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7"/>
  </p:notesMasterIdLst>
  <p:sldIdLst>
    <p:sldId id="256" r:id="rId2"/>
    <p:sldId id="355" r:id="rId3"/>
    <p:sldId id="354" r:id="rId4"/>
    <p:sldId id="257" r:id="rId5"/>
    <p:sldId id="304" r:id="rId6"/>
    <p:sldId id="266" r:id="rId7"/>
    <p:sldId id="258" r:id="rId8"/>
    <p:sldId id="275" r:id="rId9"/>
    <p:sldId id="274" r:id="rId10"/>
    <p:sldId id="262" r:id="rId11"/>
    <p:sldId id="268" r:id="rId12"/>
    <p:sldId id="357" r:id="rId13"/>
    <p:sldId id="359" r:id="rId14"/>
    <p:sldId id="358" r:id="rId15"/>
    <p:sldId id="360" r:id="rId16"/>
    <p:sldId id="328" r:id="rId17"/>
    <p:sldId id="332" r:id="rId18"/>
    <p:sldId id="333" r:id="rId19"/>
    <p:sldId id="329" r:id="rId20"/>
    <p:sldId id="334" r:id="rId21"/>
    <p:sldId id="335" r:id="rId22"/>
    <p:sldId id="361" r:id="rId23"/>
    <p:sldId id="336" r:id="rId24"/>
    <p:sldId id="337" r:id="rId25"/>
    <p:sldId id="338" r:id="rId26"/>
    <p:sldId id="330" r:id="rId27"/>
    <p:sldId id="339" r:id="rId28"/>
    <p:sldId id="331" r:id="rId29"/>
    <p:sldId id="301" r:id="rId30"/>
    <p:sldId id="341" r:id="rId31"/>
    <p:sldId id="267" r:id="rId32"/>
    <p:sldId id="340" r:id="rId33"/>
    <p:sldId id="311" r:id="rId34"/>
    <p:sldId id="305" r:id="rId35"/>
    <p:sldId id="312" r:id="rId36"/>
    <p:sldId id="306" r:id="rId37"/>
    <p:sldId id="343" r:id="rId38"/>
    <p:sldId id="347" r:id="rId39"/>
    <p:sldId id="348" r:id="rId40"/>
    <p:sldId id="349" r:id="rId41"/>
    <p:sldId id="351" r:id="rId42"/>
    <p:sldId id="345" r:id="rId43"/>
    <p:sldId id="350" r:id="rId44"/>
    <p:sldId id="352" r:id="rId45"/>
    <p:sldId id="344" r:id="rId46"/>
    <p:sldId id="353" r:id="rId47"/>
    <p:sldId id="313" r:id="rId48"/>
    <p:sldId id="310" r:id="rId49"/>
    <p:sldId id="271" r:id="rId50"/>
    <p:sldId id="314" r:id="rId51"/>
    <p:sldId id="272" r:id="rId52"/>
    <p:sldId id="273" r:id="rId53"/>
    <p:sldId id="277" r:id="rId54"/>
    <p:sldId id="300" r:id="rId55"/>
    <p:sldId id="285" r:id="rId56"/>
    <p:sldId id="294" r:id="rId57"/>
    <p:sldId id="286" r:id="rId58"/>
    <p:sldId id="281" r:id="rId59"/>
    <p:sldId id="288" r:id="rId60"/>
    <p:sldId id="287" r:id="rId61"/>
    <p:sldId id="290" r:id="rId62"/>
    <p:sldId id="291" r:id="rId63"/>
    <p:sldId id="292" r:id="rId64"/>
    <p:sldId id="293" r:id="rId65"/>
    <p:sldId id="308" r:id="rId66"/>
    <p:sldId id="309" r:id="rId67"/>
    <p:sldId id="278" r:id="rId68"/>
    <p:sldId id="260" r:id="rId69"/>
    <p:sldId id="261" r:id="rId70"/>
    <p:sldId id="263" r:id="rId71"/>
    <p:sldId id="264" r:id="rId72"/>
    <p:sldId id="265" r:id="rId73"/>
    <p:sldId id="269" r:id="rId74"/>
    <p:sldId id="270" r:id="rId75"/>
    <p:sldId id="342" r:id="rId76"/>
  </p:sldIdLst>
  <p:sldSz cx="14630400" cy="8229600"/>
  <p:notesSz cx="8229600" cy="146304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Instrument Sans Medium" panose="020B0604020202020204" charset="0"/>
      <p:regular r:id="rId85"/>
    </p:embeddedFont>
    <p:embeddedFont>
      <p:font typeface="Instrument Sans Semi Bold" panose="020B0604020202020204" charset="0"/>
      <p:regular r:id="rId86"/>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777" autoAdjust="0"/>
  </p:normalViewPr>
  <p:slideViewPr>
    <p:cSldViewPr snapToGrid="0" snapToObjects="1">
      <p:cViewPr varScale="1">
        <p:scale>
          <a:sx n="45" d="100"/>
          <a:sy n="45" d="100"/>
        </p:scale>
        <p:origin x="5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5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Softmax_function"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en.wikipedia.org/wiki/One-ho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18</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1143000" y="685800"/>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40313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20</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1143000" y="685800"/>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10154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21</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244346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22</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328059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23</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1143000" y="685800"/>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238813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DEA1B69F-EAEF-4601-BC9F-73B6A7162D1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0629E49C-90A7-40F1-859F-2CE09A9CE827}" type="slidenum">
              <a:rPr lang="en-US" altLang="es-CO" sz="1200">
                <a:solidFill>
                  <a:srgbClr val="000000"/>
                </a:solidFill>
              </a:rPr>
              <a:pPr eaLnBrk="1" hangingPunct="1"/>
              <a:t>24</a:t>
            </a:fld>
            <a:endParaRPr lang="en-US" altLang="es-CO" sz="1200">
              <a:solidFill>
                <a:srgbClr val="000000"/>
              </a:solidFill>
            </a:endParaRPr>
          </a:p>
        </p:txBody>
      </p:sp>
      <p:sp>
        <p:nvSpPr>
          <p:cNvPr id="52227" name="Rectangle 1">
            <a:extLst>
              <a:ext uri="{FF2B5EF4-FFF2-40B4-BE49-F238E27FC236}">
                <a16:creationId xmlns:a16="http://schemas.microsoft.com/office/drawing/2014/main" id="{F117E21D-B0C2-4C22-931B-B4F4CDDFC9B9}"/>
              </a:ext>
            </a:extLst>
          </p:cNvPr>
          <p:cNvSpPr>
            <a:spLocks noGrp="1" noRot="1" noChangeAspect="1" noChangeArrowheads="1" noTextEdit="1"/>
          </p:cNvSpPr>
          <p:nvPr>
            <p:ph type="sldImg"/>
          </p:nvPr>
        </p:nvSpPr>
        <p:spPr>
          <a:xfrm>
            <a:off x="1143000" y="685800"/>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a:extLst>
              <a:ext uri="{FF2B5EF4-FFF2-40B4-BE49-F238E27FC236}">
                <a16:creationId xmlns:a16="http://schemas.microsoft.com/office/drawing/2014/main" id="{50CD9567-1A5C-4FBC-8E89-DACE4C6D6859}"/>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25</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327929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8">
            <a:extLst>
              <a:ext uri="{FF2B5EF4-FFF2-40B4-BE49-F238E27FC236}">
                <a16:creationId xmlns:a16="http://schemas.microsoft.com/office/drawing/2014/main" id="{4CBC27A6-EBA3-4088-9DE2-3632F0EB7DE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A0C106FC-FEBE-4A99-BD88-EEC5C9767BAC}" type="slidenum">
              <a:rPr lang="en-US" altLang="es-CO" sz="1200">
                <a:solidFill>
                  <a:srgbClr val="000000"/>
                </a:solidFill>
              </a:rPr>
              <a:pPr eaLnBrk="1" hangingPunct="1"/>
              <a:t>27</a:t>
            </a:fld>
            <a:endParaRPr lang="en-US" altLang="es-CO" sz="1200">
              <a:solidFill>
                <a:srgbClr val="000000"/>
              </a:solidFill>
            </a:endParaRPr>
          </a:p>
        </p:txBody>
      </p:sp>
      <p:sp>
        <p:nvSpPr>
          <p:cNvPr id="51203" name="Rectangle 1">
            <a:extLst>
              <a:ext uri="{FF2B5EF4-FFF2-40B4-BE49-F238E27FC236}">
                <a16:creationId xmlns:a16="http://schemas.microsoft.com/office/drawing/2014/main" id="{71A218FE-1F34-4F32-8FD8-913F2A69402A}"/>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a:extLst>
              <a:ext uri="{FF2B5EF4-FFF2-40B4-BE49-F238E27FC236}">
                <a16:creationId xmlns:a16="http://schemas.microsoft.com/office/drawing/2014/main" id="{9445D322-55AD-4569-8B00-00D296D3C08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2447858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29</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155355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8">
            <a:extLst>
              <a:ext uri="{FF2B5EF4-FFF2-40B4-BE49-F238E27FC236}">
                <a16:creationId xmlns:a16="http://schemas.microsoft.com/office/drawing/2014/main" id="{4CBC27A6-EBA3-4088-9DE2-3632F0EB7DE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A0C106FC-FEBE-4A99-BD88-EEC5C9767BAC}" type="slidenum">
              <a:rPr lang="en-US" altLang="es-CO" sz="1200">
                <a:solidFill>
                  <a:srgbClr val="000000"/>
                </a:solidFill>
              </a:rPr>
              <a:pPr eaLnBrk="1" hangingPunct="1"/>
              <a:t>32</a:t>
            </a:fld>
            <a:endParaRPr lang="en-US" altLang="es-CO" sz="1200">
              <a:solidFill>
                <a:srgbClr val="000000"/>
              </a:solidFill>
            </a:endParaRPr>
          </a:p>
        </p:txBody>
      </p:sp>
      <p:sp>
        <p:nvSpPr>
          <p:cNvPr id="51203" name="Rectangle 1">
            <a:extLst>
              <a:ext uri="{FF2B5EF4-FFF2-40B4-BE49-F238E27FC236}">
                <a16:creationId xmlns:a16="http://schemas.microsoft.com/office/drawing/2014/main" id="{71A218FE-1F34-4F32-8FD8-913F2A69402A}"/>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a:extLst>
              <a:ext uri="{FF2B5EF4-FFF2-40B4-BE49-F238E27FC236}">
                <a16:creationId xmlns:a16="http://schemas.microsoft.com/office/drawing/2014/main" id="{9445D322-55AD-4569-8B00-00D296D3C08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00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sz="1200" b="1" i="1" dirty="0">
                <a:latin typeface="Arial" panose="020B0604020202020204" pitchFamily="34" charset="0"/>
                <a:cs typeface="Arial" panose="020B0604020202020204" pitchFamily="34" charset="0"/>
              </a:rPr>
              <a:t>Capa Convolución</a:t>
            </a:r>
            <a:r>
              <a:rPr lang="es-MX" sz="1200" dirty="0">
                <a:latin typeface="Arial" panose="020B0604020202020204" pitchFamily="34" charset="0"/>
                <a:cs typeface="Arial" panose="020B0604020202020204" pitchFamily="34" charset="0"/>
              </a:rPr>
              <a:t>: Estas capas ocultas se ocupan de aprender patrones locales en ventanas pequeñas de dos dimensiones, alto por ancho. Son capas que sirven para detectar características visuales en las imágenes como líneas, bordes y gotas de color. Estas capas permiten aprender una propiedad de la imagen en un punto específico y ser capaz de reconocerla en cualquier lugar de la propia imagen.</a:t>
            </a:r>
          </a:p>
          <a:p>
            <a:pPr algn="just"/>
            <a:endParaRPr lang="es-MX" sz="1200" dirty="0">
              <a:latin typeface="Arial" panose="020B0604020202020204" pitchFamily="34" charset="0"/>
              <a:cs typeface="Arial" panose="020B0604020202020204" pitchFamily="34" charset="0"/>
            </a:endParaRPr>
          </a:p>
          <a:p>
            <a:pPr algn="just"/>
            <a:r>
              <a:rPr lang="es-MX" sz="1200" dirty="0">
                <a:latin typeface="Arial" panose="020B0604020202020204" pitchFamily="34" charset="0"/>
                <a:cs typeface="Arial" panose="020B0604020202020204" pitchFamily="34" charset="0"/>
              </a:rPr>
              <a:t>Las capas </a:t>
            </a:r>
            <a:r>
              <a:rPr lang="es-MX" sz="1200" dirty="0" err="1">
                <a:latin typeface="Arial" panose="020B0604020202020204" pitchFamily="34" charset="0"/>
                <a:cs typeface="Arial" panose="020B0604020202020204" pitchFamily="34" charset="0"/>
              </a:rPr>
              <a:t>convolucionales</a:t>
            </a:r>
            <a:r>
              <a:rPr lang="es-MX" sz="1200" dirty="0">
                <a:latin typeface="Arial" panose="020B0604020202020204" pitchFamily="34" charset="0"/>
                <a:cs typeface="Arial" panose="020B0604020202020204" pitchFamily="34" charset="0"/>
              </a:rPr>
              <a:t> son capaces de aprender diferentes elementos más complejos en función de lo aprendido en la capa anterior. Un ejemplo seria que una capa aprenda diferentes tipos de líneas que aparezcan en la imagen y la capa siguiente sea capaz de aprender elementos de la imagen que estén compuestos por diferentes líneas aprendidas en la capa anterior. </a:t>
            </a:r>
          </a:p>
          <a:p>
            <a:pPr algn="just"/>
            <a:endParaRPr lang="es-MX" sz="1200" dirty="0">
              <a:latin typeface="Arial" panose="020B0604020202020204" pitchFamily="34" charset="0"/>
              <a:cs typeface="Arial" panose="020B0604020202020204" pitchFamily="34" charset="0"/>
            </a:endParaRPr>
          </a:p>
          <a:p>
            <a:pPr algn="just"/>
            <a:r>
              <a:rPr lang="es-MX" sz="1200" dirty="0">
                <a:latin typeface="Arial" panose="020B0604020202020204" pitchFamily="34" charset="0"/>
                <a:cs typeface="Arial" panose="020B0604020202020204" pitchFamily="34" charset="0"/>
              </a:rPr>
              <a:t>La capacidad de realizar esto permite a estas redes poder aprender de una manera eficiente conceptos visuales que cada vez son más complejos. Las redes neuronales </a:t>
            </a:r>
            <a:r>
              <a:rPr lang="es-MX" sz="1200" dirty="0" err="1">
                <a:latin typeface="Arial" panose="020B0604020202020204" pitchFamily="34" charset="0"/>
                <a:cs typeface="Arial" panose="020B0604020202020204" pitchFamily="34" charset="0"/>
              </a:rPr>
              <a:t>convolucionales</a:t>
            </a:r>
            <a:r>
              <a:rPr lang="es-MX" sz="1200" dirty="0">
                <a:latin typeface="Arial" panose="020B0604020202020204" pitchFamily="34" charset="0"/>
                <a:cs typeface="Arial" panose="020B0604020202020204" pitchFamily="34" charset="0"/>
              </a:rPr>
              <a:t> operan sobre 3 ejes, ancho, alto y otro eje que sería el canal. Este canal podría ser de 1 si la imagen de entrada es en una escala de grises o bien 3 para una imagen en color RGB, una por cada color (rojo, verde y azul). </a:t>
            </a:r>
            <a:endParaRPr lang="es-CO" sz="1200" dirty="0">
              <a:latin typeface="Arial" panose="020B0604020202020204" pitchFamily="34" charset="0"/>
              <a:cs typeface="Arial" panose="020B06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47</a:t>
            </a:fld>
            <a:endParaRPr lang="es-CO"/>
          </a:p>
        </p:txBody>
      </p:sp>
    </p:spTree>
    <p:extLst>
      <p:ext uri="{BB962C8B-B14F-4D97-AF65-F5344CB8AC3E}">
        <p14:creationId xmlns:p14="http://schemas.microsoft.com/office/powerpoint/2010/main" val="302412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entrada a este modelo es una imagen en escala de grises de 32 X 32, por lo que el número de canales es uno.</a:t>
            </a:r>
          </a:p>
          <a:p>
            <a:endParaRPr lang="es-ES" dirty="0"/>
          </a:p>
          <a:p>
            <a:r>
              <a:rPr lang="es-MX" sz="1200" b="0" i="0" kern="1200" dirty="0">
                <a:solidFill>
                  <a:schemeClr val="tx1"/>
                </a:solidFill>
                <a:effectLst/>
                <a:latin typeface="+mn-lt"/>
                <a:ea typeface="+mn-ea"/>
                <a:cs typeface="+mn-cs"/>
              </a:rPr>
              <a:t>La primera red neuronal plenamente </a:t>
            </a:r>
            <a:r>
              <a:rPr lang="es-MX" sz="1200" b="0" i="0" kern="1200" dirty="0" err="1">
                <a:solidFill>
                  <a:schemeClr val="tx1"/>
                </a:solidFill>
                <a:effectLst/>
                <a:latin typeface="+mn-lt"/>
                <a:ea typeface="+mn-ea"/>
                <a:cs typeface="+mn-cs"/>
              </a:rPr>
              <a:t>entrenable</a:t>
            </a:r>
            <a:r>
              <a:rPr lang="es-MX" sz="1200" b="0" i="0" kern="1200" dirty="0">
                <a:solidFill>
                  <a:schemeClr val="tx1"/>
                </a:solidFill>
                <a:effectLst/>
                <a:latin typeface="+mn-lt"/>
                <a:ea typeface="+mn-ea"/>
                <a:cs typeface="+mn-cs"/>
              </a:rPr>
              <a:t>, LeNet-5, propuesta por Yann </a:t>
            </a:r>
            <a:r>
              <a:rPr lang="es-MX" sz="1200" b="0" i="0" kern="1200" dirty="0" err="1">
                <a:solidFill>
                  <a:schemeClr val="tx1"/>
                </a:solidFill>
                <a:effectLst/>
                <a:latin typeface="+mn-lt"/>
                <a:ea typeface="+mn-ea"/>
                <a:cs typeface="+mn-cs"/>
              </a:rPr>
              <a:t>LeCun</a:t>
            </a:r>
            <a:r>
              <a:rPr lang="es-MX" sz="1200" b="0" i="0" kern="1200" dirty="0">
                <a:solidFill>
                  <a:schemeClr val="tx1"/>
                </a:solidFill>
                <a:effectLst/>
                <a:latin typeface="+mn-lt"/>
                <a:ea typeface="+mn-ea"/>
                <a:cs typeface="+mn-cs"/>
              </a:rPr>
              <a:t> y su equipo de Bell </a:t>
            </a:r>
            <a:r>
              <a:rPr lang="es-MX" sz="1200" b="0" i="0" kern="1200" dirty="0" err="1">
                <a:solidFill>
                  <a:schemeClr val="tx1"/>
                </a:solidFill>
                <a:effectLst/>
                <a:latin typeface="+mn-lt"/>
                <a:ea typeface="+mn-ea"/>
                <a:cs typeface="+mn-cs"/>
              </a:rPr>
              <a:t>Labs</a:t>
            </a:r>
            <a:r>
              <a:rPr lang="es-MX" sz="1200" b="0" i="0" kern="1200" dirty="0">
                <a:solidFill>
                  <a:schemeClr val="tx1"/>
                </a:solidFill>
                <a:effectLst/>
                <a:latin typeface="+mn-lt"/>
                <a:ea typeface="+mn-ea"/>
                <a:cs typeface="+mn-cs"/>
              </a:rPr>
              <a:t> en el año 1989, logró reconocer, con un nivel aceptable de éxito, dígitos manuscritos en sobres del servicio postal estadounidense.</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Se aplica la agrupación máxima o </a:t>
            </a:r>
            <a:r>
              <a:rPr lang="es-MX" sz="1200" b="0" i="0" kern="1200" dirty="0" err="1">
                <a:solidFill>
                  <a:schemeClr val="tx1"/>
                </a:solidFill>
                <a:effectLst/>
                <a:latin typeface="+mn-lt"/>
                <a:ea typeface="+mn-ea"/>
                <a:cs typeface="+mn-cs"/>
              </a:rPr>
              <a:t>max</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pooling</a:t>
            </a:r>
            <a:r>
              <a:rPr lang="es-MX" sz="1200" b="0" i="0" kern="1200" dirty="0">
                <a:solidFill>
                  <a:schemeClr val="tx1"/>
                </a:solidFill>
                <a:effectLst/>
                <a:latin typeface="+mn-lt"/>
                <a:ea typeface="+mn-ea"/>
                <a:cs typeface="+mn-cs"/>
              </a:rPr>
              <a:t> con un tamaño 2 x 2 , es decir, que en lugar de tomar 1 pixel, se toman de 2 x 2 es decir, 2 de alto por 2 de ancho = 4 pixeles y se irá preservando el valor más alto por eso el nombre de </a:t>
            </a:r>
            <a:r>
              <a:rPr lang="es-MX" sz="1200" b="0" i="0" kern="1200" dirty="0" err="1">
                <a:solidFill>
                  <a:schemeClr val="tx1"/>
                </a:solidFill>
                <a:effectLst/>
                <a:latin typeface="+mn-lt"/>
                <a:ea typeface="+mn-ea"/>
                <a:cs typeface="+mn-cs"/>
              </a:rPr>
              <a:t>max</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pooling</a:t>
            </a:r>
            <a:r>
              <a:rPr lang="es-MX" sz="1200" b="0" i="0" kern="1200" dirty="0">
                <a:solidFill>
                  <a:schemeClr val="tx1"/>
                </a:solidFill>
                <a:effectLst/>
                <a:latin typeface="+mn-lt"/>
                <a:ea typeface="+mn-ea"/>
                <a:cs typeface="+mn-cs"/>
              </a:rPr>
              <a:t> , por lo que se reduce a la mitad la resolución. </a:t>
            </a:r>
            <a:endParaRPr lang="es-ES" dirty="0"/>
          </a:p>
          <a:p>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51</a:t>
            </a:fld>
            <a:endParaRPr lang="es-CO"/>
          </a:p>
        </p:txBody>
      </p:sp>
    </p:spTree>
    <p:extLst>
      <p:ext uri="{BB962C8B-B14F-4D97-AF65-F5344CB8AC3E}">
        <p14:creationId xmlns:p14="http://schemas.microsoft.com/office/powerpoint/2010/main" val="3061902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Después de la primera operación de agrupación, aplicamos la agrupación promedio y el tamaño del mapa de características se reduce a la mitad.</a:t>
            </a:r>
          </a:p>
          <a:p>
            <a:r>
              <a:rPr lang="es-ES" dirty="0"/>
              <a:t>Tenga en cuenta que el número de canales está intacto.</a:t>
            </a:r>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52</a:t>
            </a:fld>
            <a:endParaRPr lang="es-CO"/>
          </a:p>
        </p:txBody>
      </p:sp>
    </p:spTree>
    <p:extLst>
      <p:ext uri="{BB962C8B-B14F-4D97-AF65-F5344CB8AC3E}">
        <p14:creationId xmlns:p14="http://schemas.microsoft.com/office/powerpoint/2010/main" val="246005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1" kern="1200" dirty="0" err="1">
                <a:solidFill>
                  <a:schemeClr val="tx1"/>
                </a:solidFill>
                <a:effectLst/>
                <a:latin typeface="+mn-lt"/>
                <a:ea typeface="+mn-ea"/>
                <a:cs typeface="+mn-cs"/>
              </a:rPr>
              <a:t>Softmax</a:t>
            </a:r>
            <a:r>
              <a:rPr lang="es-MX" sz="1200" b="0" i="0" kern="1200" dirty="0">
                <a:solidFill>
                  <a:schemeClr val="tx1"/>
                </a:solidFill>
                <a:effectLst/>
                <a:latin typeface="+mn-lt"/>
                <a:ea typeface="+mn-ea"/>
                <a:cs typeface="+mn-cs"/>
              </a:rPr>
              <a:t>. La función </a:t>
            </a:r>
            <a:r>
              <a:rPr lang="es-MX" sz="1200" b="0" i="0" kern="1200" dirty="0" err="1">
                <a:solidFill>
                  <a:schemeClr val="tx1"/>
                </a:solidFill>
                <a:effectLst/>
                <a:latin typeface="+mn-lt"/>
                <a:ea typeface="+mn-ea"/>
                <a:cs typeface="+mn-cs"/>
              </a:rPr>
              <a:t>softmax</a:t>
            </a:r>
            <a:r>
              <a:rPr lang="es-MX" sz="1200" b="0" i="0" kern="1200" dirty="0">
                <a:solidFill>
                  <a:schemeClr val="tx1"/>
                </a:solidFill>
                <a:effectLst/>
                <a:latin typeface="+mn-lt"/>
                <a:ea typeface="+mn-ea"/>
                <a:cs typeface="+mn-cs"/>
              </a:rPr>
              <a:t> es una generalización de la regresión logística que puede ser aplicada a datos continuos. Soporta sistemas de clasificación multinomial, por lo que se convierte en el recurso principal utilizado en las capas de salida de un clasificador. Esta función de activación devuelve la distribución de probabilidad de cada una de las clases soportadas en el modelo. La función </a:t>
            </a:r>
            <a:r>
              <a:rPr lang="es-MX" sz="1200" b="0" i="0" kern="1200" dirty="0" err="1">
                <a:solidFill>
                  <a:schemeClr val="tx1"/>
                </a:solidFill>
                <a:effectLst/>
                <a:latin typeface="+mn-lt"/>
                <a:ea typeface="+mn-ea"/>
                <a:cs typeface="+mn-cs"/>
              </a:rPr>
              <a:t>Softmax</a:t>
            </a:r>
            <a:r>
              <a:rPr lang="es-MX" sz="1200" b="0" i="0" kern="1200" dirty="0">
                <a:solidFill>
                  <a:schemeClr val="tx1"/>
                </a:solidFill>
                <a:effectLst/>
                <a:latin typeface="+mn-lt"/>
                <a:ea typeface="+mn-ea"/>
                <a:cs typeface="+mn-cs"/>
              </a:rPr>
              <a:t> calcula la distribución de probabilidades del evento sobre ‘n’ eventos diferentes. En términos generales, esta función calculará las probabilidades de cada clase objetivo sobre todas las clases objetivo posibles. </a:t>
            </a:r>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53</a:t>
            </a:fld>
            <a:endParaRPr lang="es-CO"/>
          </a:p>
        </p:txBody>
      </p:sp>
    </p:spTree>
    <p:extLst>
      <p:ext uri="{BB962C8B-B14F-4D97-AF65-F5344CB8AC3E}">
        <p14:creationId xmlns:p14="http://schemas.microsoft.com/office/powerpoint/2010/main" val="3621385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kern="1200" dirty="0">
                <a:solidFill>
                  <a:schemeClr val="tx1"/>
                </a:solidFill>
                <a:effectLst/>
                <a:latin typeface="+mn-lt"/>
                <a:ea typeface="+mn-ea"/>
                <a:cs typeface="+mn-cs"/>
              </a:rPr>
              <a:t>Conectar con una red neuronal «tradicional».</a:t>
            </a:r>
            <a:endParaRPr lang="es-CO" sz="1200" kern="1200" dirty="0">
              <a:solidFill>
                <a:schemeClr val="tx1"/>
              </a:solidFill>
              <a:effectLst/>
              <a:latin typeface="+mn-lt"/>
              <a:ea typeface="+mn-ea"/>
              <a:cs typeface="+mn-cs"/>
            </a:endParaRPr>
          </a:p>
          <a:p>
            <a:r>
              <a:rPr lang="es-CO" sz="1200" kern="1200" dirty="0">
                <a:solidFill>
                  <a:schemeClr val="tx1"/>
                </a:solidFill>
                <a:effectLst/>
                <a:latin typeface="+mn-lt"/>
                <a:ea typeface="+mn-ea"/>
                <a:cs typeface="+mn-cs"/>
              </a:rPr>
              <a:t>Para terminar, tomaremos la última capa oculta a la que hicimos </a:t>
            </a:r>
            <a:r>
              <a:rPr lang="es-CO" sz="1200" kern="1200" dirty="0" err="1">
                <a:solidFill>
                  <a:schemeClr val="tx1"/>
                </a:solidFill>
                <a:effectLst/>
                <a:latin typeface="+mn-lt"/>
                <a:ea typeface="+mn-ea"/>
                <a:cs typeface="+mn-cs"/>
              </a:rPr>
              <a:t>subsampling</a:t>
            </a:r>
            <a:r>
              <a:rPr lang="es-CO" sz="1200" kern="1200" dirty="0">
                <a:solidFill>
                  <a:schemeClr val="tx1"/>
                </a:solidFill>
                <a:effectLst/>
                <a:latin typeface="+mn-lt"/>
                <a:ea typeface="+mn-ea"/>
                <a:cs typeface="+mn-cs"/>
              </a:rPr>
              <a:t>, que se dice que es «tridimensional» por tomar la forma -en nuestro ejemplo- 3x3x128 (</a:t>
            </a:r>
            <a:r>
              <a:rPr lang="es-CO" sz="1200" kern="1200" dirty="0" err="1">
                <a:solidFill>
                  <a:schemeClr val="tx1"/>
                </a:solidFill>
                <a:effectLst/>
                <a:latin typeface="+mn-lt"/>
                <a:ea typeface="+mn-ea"/>
                <a:cs typeface="+mn-cs"/>
              </a:rPr>
              <a:t>alto,ancho,mapas</a:t>
            </a:r>
            <a:r>
              <a:rPr lang="es-CO" sz="1200" kern="1200" dirty="0">
                <a:solidFill>
                  <a:schemeClr val="tx1"/>
                </a:solidFill>
                <a:effectLst/>
                <a:latin typeface="+mn-lt"/>
                <a:ea typeface="+mn-ea"/>
                <a:cs typeface="+mn-cs"/>
              </a:rPr>
              <a:t>) y la «aplanamos», esto es que deja de ser tridimensional, y pasa a ser una capa de neuronas «tradicionales», y con ello aplanamos  (y conectamos) una nueva capa oculta de neuronas tipo </a:t>
            </a:r>
            <a:r>
              <a:rPr lang="es-CO" sz="1200" kern="1200" dirty="0" err="1">
                <a:solidFill>
                  <a:schemeClr val="tx1"/>
                </a:solidFill>
                <a:effectLst/>
                <a:latin typeface="+mn-lt"/>
                <a:ea typeface="+mn-ea"/>
                <a:cs typeface="+mn-cs"/>
              </a:rPr>
              <a:t>feedforward</a:t>
            </a:r>
            <a:r>
              <a:rPr lang="es-CO" sz="1200" kern="1200" dirty="0">
                <a:solidFill>
                  <a:schemeClr val="tx1"/>
                </a:solidFill>
                <a:effectLst/>
                <a:latin typeface="+mn-lt"/>
                <a:ea typeface="+mn-ea"/>
                <a:cs typeface="+mn-cs"/>
              </a:rPr>
              <a:t>.</a:t>
            </a:r>
          </a:p>
          <a:p>
            <a:r>
              <a:rPr lang="es-CO" sz="1200" kern="1200" dirty="0">
                <a:solidFill>
                  <a:schemeClr val="tx1"/>
                </a:solidFill>
                <a:effectLst/>
                <a:latin typeface="+mn-lt"/>
                <a:ea typeface="+mn-ea"/>
                <a:cs typeface="+mn-cs"/>
              </a:rPr>
              <a:t>Entonces, a esta nueva capa oculta «tradicional», le aplicamos una función llamada </a:t>
            </a:r>
            <a:r>
              <a:rPr lang="es-CO" sz="1200" u="sng" kern="1200" dirty="0" err="1">
                <a:solidFill>
                  <a:schemeClr val="tx1"/>
                </a:solidFill>
                <a:effectLst/>
                <a:latin typeface="+mn-lt"/>
                <a:ea typeface="+mn-ea"/>
                <a:cs typeface="+mn-cs"/>
                <a:hlinkClick r:id="rId3"/>
              </a:rPr>
              <a:t>Softmax</a:t>
            </a:r>
            <a:r>
              <a:rPr lang="es-CO" sz="1200" kern="1200" dirty="0">
                <a:solidFill>
                  <a:schemeClr val="tx1"/>
                </a:solidFill>
                <a:effectLst/>
                <a:latin typeface="+mn-lt"/>
                <a:ea typeface="+mn-ea"/>
                <a:cs typeface="+mn-cs"/>
              </a:rPr>
              <a:t> que conecta contra la capa de salida final que tendrá la cantidad de neuronas correspondientes con las clases que estamos clasificando. Si clasificamos perros y gatos, serán </a:t>
            </a:r>
            <a:r>
              <a:rPr lang="es-CO" sz="1200" b="1" kern="1200" dirty="0">
                <a:solidFill>
                  <a:schemeClr val="tx1"/>
                </a:solidFill>
                <a:effectLst/>
                <a:latin typeface="+mn-lt"/>
                <a:ea typeface="+mn-ea"/>
                <a:cs typeface="+mn-cs"/>
              </a:rPr>
              <a:t>2 neuronas.</a:t>
            </a:r>
            <a:r>
              <a:rPr lang="es-CO" sz="1200" kern="1200" dirty="0">
                <a:solidFill>
                  <a:schemeClr val="tx1"/>
                </a:solidFill>
                <a:effectLst/>
                <a:latin typeface="+mn-lt"/>
                <a:ea typeface="+mn-ea"/>
                <a:cs typeface="+mn-cs"/>
              </a:rPr>
              <a:t> Si clasificamos coches, aviones </a:t>
            </a:r>
            <a:r>
              <a:rPr lang="es-CO" sz="1200" kern="1200" dirty="0" err="1">
                <a:solidFill>
                  <a:schemeClr val="tx1"/>
                </a:solidFill>
                <a:effectLst/>
                <a:latin typeface="+mn-lt"/>
                <a:ea typeface="+mn-ea"/>
                <a:cs typeface="+mn-cs"/>
              </a:rPr>
              <a:t>ó</a:t>
            </a:r>
            <a:r>
              <a:rPr lang="es-CO" sz="1200" kern="1200" dirty="0">
                <a:solidFill>
                  <a:schemeClr val="tx1"/>
                </a:solidFill>
                <a:effectLst/>
                <a:latin typeface="+mn-lt"/>
                <a:ea typeface="+mn-ea"/>
                <a:cs typeface="+mn-cs"/>
              </a:rPr>
              <a:t> barcos serán 3, etc.</a:t>
            </a:r>
          </a:p>
          <a:p>
            <a:r>
              <a:rPr lang="es-CO" sz="1200" kern="1200" dirty="0">
                <a:solidFill>
                  <a:schemeClr val="tx1"/>
                </a:solidFill>
                <a:effectLst/>
                <a:latin typeface="+mn-lt"/>
                <a:ea typeface="+mn-ea"/>
                <a:cs typeface="+mn-cs"/>
              </a:rPr>
              <a:t>Las salidas al momento del entrenamiento tendrán el formato conocido como «</a:t>
            </a:r>
            <a:r>
              <a:rPr lang="es-CO" sz="1200" u="sng" kern="1200" dirty="0" err="1">
                <a:solidFill>
                  <a:schemeClr val="tx1"/>
                </a:solidFill>
                <a:effectLst/>
                <a:latin typeface="+mn-lt"/>
                <a:ea typeface="+mn-ea"/>
                <a:cs typeface="+mn-cs"/>
                <a:hlinkClick r:id="rId4"/>
              </a:rPr>
              <a:t>one-hot-encoding</a:t>
            </a:r>
            <a:r>
              <a:rPr lang="es-CO" sz="1200" kern="1200" dirty="0">
                <a:solidFill>
                  <a:schemeClr val="tx1"/>
                </a:solidFill>
                <a:effectLst/>
                <a:latin typeface="+mn-lt"/>
                <a:ea typeface="+mn-ea"/>
                <a:cs typeface="+mn-cs"/>
              </a:rPr>
              <a:t>» en el que para perros y gatos </a:t>
            </a:r>
            <a:r>
              <a:rPr lang="es-CO" sz="1200" kern="1200" dirty="0" err="1">
                <a:solidFill>
                  <a:schemeClr val="tx1"/>
                </a:solidFill>
                <a:effectLst/>
                <a:latin typeface="+mn-lt"/>
                <a:ea typeface="+mn-ea"/>
                <a:cs typeface="+mn-cs"/>
              </a:rPr>
              <a:t>sera</a:t>
            </a:r>
            <a:r>
              <a:rPr lang="es-CO" sz="1200" kern="1200" dirty="0">
                <a:solidFill>
                  <a:schemeClr val="tx1"/>
                </a:solidFill>
                <a:effectLst/>
                <a:latin typeface="+mn-lt"/>
                <a:ea typeface="+mn-ea"/>
                <a:cs typeface="+mn-cs"/>
              </a:rPr>
              <a:t>: [1,0] y [0,1], para coches, aviones </a:t>
            </a:r>
            <a:r>
              <a:rPr lang="es-CO" sz="1200" kern="1200" dirty="0" err="1">
                <a:solidFill>
                  <a:schemeClr val="tx1"/>
                </a:solidFill>
                <a:effectLst/>
                <a:latin typeface="+mn-lt"/>
                <a:ea typeface="+mn-ea"/>
                <a:cs typeface="+mn-cs"/>
              </a:rPr>
              <a:t>ó</a:t>
            </a:r>
            <a:r>
              <a:rPr lang="es-CO" sz="1200" kern="1200" dirty="0">
                <a:solidFill>
                  <a:schemeClr val="tx1"/>
                </a:solidFill>
                <a:effectLst/>
                <a:latin typeface="+mn-lt"/>
                <a:ea typeface="+mn-ea"/>
                <a:cs typeface="+mn-cs"/>
              </a:rPr>
              <a:t> barcos será [1,0,0]; [0,1,0];[0,0,1].</a:t>
            </a:r>
          </a:p>
          <a:p>
            <a:r>
              <a:rPr lang="es-CO" sz="1200" kern="1200" dirty="0">
                <a:solidFill>
                  <a:schemeClr val="tx1"/>
                </a:solidFill>
                <a:effectLst/>
                <a:latin typeface="+mn-lt"/>
                <a:ea typeface="+mn-ea"/>
                <a:cs typeface="+mn-cs"/>
              </a:rPr>
              <a:t>Y la función de </a:t>
            </a:r>
            <a:r>
              <a:rPr lang="es-CO" sz="1200" kern="1200" dirty="0" err="1">
                <a:solidFill>
                  <a:schemeClr val="tx1"/>
                </a:solidFill>
                <a:effectLst/>
                <a:latin typeface="+mn-lt"/>
                <a:ea typeface="+mn-ea"/>
                <a:cs typeface="+mn-cs"/>
              </a:rPr>
              <a:t>Softmax</a:t>
            </a:r>
            <a:r>
              <a:rPr lang="es-CO" sz="1200" kern="1200" dirty="0">
                <a:solidFill>
                  <a:schemeClr val="tx1"/>
                </a:solidFill>
                <a:effectLst/>
                <a:latin typeface="+mn-lt"/>
                <a:ea typeface="+mn-ea"/>
                <a:cs typeface="+mn-cs"/>
              </a:rPr>
              <a:t> se encarga de pasar a probabilidad (entre 0 y 1) a las neuronas de salida. Por ejemplo una salida [0,2 0,8] nos indica 20% probabilidades de que sea perro y 80% de que sea gato, </a:t>
            </a:r>
            <a:r>
              <a:rPr lang="es-CO" sz="1200" kern="1200" dirty="0" err="1">
                <a:solidFill>
                  <a:schemeClr val="tx1"/>
                </a:solidFill>
                <a:effectLst/>
                <a:latin typeface="+mn-lt"/>
                <a:ea typeface="+mn-ea"/>
                <a:cs typeface="+mn-cs"/>
              </a:rPr>
              <a:t>segun</a:t>
            </a:r>
            <a:r>
              <a:rPr lang="es-CO" sz="1200" kern="1200" dirty="0">
                <a:solidFill>
                  <a:schemeClr val="tx1"/>
                </a:solidFill>
                <a:effectLst/>
                <a:latin typeface="+mn-lt"/>
                <a:ea typeface="+mn-ea"/>
                <a:cs typeface="+mn-cs"/>
              </a:rPr>
              <a:t> este ejemplo.</a:t>
            </a:r>
          </a:p>
          <a:p>
            <a:endParaRPr lang="es-CO"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56</a:t>
            </a:fld>
            <a:endParaRPr lang="es-CO"/>
          </a:p>
        </p:txBody>
      </p:sp>
    </p:spTree>
    <p:extLst>
      <p:ext uri="{BB962C8B-B14F-4D97-AF65-F5344CB8AC3E}">
        <p14:creationId xmlns:p14="http://schemas.microsoft.com/office/powerpoint/2010/main" val="3286753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https://www.juanbarrios.com/redes-neurales-convolucionales/</a:t>
            </a:r>
          </a:p>
        </p:txBody>
      </p:sp>
      <p:sp>
        <p:nvSpPr>
          <p:cNvPr id="4" name="Marcador de número de diapositiva 3"/>
          <p:cNvSpPr>
            <a:spLocks noGrp="1"/>
          </p:cNvSpPr>
          <p:nvPr>
            <p:ph type="sldNum" sz="quarter" idx="5"/>
          </p:nvPr>
        </p:nvSpPr>
        <p:spPr/>
        <p:txBody>
          <a:bodyPr/>
          <a:lstStyle/>
          <a:p>
            <a:fld id="{8399A53D-68D4-43D3-A80D-21BA79315518}" type="slidenum">
              <a:rPr lang="es-CO" smtClean="0"/>
              <a:t>57</a:t>
            </a:fld>
            <a:endParaRPr lang="es-CO"/>
          </a:p>
        </p:txBody>
      </p:sp>
    </p:spTree>
    <p:extLst>
      <p:ext uri="{BB962C8B-B14F-4D97-AF65-F5344CB8AC3E}">
        <p14:creationId xmlns:p14="http://schemas.microsoft.com/office/powerpoint/2010/main" val="51377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MX" sz="1200" b="0" i="0" kern="1200" dirty="0">
                <a:solidFill>
                  <a:schemeClr val="tx1"/>
                </a:solidFill>
                <a:effectLst/>
                <a:latin typeface="+mn-lt"/>
                <a:ea typeface="+mn-ea"/>
                <a:cs typeface="+mn-cs"/>
              </a:rPr>
              <a:t>En la reducción se disminuye la cantidad de parámetros al quedarse con las características más comunes.</a:t>
            </a:r>
          </a:p>
          <a:p>
            <a:pPr fontAlgn="base"/>
            <a:r>
              <a:rPr lang="es-MX" sz="1200" b="0" i="0" kern="1200" dirty="0">
                <a:solidFill>
                  <a:schemeClr val="tx1"/>
                </a:solidFill>
                <a:effectLst/>
                <a:latin typeface="+mn-lt"/>
                <a:ea typeface="+mn-ea"/>
                <a:cs typeface="+mn-cs"/>
              </a:rPr>
              <a:t>La forma de reducir parámetros se realiza mediante la extracción de estadísticas como el promedio o el máximo de una región fija del mapa de características, al reducir características el método pierde precisión aunque mejora su compatibilidad.</a:t>
            </a:r>
          </a:p>
          <a:p>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60</a:t>
            </a:fld>
            <a:endParaRPr lang="es-CO"/>
          </a:p>
        </p:txBody>
      </p:sp>
    </p:spTree>
    <p:extLst>
      <p:ext uri="{BB962C8B-B14F-4D97-AF65-F5344CB8AC3E}">
        <p14:creationId xmlns:p14="http://schemas.microsoft.com/office/powerpoint/2010/main" val="2382250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 un problema de clasificación donde se pretende etiquetar los datos con clases las cuales son la identidad de los participantes en las grabaciones. </a:t>
            </a:r>
          </a:p>
          <a:p>
            <a:r>
              <a:rPr lang="es-MX" dirty="0"/>
              <a:t>Se le pidió a 21 estudiantes de licenciatura entre 19 y 20 años de edad y de distinto género , que grabaran cada uno de ellos las letras griegas y los números del 0 al 9. </a:t>
            </a:r>
          </a:p>
          <a:p>
            <a:r>
              <a:rPr lang="es-MX" dirty="0"/>
              <a:t>Cuatro veces cada letra y cada número haciendo 2772 audios. Grabaciones procesadas. Audio sin procesar y el </a:t>
            </a:r>
            <a:r>
              <a:rPr lang="es-MX" dirty="0" err="1"/>
              <a:t>espectograma</a:t>
            </a:r>
            <a:r>
              <a:rPr lang="es-MX" dirty="0"/>
              <a:t> en la parte inferior. La computadora aprenda de los datos. Buen rendimiento con las imágenes y los </a:t>
            </a:r>
            <a:r>
              <a:rPr lang="es-MX" dirty="0" err="1"/>
              <a:t>espectogramas</a:t>
            </a:r>
            <a:r>
              <a:rPr lang="es-MX" dirty="0"/>
              <a:t> son imágenes. </a:t>
            </a:r>
          </a:p>
          <a:p>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65</a:t>
            </a:fld>
            <a:endParaRPr lang="es-CO"/>
          </a:p>
        </p:txBody>
      </p:sp>
    </p:spTree>
    <p:extLst>
      <p:ext uri="{BB962C8B-B14F-4D97-AF65-F5344CB8AC3E}">
        <p14:creationId xmlns:p14="http://schemas.microsoft.com/office/powerpoint/2010/main" val="2823091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70229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La función de activación se encarga de devolver una salida a partir de un valor de entrada, normalmente el conjunto de valores de salida en un rango determinado como (0,1) o (-1,1).</a:t>
            </a:r>
          </a:p>
          <a:p>
            <a:r>
              <a:rPr lang="es-MX" sz="1200" b="0" i="0" kern="1200" dirty="0">
                <a:solidFill>
                  <a:schemeClr val="tx1"/>
                </a:solidFill>
                <a:effectLst/>
                <a:latin typeface="+mn-lt"/>
                <a:ea typeface="+mn-ea"/>
                <a:cs typeface="+mn-cs"/>
              </a:rPr>
              <a:t>La función de activación es un elemento esencial para diseñar una red neuronal. La elección de la función de activación le dará un control completo sobre el proceso de entrenamiento del modelo de red. Tras añadir estas funciones en las capas ocultas, el modelo aprenderá de forma eficiente. El tipo de predicciones depende de la elección de la función de activación. Por lo tanto, debe elegir cuidadosamente la función de activación para cada red de aprendizaje profundo.</a:t>
            </a:r>
            <a:endParaRPr lang="es-MX" sz="1200" b="1" i="0" kern="1200" dirty="0">
              <a:solidFill>
                <a:schemeClr val="tx1"/>
              </a:solidFill>
              <a:effectLst/>
              <a:latin typeface="+mn-lt"/>
              <a:ea typeface="+mn-ea"/>
              <a:cs typeface="+mn-cs"/>
            </a:endParaRPr>
          </a:p>
          <a:p>
            <a:endParaRPr lang="es-MX" dirty="0"/>
          </a:p>
          <a:p>
            <a:r>
              <a:rPr lang="es-MX" sz="1200" b="0" i="0" kern="1200" dirty="0">
                <a:solidFill>
                  <a:schemeClr val="tx1"/>
                </a:solidFill>
                <a:effectLst/>
                <a:latin typeface="+mn-lt"/>
                <a:ea typeface="+mn-ea"/>
                <a:cs typeface="+mn-cs"/>
              </a:rPr>
              <a:t>Se buscan funciones que las derivadas sean simples, para minimizar con ello el coste computacional.</a:t>
            </a:r>
          </a:p>
          <a:p>
            <a:endParaRPr lang="es-MX" sz="1200" b="0" i="0" kern="1200" dirty="0">
              <a:solidFill>
                <a:schemeClr val="tx1"/>
              </a:solidFill>
              <a:effectLst/>
              <a:latin typeface="+mn-lt"/>
              <a:ea typeface="+mn-ea"/>
              <a:cs typeface="+mn-cs"/>
            </a:endParaRPr>
          </a:p>
          <a:p>
            <a:r>
              <a:rPr lang="es-MX" b="0" i="0" dirty="0">
                <a:solidFill>
                  <a:srgbClr val="001D35"/>
                </a:solidFill>
                <a:effectLst/>
                <a:latin typeface="Google Sans"/>
              </a:rPr>
              <a:t>Sin funciones de activación, las redes neuronales no podrían aprender patrones complejos en los datos, como imágenes, texto y sonido. Esto se debe a que las funciones de activación introducen no linealidad en el modelo. </a:t>
            </a:r>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8</a:t>
            </a:fld>
            <a:endParaRPr lang="es-CO"/>
          </a:p>
        </p:txBody>
      </p:sp>
    </p:spTree>
    <p:extLst>
      <p:ext uri="{BB962C8B-B14F-4D97-AF65-F5344CB8AC3E}">
        <p14:creationId xmlns:p14="http://schemas.microsoft.com/office/powerpoint/2010/main" val="73663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t>
            </a:r>
            <a:endParaRPr lang="es-CO" dirty="0"/>
          </a:p>
        </p:txBody>
      </p:sp>
      <p:sp>
        <p:nvSpPr>
          <p:cNvPr id="4" name="Marcador de número de diapositiva 3"/>
          <p:cNvSpPr>
            <a:spLocks noGrp="1"/>
          </p:cNvSpPr>
          <p:nvPr>
            <p:ph type="sldNum" sz="quarter" idx="5"/>
          </p:nvPr>
        </p:nvSpPr>
        <p:spPr/>
        <p:txBody>
          <a:bodyPr/>
          <a:lstStyle/>
          <a:p>
            <a:fld id="{8399A53D-68D4-43D3-A80D-21BA79315518}" type="slidenum">
              <a:rPr lang="es-CO" smtClean="0"/>
              <a:t>9</a:t>
            </a:fld>
            <a:endParaRPr lang="es-CO"/>
          </a:p>
        </p:txBody>
      </p:sp>
    </p:spTree>
    <p:extLst>
      <p:ext uri="{BB962C8B-B14F-4D97-AF65-F5344CB8AC3E}">
        <p14:creationId xmlns:p14="http://schemas.microsoft.com/office/powerpoint/2010/main" val="305166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79EE2F6D-707A-4D4E-AD27-9F869178F60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chemeClr val="bg1"/>
                </a:solidFill>
                <a:latin typeface="Times New Roman" panose="02020603050405020304" pitchFamily="18" charset="0"/>
                <a:cs typeface="Arial" panose="020B0604020202020204" pitchFamily="34" charset="0"/>
              </a:defRPr>
            </a:lvl9pPr>
          </a:lstStyle>
          <a:p>
            <a:pPr eaLnBrk="1" hangingPunct="1"/>
            <a:fld id="{46DBD0E6-421E-4468-AE7E-9E432821A0C9}" type="slidenum">
              <a:rPr lang="en-US" altLang="es-CO" sz="1200">
                <a:solidFill>
                  <a:srgbClr val="000000"/>
                </a:solidFill>
              </a:rPr>
              <a:pPr eaLnBrk="1" hangingPunct="1"/>
              <a:t>17</a:t>
            </a:fld>
            <a:endParaRPr lang="en-US" altLang="es-CO" sz="1200">
              <a:solidFill>
                <a:srgbClr val="000000"/>
              </a:solidFill>
            </a:endParaRPr>
          </a:p>
        </p:txBody>
      </p:sp>
      <p:sp>
        <p:nvSpPr>
          <p:cNvPr id="47107" name="Rectangle 1">
            <a:extLst>
              <a:ext uri="{FF2B5EF4-FFF2-40B4-BE49-F238E27FC236}">
                <a16:creationId xmlns:a16="http://schemas.microsoft.com/office/drawing/2014/main" id="{A7CF5628-6EFF-4281-A0B7-B763C8B0A43F}"/>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E0175EFE-A5BA-47C5-AE4D-54D7441427F3}"/>
              </a:ext>
            </a:extLst>
          </p:cNvPr>
          <p:cNvSpPr>
            <a:spLocks noGrp="1" noChangeArrowheads="1"/>
          </p:cNvSpPr>
          <p:nvPr>
            <p:ph type="body" idx="1"/>
          </p:nvPr>
        </p:nvSpPr>
        <p:spPr>
          <a:xfrm>
            <a:off x="685800" y="4343400"/>
            <a:ext cx="5484813" cy="4113213"/>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ltLang="es-CO">
              <a:latin typeface="Times New Roman" panose="02020603050405020304" pitchFamily="18" charset="0"/>
            </a:endParaRPr>
          </a:p>
        </p:txBody>
      </p:sp>
    </p:spTree>
    <p:extLst>
      <p:ext uri="{BB962C8B-B14F-4D97-AF65-F5344CB8AC3E}">
        <p14:creationId xmlns:p14="http://schemas.microsoft.com/office/powerpoint/2010/main" val="40270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1016EE8-6CC1-4C7A-B443-E473A12816AD}"/>
              </a:ext>
            </a:extLst>
          </p:cNvPr>
          <p:cNvSpPr>
            <a:spLocks noGrp="1"/>
          </p:cNvSpPr>
          <p:nvPr>
            <p:ph type="dt" sz="half" idx="10"/>
          </p:nvPr>
        </p:nvSpPr>
        <p:spPr/>
        <p:txBody>
          <a:bodyPr/>
          <a:lstStyle/>
          <a:p>
            <a:fld id="{68114F04-2048-4394-8F53-182A2605A28D}" type="datetimeFigureOut">
              <a:rPr lang="es-CO" smtClean="0"/>
              <a:t>8/04/2025</a:t>
            </a:fld>
            <a:endParaRPr lang="es-CO"/>
          </a:p>
        </p:txBody>
      </p:sp>
      <p:sp>
        <p:nvSpPr>
          <p:cNvPr id="3" name="Marcador de pie de página 2">
            <a:extLst>
              <a:ext uri="{FF2B5EF4-FFF2-40B4-BE49-F238E27FC236}">
                <a16:creationId xmlns:a16="http://schemas.microsoft.com/office/drawing/2014/main" id="{A2228F31-7F73-4F9C-ADAA-A4FBB0610253}"/>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B79055C0-231E-43C2-B213-92201917DE7E}"/>
              </a:ext>
            </a:extLst>
          </p:cNvPr>
          <p:cNvSpPr>
            <a:spLocks noGrp="1"/>
          </p:cNvSpPr>
          <p:nvPr>
            <p:ph type="sldNum" sz="quarter" idx="12"/>
          </p:nvPr>
        </p:nvSpPr>
        <p:spPr/>
        <p:txBody>
          <a:bodyPr/>
          <a:lstStyle/>
          <a:p>
            <a:fld id="{7C850F53-4AB1-4D57-9655-514F06F88B33}" type="slidenum">
              <a:rPr lang="es-CO" smtClean="0"/>
              <a:t>‹Nº›</a:t>
            </a:fld>
            <a:endParaRPr lang="es-CO"/>
          </a:p>
        </p:txBody>
      </p:sp>
    </p:spTree>
    <p:extLst>
      <p:ext uri="{BB962C8B-B14F-4D97-AF65-F5344CB8AC3E}">
        <p14:creationId xmlns:p14="http://schemas.microsoft.com/office/powerpoint/2010/main" val="2441018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FD68D-084A-439D-B42A-7F3FAAD06142}"/>
              </a:ext>
            </a:extLst>
          </p:cNvPr>
          <p:cNvSpPr>
            <a:spLocks noGrp="1"/>
          </p:cNvSpPr>
          <p:nvPr>
            <p:ph type="title"/>
          </p:nvPr>
        </p:nvSpPr>
        <p:spPr>
          <a:xfrm>
            <a:off x="1097282" y="731522"/>
            <a:ext cx="12430760" cy="1367790"/>
          </a:xfrm>
        </p:spPr>
        <p:txBody>
          <a:bodyPr/>
          <a:lstStyle/>
          <a:p>
            <a:r>
              <a:rPr lang="es-ES"/>
              <a:t>Haga clic para modificar el estilo de título del patrón</a:t>
            </a:r>
            <a:endParaRPr lang="es-CO"/>
          </a:p>
        </p:txBody>
      </p:sp>
      <p:sp>
        <p:nvSpPr>
          <p:cNvPr id="3" name="Marcador de pie de página 2">
            <a:extLst>
              <a:ext uri="{FF2B5EF4-FFF2-40B4-BE49-F238E27FC236}">
                <a16:creationId xmlns:a16="http://schemas.microsoft.com/office/drawing/2014/main" id="{A6672F18-23C5-44D1-B1E8-CBE936921D58}"/>
              </a:ext>
            </a:extLst>
          </p:cNvPr>
          <p:cNvSpPr>
            <a:spLocks noGrp="1"/>
          </p:cNvSpPr>
          <p:nvPr>
            <p:ph type="ftr" idx="10"/>
          </p:nvPr>
        </p:nvSpPr>
        <p:spPr>
          <a:xfrm>
            <a:off x="2" y="7311390"/>
            <a:ext cx="14625320" cy="731520"/>
          </a:xfrm>
        </p:spPr>
        <p:txBody>
          <a:bodyPr/>
          <a:lstStyle>
            <a:lvl1pPr>
              <a:defRPr/>
            </a:lvl1pPr>
          </a:lstStyle>
          <a:p>
            <a:r>
              <a:rPr lang="en-GB" altLang="es-CO"/>
              <a:t>David Corne, and Nick Taylor,  Heriot-Watt University  -  dwcorne@gmail.com</a:t>
            </a:r>
          </a:p>
          <a:p>
            <a:r>
              <a:rPr lang="en-GB" altLang="es-CO"/>
              <a:t>These slides and related resources:   </a:t>
            </a:r>
            <a:r>
              <a:rPr lang="en-GB" altLang="es-CO">
                <a:solidFill>
                  <a:srgbClr val="3333CC"/>
                </a:solidFill>
              </a:rPr>
              <a:t>http://www.macs.hw.ac.uk/~dwcorne/Teaching/dmml.html</a:t>
            </a:r>
          </a:p>
        </p:txBody>
      </p:sp>
      <p:sp>
        <p:nvSpPr>
          <p:cNvPr id="4" name="Marcador de número de diapositiva 3">
            <a:extLst>
              <a:ext uri="{FF2B5EF4-FFF2-40B4-BE49-F238E27FC236}">
                <a16:creationId xmlns:a16="http://schemas.microsoft.com/office/drawing/2014/main" id="{E1FA6258-305A-49BB-9BC7-A06264768997}"/>
              </a:ext>
            </a:extLst>
          </p:cNvPr>
          <p:cNvSpPr>
            <a:spLocks noGrp="1"/>
          </p:cNvSpPr>
          <p:nvPr>
            <p:ph type="sldNum" idx="11"/>
          </p:nvPr>
        </p:nvSpPr>
        <p:spPr>
          <a:xfrm>
            <a:off x="10485122" y="7498082"/>
            <a:ext cx="3042920" cy="544830"/>
          </a:xfrm>
        </p:spPr>
        <p:txBody>
          <a:bodyPr/>
          <a:lstStyle>
            <a:lvl1pPr>
              <a:defRPr/>
            </a:lvl1pPr>
          </a:lstStyle>
          <a:p>
            <a:fld id="{AF676AC1-24C8-4C77-AA74-6CD4C3948E6F}" type="slidenum">
              <a:rPr lang="en-GB" altLang="es-CO"/>
              <a:pPr/>
              <a:t>‹Nº›</a:t>
            </a:fld>
            <a:endParaRPr lang="en-GB" altLang="es-CO"/>
          </a:p>
        </p:txBody>
      </p:sp>
    </p:spTree>
    <p:extLst>
      <p:ext uri="{BB962C8B-B14F-4D97-AF65-F5344CB8AC3E}">
        <p14:creationId xmlns:p14="http://schemas.microsoft.com/office/powerpoint/2010/main" val="388526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097280" y="2556511"/>
            <a:ext cx="12435840" cy="1764030"/>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s-ES"/>
              <a:t>Haga clic para modificar el estilo de subtítulo del patrón</a:t>
            </a:r>
            <a:endParaRPr lang="es-CO"/>
          </a:p>
        </p:txBody>
      </p:sp>
      <p:sp>
        <p:nvSpPr>
          <p:cNvPr id="4" name="Rectangle 4">
            <a:extLst>
              <a:ext uri="{FF2B5EF4-FFF2-40B4-BE49-F238E27FC236}">
                <a16:creationId xmlns:a16="http://schemas.microsoft.com/office/drawing/2014/main" id="{EA7F5151-D8FC-4F16-A1D5-858C67ACCB3D}"/>
              </a:ext>
            </a:extLst>
          </p:cNvPr>
          <p:cNvSpPr>
            <a:spLocks noGrp="1" noChangeArrowheads="1"/>
          </p:cNvSpPr>
          <p:nvPr>
            <p:ph type="ftr" idx="10"/>
          </p:nvPr>
        </p:nvSpPr>
        <p:spPr>
          <a:ln/>
        </p:spPr>
        <p:txBody>
          <a:bodyPr/>
          <a:lstStyle>
            <a:lvl1pPr>
              <a:defRPr/>
            </a:lvl1pPr>
          </a:lstStyle>
          <a:p>
            <a:pPr>
              <a:defRPr/>
            </a:pPr>
            <a:r>
              <a:rPr lang="en-GB"/>
              <a:t>David Corne, and Nick Taylor,  Heriot-Watt University  -  dwcorne@gmail.com</a:t>
            </a:r>
          </a:p>
          <a:p>
            <a:pPr>
              <a:defRPr/>
            </a:pPr>
            <a:r>
              <a:rPr lang="en-GB"/>
              <a:t>These slides and related resources:   </a:t>
            </a:r>
            <a:r>
              <a:rPr lang="en-GB">
                <a:solidFill>
                  <a:srgbClr val="3333CC"/>
                </a:solidFill>
              </a:rPr>
              <a:t>http://www.macs.hw.ac.uk/~dwcorne/Teaching/dmml.html</a:t>
            </a:r>
          </a:p>
        </p:txBody>
      </p:sp>
      <p:sp>
        <p:nvSpPr>
          <p:cNvPr id="5" name="Rectangle 5">
            <a:extLst>
              <a:ext uri="{FF2B5EF4-FFF2-40B4-BE49-F238E27FC236}">
                <a16:creationId xmlns:a16="http://schemas.microsoft.com/office/drawing/2014/main" id="{A37D9F7B-FC57-4E5D-8CFF-1CD9B87A3C7A}"/>
              </a:ext>
            </a:extLst>
          </p:cNvPr>
          <p:cNvSpPr>
            <a:spLocks noGrp="1" noChangeArrowheads="1"/>
          </p:cNvSpPr>
          <p:nvPr>
            <p:ph type="sldNum" idx="11"/>
          </p:nvPr>
        </p:nvSpPr>
        <p:spPr>
          <a:ln/>
        </p:spPr>
        <p:txBody>
          <a:bodyPr/>
          <a:lstStyle>
            <a:lvl1pPr>
              <a:defRPr/>
            </a:lvl1pPr>
          </a:lstStyle>
          <a:p>
            <a:fld id="{5715C5A2-3F1D-4A26-8C9B-97ABA139D4D5}" type="slidenum">
              <a:rPr lang="en-GB" altLang="es-CO"/>
              <a:pPr/>
              <a:t>‹Nº›</a:t>
            </a:fld>
            <a:endParaRPr lang="en-GB" altLang="es-CO"/>
          </a:p>
        </p:txBody>
      </p:sp>
    </p:spTree>
    <p:extLst>
      <p:ext uri="{BB962C8B-B14F-4D97-AF65-F5344CB8AC3E}">
        <p14:creationId xmlns:p14="http://schemas.microsoft.com/office/powerpoint/2010/main" val="2161154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7.png"/><Relationship Id="rId3" Type="http://schemas.openxmlformats.org/officeDocument/2006/relationships/image" Target="../media/image170.png"/><Relationship Id="rId7" Type="http://schemas.openxmlformats.org/officeDocument/2006/relationships/image" Target="../media/image210.png"/><Relationship Id="rId12" Type="http://schemas.openxmlformats.org/officeDocument/2006/relationships/image" Target="../media/image26.png"/><Relationship Id="rId2" Type="http://schemas.openxmlformats.org/officeDocument/2006/relationships/image" Target="../media/image162.png"/><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5.png"/><Relationship Id="rId5" Type="http://schemas.openxmlformats.org/officeDocument/2006/relationships/image" Target="../media/image190.png"/><Relationship Id="rId10" Type="http://schemas.openxmlformats.org/officeDocument/2006/relationships/image" Target="../media/image24.png"/><Relationship Id="rId4" Type="http://schemas.openxmlformats.org/officeDocument/2006/relationships/image" Target="../media/image180.png"/><Relationship Id="rId9" Type="http://schemas.openxmlformats.org/officeDocument/2006/relationships/image" Target="../media/image230.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27.png"/><Relationship Id="rId17" Type="http://schemas.openxmlformats.org/officeDocument/2006/relationships/image" Target="../media/image43.png"/><Relationship Id="rId2" Type="http://schemas.openxmlformats.org/officeDocument/2006/relationships/image" Target="../media/image29.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0.png"/><Relationship Id="rId21" Type="http://schemas.openxmlformats.org/officeDocument/2006/relationships/image" Target="../media/image63.png"/><Relationship Id="rId7" Type="http://schemas.openxmlformats.org/officeDocument/2006/relationships/image" Target="../media/image49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0.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480.png"/><Relationship Id="rId11" Type="http://schemas.openxmlformats.org/officeDocument/2006/relationships/image" Target="../media/image530.png"/><Relationship Id="rId24" Type="http://schemas.openxmlformats.org/officeDocument/2006/relationships/image" Target="../media/image66.png"/><Relationship Id="rId5" Type="http://schemas.openxmlformats.org/officeDocument/2006/relationships/image" Target="../media/image470.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0.png"/><Relationship Id="rId19" Type="http://schemas.openxmlformats.org/officeDocument/2006/relationships/image" Target="../media/image61.png"/><Relationship Id="rId4" Type="http://schemas.openxmlformats.org/officeDocument/2006/relationships/image" Target="../media/image460.png"/><Relationship Id="rId9" Type="http://schemas.openxmlformats.org/officeDocument/2006/relationships/image" Target="../media/image510.png"/><Relationship Id="rId14" Type="http://schemas.openxmlformats.org/officeDocument/2006/relationships/image" Target="../media/image56.png"/><Relationship Id="rId22"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00.jpe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35.png"/><Relationship Id="rId3" Type="http://schemas.openxmlformats.org/officeDocument/2006/relationships/image" Target="../media/image109.png"/><Relationship Id="rId7" Type="http://schemas.openxmlformats.org/officeDocument/2006/relationships/image" Target="../media/image111.png"/><Relationship Id="rId12" Type="http://schemas.openxmlformats.org/officeDocument/2006/relationships/image" Target="../media/image13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117.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10.png"/><Relationship Id="rId9"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i0.wp.com/www.aprendemachinelearning.com/wp-content/uploads/2018/11/CNN-08.pn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4.png"/><Relationship Id="rId7"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25.emf"/></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50.png"/><Relationship Id="rId7" Type="http://schemas.openxmlformats.org/officeDocument/2006/relationships/hyperlink" Target="https://i2.wp.com/www.aprendemachinelearning.com/wp-content/uploads/2018/11/cnn-07.png" TargetMode="External"/><Relationship Id="rId2" Type="http://schemas.openxmlformats.org/officeDocument/2006/relationships/image" Target="../media/image149.png"/><Relationship Id="rId1" Type="http://schemas.openxmlformats.org/officeDocument/2006/relationships/slideLayout" Target="../slideLayouts/slideLayout1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27.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28.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33.png"/><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Redes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Neuronales</a:t>
            </a:r>
            <a:r>
              <a:rPr lang="en-US" sz="4450" dirty="0">
                <a:solidFill>
                  <a:srgbClr val="505468"/>
                </a:solidFill>
                <a:latin typeface="Instrument Sans Semi Bold" pitchFamily="34" charset="0"/>
                <a:ea typeface="Instrument Sans Semi Bold" pitchFamily="34" charset="-122"/>
                <a:cs typeface="Instrument Sans Semi Bold" pitchFamily="34" charset="-120"/>
              </a:rPr>
              <a:t>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Artificiales</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gn="just">
              <a:lnSpc>
                <a:spcPts val="2850"/>
              </a:lnSpc>
              <a:buNone/>
            </a:pPr>
            <a:r>
              <a:rPr lang="en-US" dirty="0">
                <a:latin typeface="Instrument Sans Medium" pitchFamily="34" charset="0"/>
                <a:ea typeface="Instrument Sans Medium" pitchFamily="34" charset="-122"/>
                <a:cs typeface="Instrument Sans Medium" pitchFamily="34" charset="-120"/>
              </a:rPr>
              <a:t> Juliana Arango Sierra</a:t>
            </a:r>
          </a:p>
          <a:p>
            <a:pPr marL="0" indent="0" algn="just">
              <a:lnSpc>
                <a:spcPts val="2850"/>
              </a:lnSpc>
              <a:buNone/>
            </a:pPr>
            <a:r>
              <a:rPr lang="en-US" sz="1750" dirty="0">
                <a:latin typeface="Instrument Sans Medium" pitchFamily="34" charset="0"/>
              </a:rPr>
              <a:t>Oneida Cárcamo Méndez</a:t>
            </a:r>
          </a:p>
          <a:p>
            <a:pPr marL="0" indent="0" algn="just">
              <a:lnSpc>
                <a:spcPts val="2850"/>
              </a:lnSpc>
              <a:buNone/>
            </a:pPr>
            <a:r>
              <a:rPr lang="en-US" sz="1750" dirty="0" err="1">
                <a:latin typeface="Instrument Sans Medium" pitchFamily="34" charset="0"/>
              </a:rPr>
              <a:t>Duver</a:t>
            </a:r>
            <a:r>
              <a:rPr lang="en-US" sz="1750" dirty="0">
                <a:latin typeface="Instrument Sans Medium" pitchFamily="34" charset="0"/>
              </a:rPr>
              <a:t> Herrera</a:t>
            </a:r>
          </a:p>
          <a:p>
            <a:pPr marL="0" indent="0" algn="just">
              <a:lnSpc>
                <a:spcPts val="2850"/>
              </a:lnSpc>
              <a:buNone/>
            </a:pPr>
            <a:r>
              <a:rPr lang="en-US" sz="1750" dirty="0">
                <a:latin typeface="Instrument Sans Medium" pitchFamily="34" charset="0"/>
              </a:rPr>
              <a:t>Alejandro  </a:t>
            </a:r>
            <a:r>
              <a:rPr lang="en-US" sz="1750" dirty="0" err="1">
                <a:latin typeface="Instrument Sans Medium" pitchFamily="34" charset="0"/>
              </a:rPr>
              <a:t>Cañaveral</a:t>
            </a:r>
            <a:endParaRPr lang="en-US" sz="1750" dirty="0">
              <a:latin typeface="Instrument Sans Medium" pitchFamily="34" charset="0"/>
            </a:endParaRPr>
          </a:p>
          <a:p>
            <a:pPr marL="0" indent="0" algn="just">
              <a:lnSpc>
                <a:spcPts val="2850"/>
              </a:lnSpc>
              <a:buNone/>
            </a:pP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txBody>
          <a:bodyPr/>
          <a:lstStyle/>
          <a:p>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56191"/>
            <a:ext cx="13042821" cy="1417558"/>
          </a:xfrm>
          <a:prstGeom prst="rect">
            <a:avLst/>
          </a:prstGeom>
          <a:noFill/>
          <a:ln/>
        </p:spPr>
        <p:txBody>
          <a:bodyPr wrap="square" lIns="0" tIns="0" rIns="0" bIns="0" rtlCol="0" anchor="t"/>
          <a:lstStyle/>
          <a:p>
            <a:pPr marL="0" indent="0" algn="ctr">
              <a:lnSpc>
                <a:spcPts val="5550"/>
              </a:lnSpc>
              <a:buNone/>
            </a:pPr>
            <a:r>
              <a:rPr lang="en-US" sz="4450" dirty="0">
                <a:latin typeface="Instrument Sans Semi Bold" pitchFamily="34" charset="0"/>
                <a:ea typeface="Instrument Sans Semi Bold" pitchFamily="34" charset="-122"/>
                <a:cs typeface="Instrument Sans Semi Bold" pitchFamily="34" charset="-120"/>
              </a:rPr>
              <a:t>Tipos de Redes Neuronales: Profundidad y Especialización</a:t>
            </a:r>
            <a:endParaRPr lang="en-US" sz="4450" dirty="0"/>
          </a:p>
        </p:txBody>
      </p:sp>
      <p:pic>
        <p:nvPicPr>
          <p:cNvPr id="3" name="Image 0" descr="preencoded.png"/>
          <p:cNvPicPr>
            <a:picLocks noChangeAspect="1"/>
          </p:cNvPicPr>
          <p:nvPr/>
        </p:nvPicPr>
        <p:blipFill>
          <a:blip r:embed="rId3"/>
          <a:stretch>
            <a:fillRect/>
          </a:stretch>
        </p:blipFill>
        <p:spPr>
          <a:xfrm>
            <a:off x="793790" y="2827377"/>
            <a:ext cx="3005495" cy="1857494"/>
          </a:xfrm>
          <a:prstGeom prst="rect">
            <a:avLst/>
          </a:prstGeom>
          <a:ln>
            <a:solidFill>
              <a:schemeClr val="tx1"/>
            </a:solidFill>
          </a:ln>
        </p:spPr>
      </p:pic>
      <p:sp>
        <p:nvSpPr>
          <p:cNvPr id="4" name="Text 1"/>
          <p:cNvSpPr/>
          <p:nvPr/>
        </p:nvSpPr>
        <p:spPr>
          <a:xfrm>
            <a:off x="793790" y="4968359"/>
            <a:ext cx="2835235" cy="354330"/>
          </a:xfrm>
          <a:prstGeom prst="rect">
            <a:avLst/>
          </a:prstGeom>
          <a:noFill/>
          <a:ln/>
        </p:spPr>
        <p:txBody>
          <a:bodyPr wrap="none" lIns="0" tIns="0" rIns="0" bIns="0" rtlCol="0" anchor="t"/>
          <a:lstStyle/>
          <a:p>
            <a:pPr marL="0" indent="0" algn="ctr">
              <a:lnSpc>
                <a:spcPts val="2750"/>
              </a:lnSpc>
              <a:buNone/>
            </a:pPr>
            <a:r>
              <a:rPr lang="en-US" sz="2200" dirty="0">
                <a:latin typeface="Instrument Sans Semi Bold" pitchFamily="34" charset="0"/>
                <a:ea typeface="Instrument Sans Semi Bold" pitchFamily="34" charset="-122"/>
                <a:cs typeface="Instrument Sans Semi Bold" pitchFamily="34" charset="-120"/>
              </a:rPr>
              <a:t>CNNs</a:t>
            </a:r>
            <a:endParaRPr lang="en-US" sz="2200" dirty="0"/>
          </a:p>
        </p:txBody>
      </p:sp>
      <p:sp>
        <p:nvSpPr>
          <p:cNvPr id="5" name="Text 2"/>
          <p:cNvSpPr/>
          <p:nvPr/>
        </p:nvSpPr>
        <p:spPr>
          <a:xfrm>
            <a:off x="793790" y="5510821"/>
            <a:ext cx="3005495" cy="1088708"/>
          </a:xfrm>
          <a:prstGeom prst="rect">
            <a:avLst/>
          </a:prstGeom>
          <a:noFill/>
          <a:ln/>
        </p:spPr>
        <p:txBody>
          <a:bodyPr wrap="square" lIns="0" tIns="0" rIns="0" bIns="0" rtlCol="0" anchor="t"/>
          <a:lstStyle/>
          <a:p>
            <a:pPr marL="0" indent="0" algn="just">
              <a:lnSpc>
                <a:spcPts val="2850"/>
              </a:lnSpc>
              <a:buNone/>
            </a:pPr>
            <a:r>
              <a:rPr lang="en-US" sz="1750" dirty="0">
                <a:latin typeface="Instrument Sans Medium" pitchFamily="34" charset="0"/>
                <a:ea typeface="Instrument Sans Medium" pitchFamily="34" charset="-122"/>
                <a:cs typeface="Instrument Sans Medium" pitchFamily="34" charset="-120"/>
              </a:rPr>
              <a:t>CNNs procesan imágenes y videos. Son ideales para reconocimiento facial.</a:t>
            </a:r>
            <a:endParaRPr lang="en-US" sz="1750" dirty="0"/>
          </a:p>
        </p:txBody>
      </p:sp>
      <p:pic>
        <p:nvPicPr>
          <p:cNvPr id="6" name="Image 1" descr="preencoded.png"/>
          <p:cNvPicPr>
            <a:picLocks noChangeAspect="1"/>
          </p:cNvPicPr>
          <p:nvPr/>
        </p:nvPicPr>
        <p:blipFill>
          <a:blip r:embed="rId4"/>
          <a:stretch>
            <a:fillRect/>
          </a:stretch>
        </p:blipFill>
        <p:spPr>
          <a:xfrm>
            <a:off x="4139446" y="2827377"/>
            <a:ext cx="3005614" cy="1857494"/>
          </a:xfrm>
          <a:prstGeom prst="rect">
            <a:avLst/>
          </a:prstGeom>
          <a:ln>
            <a:solidFill>
              <a:schemeClr val="tx1"/>
            </a:solidFill>
          </a:ln>
        </p:spPr>
      </p:pic>
      <p:sp>
        <p:nvSpPr>
          <p:cNvPr id="7" name="Text 3"/>
          <p:cNvSpPr/>
          <p:nvPr/>
        </p:nvSpPr>
        <p:spPr>
          <a:xfrm>
            <a:off x="4139446" y="4968359"/>
            <a:ext cx="2835235" cy="354330"/>
          </a:xfrm>
          <a:prstGeom prst="rect">
            <a:avLst/>
          </a:prstGeom>
          <a:noFill/>
          <a:ln/>
        </p:spPr>
        <p:txBody>
          <a:bodyPr wrap="none" lIns="0" tIns="0" rIns="0" bIns="0" rtlCol="0" anchor="t"/>
          <a:lstStyle/>
          <a:p>
            <a:pPr marL="0" indent="0" algn="ctr">
              <a:lnSpc>
                <a:spcPts val="2750"/>
              </a:lnSpc>
              <a:buNone/>
            </a:pPr>
            <a:r>
              <a:rPr lang="en-US" sz="2200" dirty="0">
                <a:latin typeface="Instrument Sans Semi Bold" pitchFamily="34" charset="0"/>
                <a:ea typeface="Instrument Sans Semi Bold" pitchFamily="34" charset="-122"/>
                <a:cs typeface="Instrument Sans Semi Bold" pitchFamily="34" charset="-120"/>
              </a:rPr>
              <a:t>RNNs</a:t>
            </a:r>
            <a:endParaRPr lang="en-US" sz="2200" dirty="0"/>
          </a:p>
        </p:txBody>
      </p:sp>
      <p:sp>
        <p:nvSpPr>
          <p:cNvPr id="8" name="Text 4"/>
          <p:cNvSpPr/>
          <p:nvPr/>
        </p:nvSpPr>
        <p:spPr>
          <a:xfrm>
            <a:off x="4436532" y="5458778"/>
            <a:ext cx="2708527" cy="1088708"/>
          </a:xfrm>
          <a:prstGeom prst="rect">
            <a:avLst/>
          </a:prstGeom>
          <a:noFill/>
          <a:ln/>
        </p:spPr>
        <p:txBody>
          <a:bodyPr wrap="square" lIns="0" tIns="0" rIns="0" bIns="0" rtlCol="0" anchor="t"/>
          <a:lstStyle/>
          <a:p>
            <a:pPr marL="0" indent="0" algn="l">
              <a:lnSpc>
                <a:spcPts val="2850"/>
              </a:lnSpc>
              <a:buNone/>
            </a:pPr>
            <a:r>
              <a:rPr lang="en-US" sz="1750" dirty="0">
                <a:latin typeface="Instrument Sans Medium" pitchFamily="34" charset="0"/>
                <a:ea typeface="Instrument Sans Medium" pitchFamily="34" charset="-122"/>
                <a:cs typeface="Instrument Sans Medium" pitchFamily="34" charset="-120"/>
              </a:rPr>
              <a:t>RNNs procesan secuencias como texto y audio. Se usan en traducción automática</a:t>
            </a:r>
            <a:r>
              <a:rPr lang="en-US" sz="1750" dirty="0">
                <a:solidFill>
                  <a:srgbClr val="5B5F71"/>
                </a:solidFill>
                <a:latin typeface="Instrument Sans Medium" pitchFamily="34" charset="0"/>
                <a:ea typeface="Instrument Sans Medium" pitchFamily="34" charset="-122"/>
                <a:cs typeface="Instrument Sans Medium" pitchFamily="34" charset="-120"/>
              </a:rPr>
              <a:t>.</a:t>
            </a:r>
            <a:endParaRPr lang="en-US" sz="1750" dirty="0"/>
          </a:p>
        </p:txBody>
      </p:sp>
      <p:pic>
        <p:nvPicPr>
          <p:cNvPr id="9" name="Image 2" descr="preencoded.png"/>
          <p:cNvPicPr>
            <a:picLocks noChangeAspect="1"/>
          </p:cNvPicPr>
          <p:nvPr/>
        </p:nvPicPr>
        <p:blipFill>
          <a:blip r:embed="rId5"/>
          <a:stretch>
            <a:fillRect/>
          </a:stretch>
        </p:blipFill>
        <p:spPr>
          <a:xfrm>
            <a:off x="7485221" y="2827377"/>
            <a:ext cx="3005614" cy="1857494"/>
          </a:xfrm>
          <a:prstGeom prst="rect">
            <a:avLst/>
          </a:prstGeom>
          <a:ln>
            <a:solidFill>
              <a:schemeClr val="tx1"/>
            </a:solidFill>
          </a:ln>
        </p:spPr>
      </p:pic>
      <p:sp>
        <p:nvSpPr>
          <p:cNvPr id="10" name="Text 5"/>
          <p:cNvSpPr/>
          <p:nvPr/>
        </p:nvSpPr>
        <p:spPr>
          <a:xfrm>
            <a:off x="7485221" y="4968359"/>
            <a:ext cx="2835235" cy="354330"/>
          </a:xfrm>
          <a:prstGeom prst="rect">
            <a:avLst/>
          </a:prstGeom>
          <a:noFill/>
          <a:ln/>
        </p:spPr>
        <p:txBody>
          <a:bodyPr wrap="none" lIns="0" tIns="0" rIns="0" bIns="0" rtlCol="0" anchor="t"/>
          <a:lstStyle/>
          <a:p>
            <a:pPr marL="0" indent="0" algn="ctr">
              <a:lnSpc>
                <a:spcPts val="2750"/>
              </a:lnSpc>
              <a:buNone/>
            </a:pPr>
            <a:r>
              <a:rPr lang="en-US" sz="2200" dirty="0">
                <a:latin typeface="Instrument Sans Semi Bold" pitchFamily="34" charset="0"/>
                <a:ea typeface="Instrument Sans Semi Bold" pitchFamily="34" charset="-122"/>
                <a:cs typeface="Instrument Sans Semi Bold" pitchFamily="34" charset="-120"/>
              </a:rPr>
              <a:t>Autoencoders</a:t>
            </a:r>
            <a:endParaRPr lang="en-US" sz="2200" dirty="0"/>
          </a:p>
        </p:txBody>
      </p:sp>
      <p:sp>
        <p:nvSpPr>
          <p:cNvPr id="11" name="Text 6"/>
          <p:cNvSpPr/>
          <p:nvPr/>
        </p:nvSpPr>
        <p:spPr>
          <a:xfrm>
            <a:off x="7782306" y="5510821"/>
            <a:ext cx="2538150" cy="1667114"/>
          </a:xfrm>
          <a:prstGeom prst="rect">
            <a:avLst/>
          </a:prstGeom>
          <a:noFill/>
          <a:ln/>
        </p:spPr>
        <p:txBody>
          <a:bodyPr wrap="square" lIns="0" tIns="0" rIns="0" bIns="0" rtlCol="0" anchor="t"/>
          <a:lstStyle/>
          <a:p>
            <a:pPr marL="0" indent="0" algn="just">
              <a:lnSpc>
                <a:spcPts val="2850"/>
              </a:lnSpc>
              <a:buNone/>
            </a:pPr>
            <a:r>
              <a:rPr lang="en-US" sz="1750" dirty="0">
                <a:latin typeface="Instrument Sans Medium" pitchFamily="34" charset="0"/>
                <a:ea typeface="Instrument Sans Medium" pitchFamily="34" charset="-122"/>
                <a:cs typeface="Instrument Sans Medium" pitchFamily="34" charset="-120"/>
              </a:rPr>
              <a:t>Autoencoders aprenden representaciones comprimidas. Son útiles en reducción de dimensionalidad.</a:t>
            </a:r>
            <a:endParaRPr lang="en-US" sz="1750" dirty="0"/>
          </a:p>
        </p:txBody>
      </p:sp>
      <p:pic>
        <p:nvPicPr>
          <p:cNvPr id="12" name="Image 3" descr="preencoded.png"/>
          <p:cNvPicPr>
            <a:picLocks noChangeAspect="1"/>
          </p:cNvPicPr>
          <p:nvPr/>
        </p:nvPicPr>
        <p:blipFill>
          <a:blip r:embed="rId6"/>
          <a:stretch>
            <a:fillRect/>
          </a:stretch>
        </p:blipFill>
        <p:spPr>
          <a:xfrm>
            <a:off x="10830997" y="2827377"/>
            <a:ext cx="3005614" cy="1857494"/>
          </a:xfrm>
          <a:prstGeom prst="rect">
            <a:avLst/>
          </a:prstGeom>
          <a:ln>
            <a:solidFill>
              <a:schemeClr val="tx1"/>
            </a:solidFill>
          </a:ln>
        </p:spPr>
      </p:pic>
      <p:sp>
        <p:nvSpPr>
          <p:cNvPr id="13" name="Text 7"/>
          <p:cNvSpPr/>
          <p:nvPr/>
        </p:nvSpPr>
        <p:spPr>
          <a:xfrm>
            <a:off x="10830997" y="4968359"/>
            <a:ext cx="2835235" cy="354330"/>
          </a:xfrm>
          <a:prstGeom prst="rect">
            <a:avLst/>
          </a:prstGeom>
          <a:noFill/>
          <a:ln/>
        </p:spPr>
        <p:txBody>
          <a:bodyPr wrap="none" lIns="0" tIns="0" rIns="0" bIns="0" rtlCol="0" anchor="t"/>
          <a:lstStyle/>
          <a:p>
            <a:pPr marL="0" indent="0" algn="ctr">
              <a:lnSpc>
                <a:spcPts val="2750"/>
              </a:lnSpc>
              <a:buNone/>
            </a:pPr>
            <a:r>
              <a:rPr lang="en-US" sz="2200" dirty="0">
                <a:latin typeface="Instrument Sans Semi Bold" pitchFamily="34" charset="0"/>
                <a:ea typeface="Instrument Sans Semi Bold" pitchFamily="34" charset="-122"/>
                <a:cs typeface="Instrument Sans Semi Bold" pitchFamily="34" charset="-120"/>
              </a:rPr>
              <a:t>GANs</a:t>
            </a:r>
            <a:endParaRPr lang="en-US" sz="2200" dirty="0"/>
          </a:p>
        </p:txBody>
      </p:sp>
      <p:sp>
        <p:nvSpPr>
          <p:cNvPr id="14" name="Text 8"/>
          <p:cNvSpPr/>
          <p:nvPr/>
        </p:nvSpPr>
        <p:spPr>
          <a:xfrm>
            <a:off x="10957703" y="5512064"/>
            <a:ext cx="2337832" cy="1304211"/>
          </a:xfrm>
          <a:prstGeom prst="rect">
            <a:avLst/>
          </a:prstGeom>
          <a:noFill/>
          <a:ln/>
        </p:spPr>
        <p:txBody>
          <a:bodyPr wrap="square" lIns="0" tIns="0" rIns="0" bIns="0" rtlCol="0" anchor="t"/>
          <a:lstStyle/>
          <a:p>
            <a:pPr marL="0" indent="0" algn="l">
              <a:lnSpc>
                <a:spcPts val="2850"/>
              </a:lnSpc>
              <a:buNone/>
            </a:pPr>
            <a:r>
              <a:rPr lang="en-US" sz="1750" dirty="0">
                <a:latin typeface="Instrument Sans Medium" pitchFamily="34" charset="0"/>
                <a:ea typeface="Instrument Sans Medium" pitchFamily="34" charset="-122"/>
                <a:cs typeface="Instrument Sans Medium" pitchFamily="34" charset="-120"/>
              </a:rPr>
              <a:t>GANs generan datos realistas. Se utilizan en creación de imágenes y videos.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567F28-AC6B-8CAC-1F28-C3841C2149BF}"/>
              </a:ext>
            </a:extLst>
          </p:cNvPr>
          <p:cNvSpPr txBox="1"/>
          <p:nvPr/>
        </p:nvSpPr>
        <p:spPr>
          <a:xfrm>
            <a:off x="1491915" y="978387"/>
            <a:ext cx="8888217" cy="707886"/>
          </a:xfrm>
          <a:prstGeom prst="rect">
            <a:avLst/>
          </a:prstGeom>
          <a:noFill/>
        </p:spPr>
        <p:txBody>
          <a:bodyPr wrap="square">
            <a:spAutoFit/>
          </a:bodyPr>
          <a:lstStyle/>
          <a:p>
            <a:r>
              <a:rPr lang="es-MX" sz="4000" dirty="0"/>
              <a:t>¿Cómo se entrena una red neuronal?</a:t>
            </a:r>
            <a:endParaRPr lang="es-CO" sz="4000" dirty="0"/>
          </a:p>
        </p:txBody>
      </p:sp>
      <p:sp>
        <p:nvSpPr>
          <p:cNvPr id="5" name="CuadroTexto 4">
            <a:extLst>
              <a:ext uri="{FF2B5EF4-FFF2-40B4-BE49-F238E27FC236}">
                <a16:creationId xmlns:a16="http://schemas.microsoft.com/office/drawing/2014/main" id="{D0F12CBC-CA61-2B10-2DE4-9C40DBAA9832}"/>
              </a:ext>
            </a:extLst>
          </p:cNvPr>
          <p:cNvSpPr txBox="1"/>
          <p:nvPr/>
        </p:nvSpPr>
        <p:spPr>
          <a:xfrm>
            <a:off x="1647880" y="2560528"/>
            <a:ext cx="9257185" cy="3108543"/>
          </a:xfrm>
          <a:prstGeom prst="rect">
            <a:avLst/>
          </a:prstGeom>
          <a:noFill/>
        </p:spPr>
        <p:txBody>
          <a:bodyPr wrap="square">
            <a:spAutoFit/>
          </a:bodyPr>
          <a:lstStyle/>
          <a:p>
            <a:pPr marL="457200" indent="-457200">
              <a:buFont typeface="Arial" panose="020B0604020202020204" pitchFamily="34" charset="0"/>
              <a:buChar char="•"/>
            </a:pPr>
            <a:r>
              <a:rPr lang="es-MX" sz="2800" dirty="0"/>
              <a:t>Se usan ejemplos con entrada y salida</a:t>
            </a:r>
          </a:p>
          <a:p>
            <a:endParaRPr lang="es-MX" sz="2800" dirty="0"/>
          </a:p>
          <a:p>
            <a:pPr marL="457200" indent="-457200">
              <a:buFont typeface="Arial" panose="020B0604020202020204" pitchFamily="34" charset="0"/>
              <a:buChar char="•"/>
            </a:pPr>
            <a:r>
              <a:rPr lang="es-MX" sz="2800" dirty="0"/>
              <a:t>La red predice y se calcula el error</a:t>
            </a:r>
          </a:p>
          <a:p>
            <a:endParaRPr lang="es-MX" sz="2800" dirty="0"/>
          </a:p>
          <a:p>
            <a:pPr marL="457200" indent="-457200">
              <a:buFont typeface="Arial" panose="020B0604020202020204" pitchFamily="34" charset="0"/>
              <a:buChar char="•"/>
            </a:pPr>
            <a:r>
              <a:rPr lang="es-MX" sz="2800" dirty="0"/>
              <a:t>Se ajustan los pesos (</a:t>
            </a:r>
            <a:r>
              <a:rPr lang="es-MX" sz="2800" dirty="0" err="1"/>
              <a:t>backpropagation</a:t>
            </a:r>
            <a:r>
              <a:rPr lang="es-MX" sz="2800" dirty="0"/>
              <a:t> + gradiente)</a:t>
            </a:r>
          </a:p>
          <a:p>
            <a:endParaRPr lang="es-MX" sz="2800" dirty="0"/>
          </a:p>
          <a:p>
            <a:pPr marL="457200" indent="-457200">
              <a:buFont typeface="Arial" panose="020B0604020202020204" pitchFamily="34" charset="0"/>
              <a:buChar char="•"/>
            </a:pPr>
            <a:r>
              <a:rPr lang="es-MX" sz="2800" dirty="0"/>
              <a:t>Se repite hasta aprender bien</a:t>
            </a:r>
          </a:p>
        </p:txBody>
      </p:sp>
    </p:spTree>
    <p:extLst>
      <p:ext uri="{BB962C8B-B14F-4D97-AF65-F5344CB8AC3E}">
        <p14:creationId xmlns:p14="http://schemas.microsoft.com/office/powerpoint/2010/main" val="236599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4B7DBBD-F021-479A-92BF-2A82218E1439}"/>
              </a:ext>
            </a:extLst>
          </p:cNvPr>
          <p:cNvPicPr>
            <a:picLocks noChangeAspect="1"/>
          </p:cNvPicPr>
          <p:nvPr/>
        </p:nvPicPr>
        <p:blipFill>
          <a:blip r:embed="rId2"/>
          <a:stretch>
            <a:fillRect/>
          </a:stretch>
        </p:blipFill>
        <p:spPr>
          <a:xfrm>
            <a:off x="786809" y="552893"/>
            <a:ext cx="12567683" cy="7017488"/>
          </a:xfrm>
          <a:prstGeom prst="rect">
            <a:avLst/>
          </a:prstGeom>
        </p:spPr>
      </p:pic>
    </p:spTree>
    <p:extLst>
      <p:ext uri="{BB962C8B-B14F-4D97-AF65-F5344CB8AC3E}">
        <p14:creationId xmlns:p14="http://schemas.microsoft.com/office/powerpoint/2010/main" val="704853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4E5D91-2D88-4F20-95A3-865BBDA498FE}"/>
              </a:ext>
            </a:extLst>
          </p:cNvPr>
          <p:cNvPicPr>
            <a:picLocks noChangeAspect="1"/>
          </p:cNvPicPr>
          <p:nvPr/>
        </p:nvPicPr>
        <p:blipFill rotWithShape="1">
          <a:blip r:embed="rId2"/>
          <a:srcRect l="28426" t="52762" r="29735" b="20494"/>
          <a:stretch/>
        </p:blipFill>
        <p:spPr>
          <a:xfrm>
            <a:off x="1169581" y="453877"/>
            <a:ext cx="11546958" cy="3660923"/>
          </a:xfrm>
          <a:prstGeom prst="rect">
            <a:avLst/>
          </a:prstGeom>
        </p:spPr>
      </p:pic>
      <p:pic>
        <p:nvPicPr>
          <p:cNvPr id="5" name="Imagen 4">
            <a:extLst>
              <a:ext uri="{FF2B5EF4-FFF2-40B4-BE49-F238E27FC236}">
                <a16:creationId xmlns:a16="http://schemas.microsoft.com/office/drawing/2014/main" id="{D6C67993-10FA-4CB8-B07D-FB66D44F483F}"/>
              </a:ext>
            </a:extLst>
          </p:cNvPr>
          <p:cNvPicPr>
            <a:picLocks noChangeAspect="1"/>
          </p:cNvPicPr>
          <p:nvPr/>
        </p:nvPicPr>
        <p:blipFill rotWithShape="1">
          <a:blip r:embed="rId3"/>
          <a:srcRect l="41992" t="59448" r="43626" b="24854"/>
          <a:stretch/>
        </p:blipFill>
        <p:spPr>
          <a:xfrm>
            <a:off x="3317359" y="4430453"/>
            <a:ext cx="7995682" cy="2360428"/>
          </a:xfrm>
          <a:prstGeom prst="rect">
            <a:avLst/>
          </a:prstGeom>
        </p:spPr>
      </p:pic>
    </p:spTree>
    <p:extLst>
      <p:ext uri="{BB962C8B-B14F-4D97-AF65-F5344CB8AC3E}">
        <p14:creationId xmlns:p14="http://schemas.microsoft.com/office/powerpoint/2010/main" val="151593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3EFC93F-5D69-4E6E-9B64-E07994975296}"/>
              </a:ext>
            </a:extLst>
          </p:cNvPr>
          <p:cNvPicPr>
            <a:picLocks noChangeAspect="1"/>
          </p:cNvPicPr>
          <p:nvPr/>
        </p:nvPicPr>
        <p:blipFill>
          <a:blip r:embed="rId2"/>
          <a:stretch>
            <a:fillRect/>
          </a:stretch>
        </p:blipFill>
        <p:spPr>
          <a:xfrm>
            <a:off x="7627753" y="300148"/>
            <a:ext cx="6545520" cy="2315461"/>
          </a:xfrm>
          <a:prstGeom prst="rect">
            <a:avLst/>
          </a:prstGeom>
        </p:spPr>
      </p:pic>
      <p:pic>
        <p:nvPicPr>
          <p:cNvPr id="4" name="Imagen 3">
            <a:extLst>
              <a:ext uri="{FF2B5EF4-FFF2-40B4-BE49-F238E27FC236}">
                <a16:creationId xmlns:a16="http://schemas.microsoft.com/office/drawing/2014/main" id="{54C72CC9-6A78-42DB-996F-7BAD6856CE4C}"/>
              </a:ext>
            </a:extLst>
          </p:cNvPr>
          <p:cNvPicPr>
            <a:picLocks noChangeAspect="1"/>
          </p:cNvPicPr>
          <p:nvPr/>
        </p:nvPicPr>
        <p:blipFill rotWithShape="1">
          <a:blip r:embed="rId3"/>
          <a:srcRect l="10939" t="21948" r="33656" b="22238"/>
          <a:stretch/>
        </p:blipFill>
        <p:spPr>
          <a:xfrm>
            <a:off x="844181" y="300148"/>
            <a:ext cx="5351553" cy="2655703"/>
          </a:xfrm>
          <a:prstGeom prst="rect">
            <a:avLst/>
          </a:prstGeom>
        </p:spPr>
      </p:pic>
      <p:pic>
        <p:nvPicPr>
          <p:cNvPr id="8" name="Imagen 7">
            <a:extLst>
              <a:ext uri="{FF2B5EF4-FFF2-40B4-BE49-F238E27FC236}">
                <a16:creationId xmlns:a16="http://schemas.microsoft.com/office/drawing/2014/main" id="{8273C61B-45D8-4094-9C98-6D9882A18BAB}"/>
              </a:ext>
            </a:extLst>
          </p:cNvPr>
          <p:cNvPicPr>
            <a:picLocks noChangeAspect="1"/>
          </p:cNvPicPr>
          <p:nvPr/>
        </p:nvPicPr>
        <p:blipFill rotWithShape="1">
          <a:blip r:embed="rId4"/>
          <a:srcRect l="11265" t="23401" r="35128" b="23692"/>
          <a:stretch/>
        </p:blipFill>
        <p:spPr>
          <a:xfrm>
            <a:off x="7315200" y="3423684"/>
            <a:ext cx="6553396" cy="3636335"/>
          </a:xfrm>
          <a:prstGeom prst="rect">
            <a:avLst/>
          </a:prstGeom>
        </p:spPr>
      </p:pic>
      <p:pic>
        <p:nvPicPr>
          <p:cNvPr id="14" name="Imagen 13">
            <a:extLst>
              <a:ext uri="{FF2B5EF4-FFF2-40B4-BE49-F238E27FC236}">
                <a16:creationId xmlns:a16="http://schemas.microsoft.com/office/drawing/2014/main" id="{083FACAF-0415-4359-B405-E1D3C7EC967F}"/>
              </a:ext>
            </a:extLst>
          </p:cNvPr>
          <p:cNvPicPr>
            <a:picLocks noChangeAspect="1"/>
          </p:cNvPicPr>
          <p:nvPr/>
        </p:nvPicPr>
        <p:blipFill rotWithShape="1">
          <a:blip r:embed="rId5"/>
          <a:srcRect l="12573" t="29506" r="34800" b="24274"/>
          <a:stretch/>
        </p:blipFill>
        <p:spPr>
          <a:xfrm>
            <a:off x="761804" y="4114800"/>
            <a:ext cx="5351553" cy="3381154"/>
          </a:xfrm>
          <a:prstGeom prst="rect">
            <a:avLst/>
          </a:prstGeom>
        </p:spPr>
      </p:pic>
    </p:spTree>
    <p:extLst>
      <p:ext uri="{BB962C8B-B14F-4D97-AF65-F5344CB8AC3E}">
        <p14:creationId xmlns:p14="http://schemas.microsoft.com/office/powerpoint/2010/main" val="21124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C1143F7-6730-46BC-9D23-72B286DFE1F1}"/>
              </a:ext>
            </a:extLst>
          </p:cNvPr>
          <p:cNvPicPr>
            <a:picLocks noChangeAspect="1"/>
          </p:cNvPicPr>
          <p:nvPr/>
        </p:nvPicPr>
        <p:blipFill rotWithShape="1">
          <a:blip r:embed="rId2"/>
          <a:srcRect t="22529" r="15842" b="6250"/>
          <a:stretch/>
        </p:blipFill>
        <p:spPr>
          <a:xfrm>
            <a:off x="809625" y="1052991"/>
            <a:ext cx="13161556" cy="6262210"/>
          </a:xfrm>
          <a:prstGeom prst="rect">
            <a:avLst/>
          </a:prstGeom>
        </p:spPr>
      </p:pic>
    </p:spTree>
    <p:extLst>
      <p:ext uri="{BB962C8B-B14F-4D97-AF65-F5344CB8AC3E}">
        <p14:creationId xmlns:p14="http://schemas.microsoft.com/office/powerpoint/2010/main" val="408623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1E84DFF7-FB7D-489F-904D-F7FE391FFEA1}"/>
              </a:ext>
            </a:extLst>
          </p:cNvPr>
          <p:cNvSpPr/>
          <p:nvPr/>
        </p:nvSpPr>
        <p:spPr bwMode="auto">
          <a:xfrm>
            <a:off x="2849210" y="3423523"/>
            <a:ext cx="1133674" cy="1036915"/>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6" name="Elipse 5">
            <a:extLst>
              <a:ext uri="{FF2B5EF4-FFF2-40B4-BE49-F238E27FC236}">
                <a16:creationId xmlns:a16="http://schemas.microsoft.com/office/drawing/2014/main" id="{3E062291-B400-41EC-9293-E9FBDBCA489F}"/>
              </a:ext>
            </a:extLst>
          </p:cNvPr>
          <p:cNvSpPr/>
          <p:nvPr/>
        </p:nvSpPr>
        <p:spPr bwMode="auto">
          <a:xfrm>
            <a:off x="2897962" y="5238125"/>
            <a:ext cx="1047264" cy="1036915"/>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7" name="Elipse 6">
            <a:extLst>
              <a:ext uri="{FF2B5EF4-FFF2-40B4-BE49-F238E27FC236}">
                <a16:creationId xmlns:a16="http://schemas.microsoft.com/office/drawing/2014/main" id="{6C580128-5080-4157-8345-BDC7AE4F59CB}"/>
              </a:ext>
            </a:extLst>
          </p:cNvPr>
          <p:cNvSpPr/>
          <p:nvPr/>
        </p:nvSpPr>
        <p:spPr bwMode="auto">
          <a:xfrm>
            <a:off x="2811552" y="1608922"/>
            <a:ext cx="1133674" cy="1036915"/>
          </a:xfrm>
          <a:prstGeom prst="ellipse">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14A95A30-B8F2-41DF-90E0-C392ECEE4784}"/>
                  </a:ext>
                </a:extLst>
              </p:cNvPr>
              <p:cNvSpPr txBox="1"/>
              <p:nvPr/>
            </p:nvSpPr>
            <p:spPr>
              <a:xfrm>
                <a:off x="3020366" y="1731418"/>
                <a:ext cx="905507" cy="68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3840" i="1">
                              <a:latin typeface="Cambria Math" panose="02040503050406030204" pitchFamily="18" charset="0"/>
                            </a:rPr>
                          </m:ctrlPr>
                        </m:sSubPr>
                        <m:e>
                          <m:r>
                            <a:rPr lang="es-CO" sz="3840" i="1">
                              <a:latin typeface="Cambria Math" panose="02040503050406030204" pitchFamily="18" charset="0"/>
                            </a:rPr>
                            <m:t>𝑥</m:t>
                          </m:r>
                        </m:e>
                        <m:sub>
                          <m:r>
                            <a:rPr lang="es-CO" sz="3840" i="1">
                              <a:latin typeface="Cambria Math" panose="02040503050406030204" pitchFamily="18" charset="0"/>
                            </a:rPr>
                            <m:t>1</m:t>
                          </m:r>
                        </m:sub>
                      </m:sSub>
                    </m:oMath>
                  </m:oMathPara>
                </a14:m>
                <a:endParaRPr lang="es-CO" sz="2160" dirty="0"/>
              </a:p>
            </p:txBody>
          </p:sp>
        </mc:Choice>
        <mc:Fallback xmlns="">
          <p:sp>
            <p:nvSpPr>
              <p:cNvPr id="8" name="CuadroTexto 7">
                <a:extLst>
                  <a:ext uri="{FF2B5EF4-FFF2-40B4-BE49-F238E27FC236}">
                    <a16:creationId xmlns:a16="http://schemas.microsoft.com/office/drawing/2014/main" id="{14A95A30-B8F2-41DF-90E0-C392ECEE4784}"/>
                  </a:ext>
                </a:extLst>
              </p:cNvPr>
              <p:cNvSpPr txBox="1">
                <a:spLocks noRot="1" noChangeAspect="1" noMove="1" noResize="1" noEditPoints="1" noAdjustHandles="1" noChangeArrowheads="1" noChangeShapeType="1" noTextEdit="1"/>
              </p:cNvSpPr>
              <p:nvPr/>
            </p:nvSpPr>
            <p:spPr>
              <a:xfrm>
                <a:off x="3020366" y="1731418"/>
                <a:ext cx="905507" cy="683264"/>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6C4868D-DFF2-4ED7-8E25-456793DD041A}"/>
                  </a:ext>
                </a:extLst>
              </p:cNvPr>
              <p:cNvSpPr txBox="1"/>
              <p:nvPr/>
            </p:nvSpPr>
            <p:spPr>
              <a:xfrm>
                <a:off x="3032185" y="3552422"/>
                <a:ext cx="981718" cy="68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sz="3840" i="1" dirty="0">
                              <a:latin typeface="Cambria Math" panose="02040503050406030204" pitchFamily="18" charset="0"/>
                            </a:rPr>
                          </m:ctrlPr>
                        </m:sSubPr>
                        <m:e>
                          <m:r>
                            <a:rPr lang="es-MX" sz="3840" i="1" dirty="0">
                              <a:latin typeface="Cambria Math" panose="02040503050406030204" pitchFamily="18" charset="0"/>
                            </a:rPr>
                            <m:t>𝑥</m:t>
                          </m:r>
                        </m:e>
                        <m:sub>
                          <m:r>
                            <a:rPr lang="es-MX" sz="3840" i="1" dirty="0">
                              <a:latin typeface="Cambria Math" panose="02040503050406030204" pitchFamily="18" charset="0"/>
                            </a:rPr>
                            <m:t>2</m:t>
                          </m:r>
                        </m:sub>
                      </m:sSub>
                    </m:oMath>
                  </m:oMathPara>
                </a14:m>
                <a:endParaRPr lang="es-CO" sz="2160" dirty="0"/>
              </a:p>
            </p:txBody>
          </p:sp>
        </mc:Choice>
        <mc:Fallback xmlns="">
          <p:sp>
            <p:nvSpPr>
              <p:cNvPr id="9" name="CuadroTexto 8">
                <a:extLst>
                  <a:ext uri="{FF2B5EF4-FFF2-40B4-BE49-F238E27FC236}">
                    <a16:creationId xmlns:a16="http://schemas.microsoft.com/office/drawing/2014/main" id="{E6C4868D-DFF2-4ED7-8E25-456793DD041A}"/>
                  </a:ext>
                </a:extLst>
              </p:cNvPr>
              <p:cNvSpPr txBox="1">
                <a:spLocks noRot="1" noChangeAspect="1" noMove="1" noResize="1" noEditPoints="1" noAdjustHandles="1" noChangeArrowheads="1" noChangeShapeType="1" noTextEdit="1"/>
              </p:cNvSpPr>
              <p:nvPr/>
            </p:nvSpPr>
            <p:spPr>
              <a:xfrm>
                <a:off x="3032185" y="3552422"/>
                <a:ext cx="981718" cy="683264"/>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AE142EA-405C-4CB3-8F22-4A8818CB90D7}"/>
                  </a:ext>
                </a:extLst>
              </p:cNvPr>
              <p:cNvSpPr txBox="1"/>
              <p:nvPr/>
            </p:nvSpPr>
            <p:spPr>
              <a:xfrm>
                <a:off x="3042723" y="5324310"/>
                <a:ext cx="905507" cy="757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4320" i="1">
                              <a:latin typeface="Cambria Math" panose="02040503050406030204" pitchFamily="18" charset="0"/>
                            </a:rPr>
                          </m:ctrlPr>
                        </m:sSubPr>
                        <m:e>
                          <m:r>
                            <a:rPr lang="es-CO" sz="4320" i="1">
                              <a:latin typeface="Cambria Math" panose="02040503050406030204" pitchFamily="18" charset="0"/>
                            </a:rPr>
                            <m:t>𝑥</m:t>
                          </m:r>
                        </m:e>
                        <m:sub>
                          <m:r>
                            <a:rPr lang="es-CO" sz="4320" i="1">
                              <a:latin typeface="Cambria Math" panose="02040503050406030204" pitchFamily="18" charset="0"/>
                            </a:rPr>
                            <m:t>3</m:t>
                          </m:r>
                        </m:sub>
                      </m:sSub>
                    </m:oMath>
                  </m:oMathPara>
                </a14:m>
                <a:endParaRPr lang="es-CO" sz="2160" dirty="0"/>
              </a:p>
            </p:txBody>
          </p:sp>
        </mc:Choice>
        <mc:Fallback xmlns="">
          <p:sp>
            <p:nvSpPr>
              <p:cNvPr id="10" name="CuadroTexto 9">
                <a:extLst>
                  <a:ext uri="{FF2B5EF4-FFF2-40B4-BE49-F238E27FC236}">
                    <a16:creationId xmlns:a16="http://schemas.microsoft.com/office/drawing/2014/main" id="{BAE142EA-405C-4CB3-8F22-4A8818CB90D7}"/>
                  </a:ext>
                </a:extLst>
              </p:cNvPr>
              <p:cNvSpPr txBox="1">
                <a:spLocks noRot="1" noChangeAspect="1" noMove="1" noResize="1" noEditPoints="1" noAdjustHandles="1" noChangeArrowheads="1" noChangeShapeType="1" noTextEdit="1"/>
              </p:cNvSpPr>
              <p:nvPr/>
            </p:nvSpPr>
            <p:spPr>
              <a:xfrm>
                <a:off x="3042723" y="5324310"/>
                <a:ext cx="905507" cy="757130"/>
              </a:xfrm>
              <a:prstGeom prst="rect">
                <a:avLst/>
              </a:prstGeom>
              <a:blipFill>
                <a:blip r:embed="rId4"/>
                <a:stretch>
                  <a:fillRect/>
                </a:stretch>
              </a:blipFill>
            </p:spPr>
            <p:txBody>
              <a:bodyPr/>
              <a:lstStyle/>
              <a:p>
                <a:r>
                  <a:rPr lang="es-CO">
                    <a:noFill/>
                  </a:rPr>
                  <a:t> </a:t>
                </a:r>
              </a:p>
            </p:txBody>
          </p:sp>
        </mc:Fallback>
      </mc:AlternateContent>
      <p:sp>
        <p:nvSpPr>
          <p:cNvPr id="11" name="Elipse 10">
            <a:extLst>
              <a:ext uri="{FF2B5EF4-FFF2-40B4-BE49-F238E27FC236}">
                <a16:creationId xmlns:a16="http://schemas.microsoft.com/office/drawing/2014/main" id="{632A3790-A7DC-4B90-A751-A7332041900F}"/>
              </a:ext>
            </a:extLst>
          </p:cNvPr>
          <p:cNvSpPr/>
          <p:nvPr/>
        </p:nvSpPr>
        <p:spPr bwMode="auto">
          <a:xfrm>
            <a:off x="6138353" y="1035063"/>
            <a:ext cx="1480814" cy="1441948"/>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3" name="Elipse 12">
            <a:extLst>
              <a:ext uri="{FF2B5EF4-FFF2-40B4-BE49-F238E27FC236}">
                <a16:creationId xmlns:a16="http://schemas.microsoft.com/office/drawing/2014/main" id="{3B01B266-79E8-4B0D-9579-A45CF2ED0452}"/>
              </a:ext>
            </a:extLst>
          </p:cNvPr>
          <p:cNvSpPr/>
          <p:nvPr/>
        </p:nvSpPr>
        <p:spPr bwMode="auto">
          <a:xfrm>
            <a:off x="6161756" y="3305563"/>
            <a:ext cx="1469482" cy="1365456"/>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4" name="Elipse 13">
            <a:extLst>
              <a:ext uri="{FF2B5EF4-FFF2-40B4-BE49-F238E27FC236}">
                <a16:creationId xmlns:a16="http://schemas.microsoft.com/office/drawing/2014/main" id="{BA5DA9B1-9966-479A-B5DB-4A475B32BFDD}"/>
              </a:ext>
            </a:extLst>
          </p:cNvPr>
          <p:cNvSpPr/>
          <p:nvPr/>
        </p:nvSpPr>
        <p:spPr bwMode="auto">
          <a:xfrm>
            <a:off x="6181526" y="5936022"/>
            <a:ext cx="1449712" cy="146497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5" name="Elipse 14">
            <a:extLst>
              <a:ext uri="{FF2B5EF4-FFF2-40B4-BE49-F238E27FC236}">
                <a16:creationId xmlns:a16="http://schemas.microsoft.com/office/drawing/2014/main" id="{2F8A84FB-2178-4BC6-A20E-2BB221A3468B}"/>
              </a:ext>
            </a:extLst>
          </p:cNvPr>
          <p:cNvSpPr/>
          <p:nvPr/>
        </p:nvSpPr>
        <p:spPr bwMode="auto">
          <a:xfrm>
            <a:off x="10487904" y="3118891"/>
            <a:ext cx="1614473" cy="1821025"/>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cxnSp>
        <p:nvCxnSpPr>
          <p:cNvPr id="20" name="Conector recto 19">
            <a:extLst>
              <a:ext uri="{FF2B5EF4-FFF2-40B4-BE49-F238E27FC236}">
                <a16:creationId xmlns:a16="http://schemas.microsoft.com/office/drawing/2014/main" id="{B3D1222B-845D-4F04-AC4D-EE9C37374FA9}"/>
              </a:ext>
            </a:extLst>
          </p:cNvPr>
          <p:cNvCxnSpPr>
            <a:cxnSpLocks/>
            <a:stCxn id="11" idx="0"/>
            <a:endCxn id="11" idx="4"/>
          </p:cNvCxnSpPr>
          <p:nvPr/>
        </p:nvCxnSpPr>
        <p:spPr bwMode="auto">
          <a:xfrm>
            <a:off x="6878760" y="1035063"/>
            <a:ext cx="0" cy="144194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20">
            <a:extLst>
              <a:ext uri="{FF2B5EF4-FFF2-40B4-BE49-F238E27FC236}">
                <a16:creationId xmlns:a16="http://schemas.microsoft.com/office/drawing/2014/main" id="{424D8C7B-F040-4AD0-AE32-BE8C56FF9C67}"/>
              </a:ext>
            </a:extLst>
          </p:cNvPr>
          <p:cNvCxnSpPr>
            <a:cxnSpLocks/>
            <a:endCxn id="13" idx="4"/>
          </p:cNvCxnSpPr>
          <p:nvPr/>
        </p:nvCxnSpPr>
        <p:spPr bwMode="auto">
          <a:xfrm>
            <a:off x="6859950" y="3295495"/>
            <a:ext cx="36548" cy="137552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724A8826-1B97-47D4-8490-974D16929837}"/>
                  </a:ext>
                </a:extLst>
              </p:cNvPr>
              <p:cNvSpPr txBox="1"/>
              <p:nvPr/>
            </p:nvSpPr>
            <p:spPr>
              <a:xfrm>
                <a:off x="6589691" y="508764"/>
                <a:ext cx="543995"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CO" sz="2160" i="1">
                              <a:latin typeface="Cambria Math" panose="02040503050406030204" pitchFamily="18" charset="0"/>
                            </a:rPr>
                            <m:t>1</m:t>
                          </m:r>
                        </m:sub>
                      </m:sSub>
                    </m:oMath>
                  </m:oMathPara>
                </a14:m>
                <a:endParaRPr lang="es-CO" sz="2160" dirty="0"/>
              </a:p>
            </p:txBody>
          </p:sp>
        </mc:Choice>
        <mc:Fallback xmlns="">
          <p:sp>
            <p:nvSpPr>
              <p:cNvPr id="24" name="CuadroTexto 23">
                <a:extLst>
                  <a:ext uri="{FF2B5EF4-FFF2-40B4-BE49-F238E27FC236}">
                    <a16:creationId xmlns:a16="http://schemas.microsoft.com/office/drawing/2014/main" id="{724A8826-1B97-47D4-8490-974D16929837}"/>
                  </a:ext>
                </a:extLst>
              </p:cNvPr>
              <p:cNvSpPr txBox="1">
                <a:spLocks noRot="1" noChangeAspect="1" noMove="1" noResize="1" noEditPoints="1" noAdjustHandles="1" noChangeArrowheads="1" noChangeShapeType="1" noTextEdit="1"/>
              </p:cNvSpPr>
              <p:nvPr/>
            </p:nvSpPr>
            <p:spPr>
              <a:xfrm>
                <a:off x="6589691" y="508764"/>
                <a:ext cx="543995" cy="424732"/>
              </a:xfrm>
              <a:prstGeom prst="rect">
                <a:avLst/>
              </a:prstGeom>
              <a:blipFill>
                <a:blip r:embed="rId5"/>
                <a:stretch>
                  <a:fillRect/>
                </a:stretch>
              </a:blipFill>
            </p:spPr>
            <p:txBody>
              <a:bodyPr/>
              <a:lstStyle/>
              <a:p>
                <a:r>
                  <a:rPr lang="es-CO">
                    <a:noFill/>
                  </a:rPr>
                  <a:t> </a:t>
                </a:r>
              </a:p>
            </p:txBody>
          </p:sp>
        </mc:Fallback>
      </mc:AlternateContent>
      <p:cxnSp>
        <p:nvCxnSpPr>
          <p:cNvPr id="27" name="Conector recto de flecha 26">
            <a:extLst>
              <a:ext uri="{FF2B5EF4-FFF2-40B4-BE49-F238E27FC236}">
                <a16:creationId xmlns:a16="http://schemas.microsoft.com/office/drawing/2014/main" id="{D336D319-58A7-411D-B9CF-F718068247A3}"/>
              </a:ext>
            </a:extLst>
          </p:cNvPr>
          <p:cNvCxnSpPr>
            <a:cxnSpLocks/>
            <a:stCxn id="8" idx="3"/>
          </p:cNvCxnSpPr>
          <p:nvPr/>
        </p:nvCxnSpPr>
        <p:spPr bwMode="auto">
          <a:xfrm flipV="1">
            <a:off x="3925873" y="1399026"/>
            <a:ext cx="2058383" cy="674024"/>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Conector recto de flecha 28">
            <a:extLst>
              <a:ext uri="{FF2B5EF4-FFF2-40B4-BE49-F238E27FC236}">
                <a16:creationId xmlns:a16="http://schemas.microsoft.com/office/drawing/2014/main" id="{03A92BAD-5292-4959-AE42-381189347570}"/>
              </a:ext>
            </a:extLst>
          </p:cNvPr>
          <p:cNvCxnSpPr>
            <a:cxnSpLocks/>
            <a:stCxn id="8" idx="3"/>
            <a:endCxn id="13" idx="2"/>
          </p:cNvCxnSpPr>
          <p:nvPr/>
        </p:nvCxnSpPr>
        <p:spPr bwMode="auto">
          <a:xfrm>
            <a:off x="3925873" y="2073050"/>
            <a:ext cx="2235883" cy="1915241"/>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Conector recto de flecha 30">
            <a:extLst>
              <a:ext uri="{FF2B5EF4-FFF2-40B4-BE49-F238E27FC236}">
                <a16:creationId xmlns:a16="http://schemas.microsoft.com/office/drawing/2014/main" id="{7B344E13-4C81-4DEC-8EF0-5A493F642C2A}"/>
              </a:ext>
            </a:extLst>
          </p:cNvPr>
          <p:cNvCxnSpPr>
            <a:cxnSpLocks/>
            <a:stCxn id="8" idx="3"/>
          </p:cNvCxnSpPr>
          <p:nvPr/>
        </p:nvCxnSpPr>
        <p:spPr bwMode="auto">
          <a:xfrm>
            <a:off x="3925873" y="2073050"/>
            <a:ext cx="2558687" cy="3692561"/>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CuadroTexto 31">
            <a:extLst>
              <a:ext uri="{FF2B5EF4-FFF2-40B4-BE49-F238E27FC236}">
                <a16:creationId xmlns:a16="http://schemas.microsoft.com/office/drawing/2014/main" id="{E20E79FE-78BC-4520-AD29-6F59A0DFBD2D}"/>
              </a:ext>
            </a:extLst>
          </p:cNvPr>
          <p:cNvSpPr txBox="1"/>
          <p:nvPr/>
        </p:nvSpPr>
        <p:spPr>
          <a:xfrm>
            <a:off x="4468889" y="1180817"/>
            <a:ext cx="545342" cy="424732"/>
          </a:xfrm>
          <a:prstGeom prst="rect">
            <a:avLst/>
          </a:prstGeom>
          <a:noFill/>
        </p:spPr>
        <p:txBody>
          <a:bodyPr wrap="none" rtlCol="0">
            <a:spAutoFit/>
          </a:bodyPr>
          <a:lstStyle/>
          <a:p>
            <a:r>
              <a:rPr lang="es-MX" sz="2160" dirty="0"/>
              <a:t>P</a:t>
            </a:r>
            <a:r>
              <a:rPr lang="es-MX" sz="1680" dirty="0"/>
              <a:t>11</a:t>
            </a:r>
            <a:endParaRPr lang="es-CO" sz="2160" dirty="0"/>
          </a:p>
        </p:txBody>
      </p:sp>
      <p:sp>
        <p:nvSpPr>
          <p:cNvPr id="33" name="CuadroTexto 32">
            <a:extLst>
              <a:ext uri="{FF2B5EF4-FFF2-40B4-BE49-F238E27FC236}">
                <a16:creationId xmlns:a16="http://schemas.microsoft.com/office/drawing/2014/main" id="{F5F6194F-82EC-4496-B6B2-970D320E01C2}"/>
              </a:ext>
            </a:extLst>
          </p:cNvPr>
          <p:cNvSpPr txBox="1"/>
          <p:nvPr/>
        </p:nvSpPr>
        <p:spPr>
          <a:xfrm>
            <a:off x="4463711" y="2048710"/>
            <a:ext cx="545342" cy="424732"/>
          </a:xfrm>
          <a:prstGeom prst="rect">
            <a:avLst/>
          </a:prstGeom>
          <a:noFill/>
        </p:spPr>
        <p:txBody>
          <a:bodyPr wrap="none" rtlCol="0">
            <a:spAutoFit/>
          </a:bodyPr>
          <a:lstStyle/>
          <a:p>
            <a:r>
              <a:rPr lang="es-MX" sz="2160" dirty="0"/>
              <a:t>P</a:t>
            </a:r>
            <a:r>
              <a:rPr lang="es-MX" sz="1680" dirty="0"/>
              <a:t>12</a:t>
            </a:r>
            <a:endParaRPr lang="es-CO" sz="2160" dirty="0"/>
          </a:p>
        </p:txBody>
      </p:sp>
      <p:sp>
        <p:nvSpPr>
          <p:cNvPr id="34" name="CuadroTexto 33">
            <a:extLst>
              <a:ext uri="{FF2B5EF4-FFF2-40B4-BE49-F238E27FC236}">
                <a16:creationId xmlns:a16="http://schemas.microsoft.com/office/drawing/2014/main" id="{8A50F037-8583-4D60-AA45-E790C44BBD1C}"/>
              </a:ext>
            </a:extLst>
          </p:cNvPr>
          <p:cNvSpPr txBox="1"/>
          <p:nvPr/>
        </p:nvSpPr>
        <p:spPr>
          <a:xfrm>
            <a:off x="4705632" y="3194355"/>
            <a:ext cx="545342" cy="424732"/>
          </a:xfrm>
          <a:prstGeom prst="rect">
            <a:avLst/>
          </a:prstGeom>
          <a:noFill/>
        </p:spPr>
        <p:txBody>
          <a:bodyPr wrap="none" rtlCol="0">
            <a:spAutoFit/>
          </a:bodyPr>
          <a:lstStyle/>
          <a:p>
            <a:r>
              <a:rPr lang="es-MX" sz="2160" dirty="0"/>
              <a:t>P</a:t>
            </a:r>
            <a:r>
              <a:rPr lang="es-MX" sz="1680" dirty="0"/>
              <a:t>13</a:t>
            </a:r>
            <a:endParaRPr lang="es-CO" sz="2160" dirty="0"/>
          </a:p>
        </p:txBody>
      </p:sp>
      <p:cxnSp>
        <p:nvCxnSpPr>
          <p:cNvPr id="36" name="Conector recto de flecha 35">
            <a:extLst>
              <a:ext uri="{FF2B5EF4-FFF2-40B4-BE49-F238E27FC236}">
                <a16:creationId xmlns:a16="http://schemas.microsoft.com/office/drawing/2014/main" id="{DBE5AD16-D329-4FDE-B565-DBD7D4062AD3}"/>
              </a:ext>
            </a:extLst>
          </p:cNvPr>
          <p:cNvCxnSpPr>
            <a:cxnSpLocks/>
            <a:stCxn id="9" idx="3"/>
            <a:endCxn id="11" idx="2"/>
          </p:cNvCxnSpPr>
          <p:nvPr/>
        </p:nvCxnSpPr>
        <p:spPr bwMode="auto">
          <a:xfrm flipV="1">
            <a:off x="4013903" y="1756037"/>
            <a:ext cx="2124450" cy="2138017"/>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Conector recto de flecha 37">
            <a:extLst>
              <a:ext uri="{FF2B5EF4-FFF2-40B4-BE49-F238E27FC236}">
                <a16:creationId xmlns:a16="http://schemas.microsoft.com/office/drawing/2014/main" id="{75F83CDB-00F4-45DB-8308-57F6482E4B6D}"/>
              </a:ext>
            </a:extLst>
          </p:cNvPr>
          <p:cNvCxnSpPr>
            <a:cxnSpLocks/>
            <a:stCxn id="9" idx="3"/>
          </p:cNvCxnSpPr>
          <p:nvPr/>
        </p:nvCxnSpPr>
        <p:spPr bwMode="auto">
          <a:xfrm>
            <a:off x="4013903" y="3894054"/>
            <a:ext cx="2117839" cy="157090"/>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Conector recto de flecha 39">
            <a:extLst>
              <a:ext uri="{FF2B5EF4-FFF2-40B4-BE49-F238E27FC236}">
                <a16:creationId xmlns:a16="http://schemas.microsoft.com/office/drawing/2014/main" id="{5729D2C7-7647-476C-928E-B9752F72C099}"/>
              </a:ext>
            </a:extLst>
          </p:cNvPr>
          <p:cNvCxnSpPr>
            <a:cxnSpLocks/>
            <a:stCxn id="9" idx="3"/>
          </p:cNvCxnSpPr>
          <p:nvPr/>
        </p:nvCxnSpPr>
        <p:spPr bwMode="auto">
          <a:xfrm>
            <a:off x="4013903" y="3894054"/>
            <a:ext cx="2144634" cy="2095609"/>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CuadroTexto 40">
            <a:extLst>
              <a:ext uri="{FF2B5EF4-FFF2-40B4-BE49-F238E27FC236}">
                <a16:creationId xmlns:a16="http://schemas.microsoft.com/office/drawing/2014/main" id="{59729B48-DE3F-41E1-9064-B100B7BC7CC5}"/>
              </a:ext>
            </a:extLst>
          </p:cNvPr>
          <p:cNvSpPr txBox="1"/>
          <p:nvPr/>
        </p:nvSpPr>
        <p:spPr>
          <a:xfrm>
            <a:off x="5309893" y="1561300"/>
            <a:ext cx="516488" cy="424732"/>
          </a:xfrm>
          <a:prstGeom prst="rect">
            <a:avLst/>
          </a:prstGeom>
          <a:noFill/>
        </p:spPr>
        <p:txBody>
          <a:bodyPr wrap="none" rtlCol="0">
            <a:spAutoFit/>
          </a:bodyPr>
          <a:lstStyle/>
          <a:p>
            <a:r>
              <a:rPr lang="es-MX" sz="2160" dirty="0"/>
              <a:t>q</a:t>
            </a:r>
            <a:r>
              <a:rPr lang="es-MX" sz="1440" dirty="0"/>
              <a:t>21</a:t>
            </a:r>
            <a:endParaRPr lang="es-CO" sz="2160" dirty="0"/>
          </a:p>
        </p:txBody>
      </p:sp>
      <p:sp>
        <p:nvSpPr>
          <p:cNvPr id="42" name="CuadroTexto 41">
            <a:extLst>
              <a:ext uri="{FF2B5EF4-FFF2-40B4-BE49-F238E27FC236}">
                <a16:creationId xmlns:a16="http://schemas.microsoft.com/office/drawing/2014/main" id="{525B4689-8CA5-4264-A30D-8A566A6C5991}"/>
              </a:ext>
            </a:extLst>
          </p:cNvPr>
          <p:cNvSpPr txBox="1"/>
          <p:nvPr/>
        </p:nvSpPr>
        <p:spPr>
          <a:xfrm>
            <a:off x="5340753" y="3536953"/>
            <a:ext cx="516488" cy="424732"/>
          </a:xfrm>
          <a:prstGeom prst="rect">
            <a:avLst/>
          </a:prstGeom>
          <a:noFill/>
        </p:spPr>
        <p:txBody>
          <a:bodyPr wrap="none" rtlCol="0">
            <a:spAutoFit/>
          </a:bodyPr>
          <a:lstStyle/>
          <a:p>
            <a:r>
              <a:rPr lang="es-MX" sz="2160" dirty="0"/>
              <a:t>q</a:t>
            </a:r>
            <a:r>
              <a:rPr lang="es-MX" sz="1440" dirty="0"/>
              <a:t>22</a:t>
            </a:r>
            <a:endParaRPr lang="es-CO" sz="2160" dirty="0"/>
          </a:p>
        </p:txBody>
      </p:sp>
      <p:sp>
        <p:nvSpPr>
          <p:cNvPr id="43" name="CuadroTexto 42">
            <a:extLst>
              <a:ext uri="{FF2B5EF4-FFF2-40B4-BE49-F238E27FC236}">
                <a16:creationId xmlns:a16="http://schemas.microsoft.com/office/drawing/2014/main" id="{33A5A0EC-6735-4FD9-A4D5-8468AD6E5170}"/>
              </a:ext>
            </a:extLst>
          </p:cNvPr>
          <p:cNvSpPr txBox="1"/>
          <p:nvPr/>
        </p:nvSpPr>
        <p:spPr>
          <a:xfrm>
            <a:off x="5774420" y="5307305"/>
            <a:ext cx="516488" cy="424732"/>
          </a:xfrm>
          <a:prstGeom prst="rect">
            <a:avLst/>
          </a:prstGeom>
          <a:noFill/>
        </p:spPr>
        <p:txBody>
          <a:bodyPr wrap="none" rtlCol="0">
            <a:spAutoFit/>
          </a:bodyPr>
          <a:lstStyle/>
          <a:p>
            <a:r>
              <a:rPr lang="es-MX" sz="2160" dirty="0"/>
              <a:t>q</a:t>
            </a:r>
            <a:r>
              <a:rPr lang="es-MX" sz="1440" dirty="0"/>
              <a:t>23</a:t>
            </a:r>
            <a:endParaRPr lang="es-CO" sz="2160" dirty="0"/>
          </a:p>
        </p:txBody>
      </p:sp>
      <p:cxnSp>
        <p:nvCxnSpPr>
          <p:cNvPr id="45" name="Conector recto de flecha 44">
            <a:extLst>
              <a:ext uri="{FF2B5EF4-FFF2-40B4-BE49-F238E27FC236}">
                <a16:creationId xmlns:a16="http://schemas.microsoft.com/office/drawing/2014/main" id="{EA09DB1C-46F8-42FA-ABF8-9370261DB394}"/>
              </a:ext>
            </a:extLst>
          </p:cNvPr>
          <p:cNvCxnSpPr>
            <a:cxnSpLocks/>
            <a:stCxn id="10" idx="3"/>
          </p:cNvCxnSpPr>
          <p:nvPr/>
        </p:nvCxnSpPr>
        <p:spPr bwMode="auto">
          <a:xfrm flipV="1">
            <a:off x="3948230" y="2308503"/>
            <a:ext cx="2276617" cy="3394372"/>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Conector recto de flecha 46">
            <a:extLst>
              <a:ext uri="{FF2B5EF4-FFF2-40B4-BE49-F238E27FC236}">
                <a16:creationId xmlns:a16="http://schemas.microsoft.com/office/drawing/2014/main" id="{8E6B5C8B-F623-4CE7-90F8-E01281999F1E}"/>
              </a:ext>
            </a:extLst>
          </p:cNvPr>
          <p:cNvCxnSpPr>
            <a:cxnSpLocks/>
            <a:stCxn id="10" idx="3"/>
            <a:endCxn id="13" idx="3"/>
          </p:cNvCxnSpPr>
          <p:nvPr/>
        </p:nvCxnSpPr>
        <p:spPr bwMode="auto">
          <a:xfrm flipV="1">
            <a:off x="3948230" y="4471053"/>
            <a:ext cx="2428727" cy="1231822"/>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Conector recto de flecha 48">
            <a:extLst>
              <a:ext uri="{FF2B5EF4-FFF2-40B4-BE49-F238E27FC236}">
                <a16:creationId xmlns:a16="http://schemas.microsoft.com/office/drawing/2014/main" id="{F31A7D74-46E9-4AC8-9297-D128040EF1DC}"/>
              </a:ext>
            </a:extLst>
          </p:cNvPr>
          <p:cNvCxnSpPr>
            <a:cxnSpLocks/>
            <a:stCxn id="10" idx="3"/>
          </p:cNvCxnSpPr>
          <p:nvPr/>
        </p:nvCxnSpPr>
        <p:spPr bwMode="auto">
          <a:xfrm>
            <a:off x="3948230" y="5702875"/>
            <a:ext cx="2171687" cy="776719"/>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EF66E7F2-D904-44E9-9D8B-DF805D443CDB}"/>
                  </a:ext>
                </a:extLst>
              </p:cNvPr>
              <p:cNvSpPr txBox="1"/>
              <p:nvPr/>
            </p:nvSpPr>
            <p:spPr>
              <a:xfrm>
                <a:off x="6412325" y="1370249"/>
                <a:ext cx="47423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dirty="0">
                              <a:latin typeface="Cambria Math" panose="02040503050406030204" pitchFamily="18" charset="0"/>
                            </a:rPr>
                          </m:ctrlPr>
                        </m:sSubPr>
                        <m:e>
                          <m:r>
                            <a:rPr lang="es-CO" sz="2160" i="1" dirty="0">
                              <a:latin typeface="Cambria Math" panose="02040503050406030204" pitchFamily="18" charset="0"/>
                            </a:rPr>
                            <m:t>𝑡</m:t>
                          </m:r>
                        </m:e>
                        <m:sub>
                          <m:r>
                            <a:rPr lang="es-CO" sz="2160" dirty="0">
                              <a:latin typeface="Cambria Math" panose="02040503050406030204" pitchFamily="18" charset="0"/>
                            </a:rPr>
                            <m:t>1</m:t>
                          </m:r>
                        </m:sub>
                      </m:sSub>
                    </m:oMath>
                  </m:oMathPara>
                </a14:m>
                <a:endParaRPr lang="es-CO" sz="2160" dirty="0"/>
              </a:p>
            </p:txBody>
          </p:sp>
        </mc:Choice>
        <mc:Fallback xmlns="">
          <p:sp>
            <p:nvSpPr>
              <p:cNvPr id="53" name="CuadroTexto 52">
                <a:extLst>
                  <a:ext uri="{FF2B5EF4-FFF2-40B4-BE49-F238E27FC236}">
                    <a16:creationId xmlns:a16="http://schemas.microsoft.com/office/drawing/2014/main" id="{EF66E7F2-D904-44E9-9D8B-DF805D443CDB}"/>
                  </a:ext>
                </a:extLst>
              </p:cNvPr>
              <p:cNvSpPr txBox="1">
                <a:spLocks noRot="1" noChangeAspect="1" noMove="1" noResize="1" noEditPoints="1" noAdjustHandles="1" noChangeArrowheads="1" noChangeShapeType="1" noTextEdit="1"/>
              </p:cNvSpPr>
              <p:nvPr/>
            </p:nvSpPr>
            <p:spPr>
              <a:xfrm>
                <a:off x="6412325" y="1370249"/>
                <a:ext cx="474232" cy="424732"/>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693692F2-BEB4-4CF9-9325-2E8AC79B4DBC}"/>
                  </a:ext>
                </a:extLst>
              </p:cNvPr>
              <p:cNvSpPr/>
              <p:nvPr/>
            </p:nvSpPr>
            <p:spPr>
              <a:xfrm>
                <a:off x="6313072" y="3537053"/>
                <a:ext cx="553240" cy="424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𝑡</m:t>
                          </m:r>
                        </m:e>
                        <m:sub>
                          <m:r>
                            <a:rPr lang="es-CO" sz="2160" i="1">
                              <a:latin typeface="Cambria Math" panose="02040503050406030204" pitchFamily="18" charset="0"/>
                            </a:rPr>
                            <m:t>2</m:t>
                          </m:r>
                        </m:sub>
                      </m:sSub>
                    </m:oMath>
                  </m:oMathPara>
                </a14:m>
                <a:endParaRPr lang="es-CO" sz="2160" dirty="0"/>
              </a:p>
            </p:txBody>
          </p:sp>
        </mc:Choice>
        <mc:Fallback xmlns="">
          <p:sp>
            <p:nvSpPr>
              <p:cNvPr id="54" name="Rectángulo 53">
                <a:extLst>
                  <a:ext uri="{FF2B5EF4-FFF2-40B4-BE49-F238E27FC236}">
                    <a16:creationId xmlns:a16="http://schemas.microsoft.com/office/drawing/2014/main" id="{693692F2-BEB4-4CF9-9325-2E8AC79B4DBC}"/>
                  </a:ext>
                </a:extLst>
              </p:cNvPr>
              <p:cNvSpPr>
                <a:spLocks noRot="1" noChangeAspect="1" noMove="1" noResize="1" noEditPoints="1" noAdjustHandles="1" noChangeArrowheads="1" noChangeShapeType="1" noTextEdit="1"/>
              </p:cNvSpPr>
              <p:nvPr/>
            </p:nvSpPr>
            <p:spPr>
              <a:xfrm>
                <a:off x="6313072" y="3537053"/>
                <a:ext cx="553240" cy="424732"/>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F61F5F8A-A824-4871-A978-23C5CBB4C544}"/>
                  </a:ext>
                </a:extLst>
              </p:cNvPr>
              <p:cNvSpPr/>
              <p:nvPr/>
            </p:nvSpPr>
            <p:spPr>
              <a:xfrm>
                <a:off x="6289730" y="6243495"/>
                <a:ext cx="480644"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dirty="0">
                              <a:latin typeface="Cambria Math" panose="02040503050406030204" pitchFamily="18" charset="0"/>
                            </a:rPr>
                          </m:ctrlPr>
                        </m:sSubPr>
                        <m:e>
                          <m:r>
                            <a:rPr lang="es-CO" sz="2160" i="1" dirty="0">
                              <a:latin typeface="Cambria Math" panose="02040503050406030204" pitchFamily="18" charset="0"/>
                            </a:rPr>
                            <m:t>𝑡</m:t>
                          </m:r>
                        </m:e>
                        <m:sub>
                          <m:r>
                            <a:rPr lang="es-CO" sz="2160" dirty="0">
                              <a:latin typeface="Cambria Math" panose="02040503050406030204" pitchFamily="18" charset="0"/>
                            </a:rPr>
                            <m:t>3</m:t>
                          </m:r>
                        </m:sub>
                      </m:sSub>
                    </m:oMath>
                  </m:oMathPara>
                </a14:m>
                <a:endParaRPr lang="es-CO" sz="2160" dirty="0"/>
              </a:p>
            </p:txBody>
          </p:sp>
        </mc:Choice>
        <mc:Fallback xmlns="">
          <p:sp>
            <p:nvSpPr>
              <p:cNvPr id="55" name="Rectángulo 54">
                <a:extLst>
                  <a:ext uri="{FF2B5EF4-FFF2-40B4-BE49-F238E27FC236}">
                    <a16:creationId xmlns:a16="http://schemas.microsoft.com/office/drawing/2014/main" id="{F61F5F8A-A824-4871-A978-23C5CBB4C544}"/>
                  </a:ext>
                </a:extLst>
              </p:cNvPr>
              <p:cNvSpPr>
                <a:spLocks noRot="1" noChangeAspect="1" noMove="1" noResize="1" noEditPoints="1" noAdjustHandles="1" noChangeArrowheads="1" noChangeShapeType="1" noTextEdit="1"/>
              </p:cNvSpPr>
              <p:nvPr/>
            </p:nvSpPr>
            <p:spPr>
              <a:xfrm>
                <a:off x="6289730" y="6243495"/>
                <a:ext cx="480644" cy="424732"/>
              </a:xfrm>
              <a:prstGeom prst="rect">
                <a:avLst/>
              </a:prstGeom>
              <a:blipFill>
                <a:blip r:embed="rId8"/>
                <a:stretch>
                  <a:fillRect/>
                </a:stretch>
              </a:blipFill>
            </p:spPr>
            <p:txBody>
              <a:bodyPr/>
              <a:lstStyle/>
              <a:p>
                <a:r>
                  <a:rPr lang="es-CO">
                    <a:noFill/>
                  </a:rPr>
                  <a:t> </a:t>
                </a:r>
              </a:p>
            </p:txBody>
          </p:sp>
        </mc:Fallback>
      </mc:AlternateContent>
      <p:sp>
        <p:nvSpPr>
          <p:cNvPr id="56" name="CuadroTexto 55">
            <a:extLst>
              <a:ext uri="{FF2B5EF4-FFF2-40B4-BE49-F238E27FC236}">
                <a16:creationId xmlns:a16="http://schemas.microsoft.com/office/drawing/2014/main" id="{05266DA5-2D3C-4FE4-A6A9-69A1CFF36399}"/>
              </a:ext>
            </a:extLst>
          </p:cNvPr>
          <p:cNvSpPr txBox="1"/>
          <p:nvPr/>
        </p:nvSpPr>
        <p:spPr>
          <a:xfrm>
            <a:off x="6931515" y="1506358"/>
            <a:ext cx="671979" cy="424732"/>
          </a:xfrm>
          <a:prstGeom prst="rect">
            <a:avLst/>
          </a:prstGeom>
          <a:noFill/>
        </p:spPr>
        <p:txBody>
          <a:bodyPr wrap="none" rtlCol="0">
            <a:spAutoFit/>
          </a:bodyPr>
          <a:lstStyle/>
          <a:p>
            <a:r>
              <a:rPr lang="es-MX" sz="1680" dirty="0"/>
              <a:t>M(</a:t>
            </a:r>
            <a:r>
              <a:rPr lang="es-MX" sz="2160" dirty="0"/>
              <a:t>t</a:t>
            </a:r>
            <a:r>
              <a:rPr lang="es-MX" sz="1200" dirty="0"/>
              <a:t>1</a:t>
            </a:r>
            <a:r>
              <a:rPr lang="es-MX" sz="1680" dirty="0"/>
              <a:t>)</a:t>
            </a:r>
            <a:endParaRPr lang="es-CO" sz="1680" dirty="0"/>
          </a:p>
        </p:txBody>
      </p:sp>
      <p:sp>
        <p:nvSpPr>
          <p:cNvPr id="57" name="Rectángulo 56">
            <a:extLst>
              <a:ext uri="{FF2B5EF4-FFF2-40B4-BE49-F238E27FC236}">
                <a16:creationId xmlns:a16="http://schemas.microsoft.com/office/drawing/2014/main" id="{BEF7F0AD-FAE6-43B2-B0A4-BFDA0057A846}"/>
              </a:ext>
            </a:extLst>
          </p:cNvPr>
          <p:cNvSpPr/>
          <p:nvPr/>
        </p:nvSpPr>
        <p:spPr>
          <a:xfrm>
            <a:off x="6877042" y="3825146"/>
            <a:ext cx="729687" cy="461665"/>
          </a:xfrm>
          <a:prstGeom prst="rect">
            <a:avLst/>
          </a:prstGeom>
        </p:spPr>
        <p:txBody>
          <a:bodyPr wrap="none">
            <a:spAutoFit/>
          </a:bodyPr>
          <a:lstStyle/>
          <a:p>
            <a:r>
              <a:rPr lang="es-MX" sz="1920" dirty="0"/>
              <a:t>M(</a:t>
            </a:r>
            <a:r>
              <a:rPr lang="es-MX" sz="2400" dirty="0"/>
              <a:t>t</a:t>
            </a:r>
            <a:r>
              <a:rPr lang="es-MX" sz="1260" dirty="0"/>
              <a:t>2</a:t>
            </a:r>
            <a:r>
              <a:rPr lang="es-MX" sz="1920" dirty="0"/>
              <a:t>)</a:t>
            </a:r>
            <a:endParaRPr lang="es-CO" sz="1920" dirty="0"/>
          </a:p>
        </p:txBody>
      </p:sp>
      <p:sp>
        <p:nvSpPr>
          <p:cNvPr id="58" name="Rectángulo 57">
            <a:extLst>
              <a:ext uri="{FF2B5EF4-FFF2-40B4-BE49-F238E27FC236}">
                <a16:creationId xmlns:a16="http://schemas.microsoft.com/office/drawing/2014/main" id="{0C1FE31E-29E9-4551-AAFD-379ABEA30448}"/>
              </a:ext>
            </a:extLst>
          </p:cNvPr>
          <p:cNvSpPr/>
          <p:nvPr/>
        </p:nvSpPr>
        <p:spPr>
          <a:xfrm>
            <a:off x="6920715" y="6490020"/>
            <a:ext cx="671979" cy="424732"/>
          </a:xfrm>
          <a:prstGeom prst="rect">
            <a:avLst/>
          </a:prstGeom>
        </p:spPr>
        <p:txBody>
          <a:bodyPr wrap="none">
            <a:spAutoFit/>
          </a:bodyPr>
          <a:lstStyle/>
          <a:p>
            <a:r>
              <a:rPr lang="es-MX" sz="1680" dirty="0"/>
              <a:t>M(</a:t>
            </a:r>
            <a:r>
              <a:rPr lang="es-MX" sz="2160" dirty="0"/>
              <a:t>t</a:t>
            </a:r>
            <a:r>
              <a:rPr lang="es-MX" sz="1200" dirty="0"/>
              <a:t>3</a:t>
            </a:r>
            <a:r>
              <a:rPr lang="es-MX" sz="1680" dirty="0"/>
              <a:t>)</a:t>
            </a:r>
            <a:endParaRPr lang="es-CO" sz="1680" dirty="0"/>
          </a:p>
        </p:txBody>
      </p:sp>
      <p:cxnSp>
        <p:nvCxnSpPr>
          <p:cNvPr id="70" name="Conector recto 69">
            <a:extLst>
              <a:ext uri="{FF2B5EF4-FFF2-40B4-BE49-F238E27FC236}">
                <a16:creationId xmlns:a16="http://schemas.microsoft.com/office/drawing/2014/main" id="{FEB23CA5-4E78-4C67-8CC9-47D5B30F9F00}"/>
              </a:ext>
            </a:extLst>
          </p:cNvPr>
          <p:cNvCxnSpPr>
            <a:cxnSpLocks/>
            <a:endCxn id="14" idx="4"/>
          </p:cNvCxnSpPr>
          <p:nvPr/>
        </p:nvCxnSpPr>
        <p:spPr bwMode="auto">
          <a:xfrm>
            <a:off x="6894158" y="5943529"/>
            <a:ext cx="12224" cy="1457462"/>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Conector recto de flecha 79">
            <a:extLst>
              <a:ext uri="{FF2B5EF4-FFF2-40B4-BE49-F238E27FC236}">
                <a16:creationId xmlns:a16="http://schemas.microsoft.com/office/drawing/2014/main" id="{D3FFC70B-63C1-4B5E-A7FC-83352CAB3C18}"/>
              </a:ext>
            </a:extLst>
          </p:cNvPr>
          <p:cNvCxnSpPr>
            <a:cxnSpLocks/>
            <a:stCxn id="56" idx="3"/>
          </p:cNvCxnSpPr>
          <p:nvPr/>
        </p:nvCxnSpPr>
        <p:spPr bwMode="auto">
          <a:xfrm>
            <a:off x="7603494" y="1718724"/>
            <a:ext cx="2822452" cy="2029629"/>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Conector recto de flecha 81">
            <a:extLst>
              <a:ext uri="{FF2B5EF4-FFF2-40B4-BE49-F238E27FC236}">
                <a16:creationId xmlns:a16="http://schemas.microsoft.com/office/drawing/2014/main" id="{296D796A-6697-486F-A61B-98E8E65CCFBA}"/>
              </a:ext>
            </a:extLst>
          </p:cNvPr>
          <p:cNvCxnSpPr>
            <a:cxnSpLocks/>
            <a:stCxn id="57" idx="3"/>
            <a:endCxn id="15" idx="2"/>
          </p:cNvCxnSpPr>
          <p:nvPr/>
        </p:nvCxnSpPr>
        <p:spPr bwMode="auto">
          <a:xfrm flipV="1">
            <a:off x="7606729" y="4029404"/>
            <a:ext cx="2881175" cy="26575"/>
          </a:xfrm>
          <a:prstGeom prst="straightConnector1">
            <a:avLst/>
          </a:prstGeom>
          <a:solidFill>
            <a:srgbClr val="00B8FF"/>
          </a:solidFill>
          <a:ln w="38100" cap="flat" cmpd="sng" algn="ctr">
            <a:solidFill>
              <a:srgbClr val="7030A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Conector recto de flecha 83">
            <a:extLst>
              <a:ext uri="{FF2B5EF4-FFF2-40B4-BE49-F238E27FC236}">
                <a16:creationId xmlns:a16="http://schemas.microsoft.com/office/drawing/2014/main" id="{04B91516-62D7-47FC-B4DA-A758A3427B97}"/>
              </a:ext>
            </a:extLst>
          </p:cNvPr>
          <p:cNvCxnSpPr>
            <a:cxnSpLocks/>
          </p:cNvCxnSpPr>
          <p:nvPr/>
        </p:nvCxnSpPr>
        <p:spPr bwMode="auto">
          <a:xfrm flipV="1">
            <a:off x="7619167" y="4164391"/>
            <a:ext cx="2868737" cy="2325630"/>
          </a:xfrm>
          <a:prstGeom prst="straightConnector1">
            <a:avLst/>
          </a:prstGeom>
          <a:solidFill>
            <a:srgbClr val="00B8FF"/>
          </a:solidFill>
          <a:ln w="38100"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A9F3449F-2FB2-4400-A302-BA5ED17FCADF}"/>
                  </a:ext>
                </a:extLst>
              </p:cNvPr>
              <p:cNvSpPr txBox="1"/>
              <p:nvPr/>
            </p:nvSpPr>
            <p:spPr>
              <a:xfrm>
                <a:off x="8156263" y="1402600"/>
                <a:ext cx="811824" cy="757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𝑒</m:t>
                          </m:r>
                        </m:e>
                        <m:sub>
                          <m:r>
                            <a:rPr lang="es-MX" sz="4320" i="1">
                              <a:latin typeface="Cambria Math" panose="02040503050406030204" pitchFamily="18" charset="0"/>
                            </a:rPr>
                            <m:t>1</m:t>
                          </m:r>
                        </m:sub>
                      </m:sSub>
                    </m:oMath>
                  </m:oMathPara>
                </a14:m>
                <a:endParaRPr lang="es-CO" sz="2160" dirty="0"/>
              </a:p>
            </p:txBody>
          </p:sp>
        </mc:Choice>
        <mc:Fallback xmlns="">
          <p:sp>
            <p:nvSpPr>
              <p:cNvPr id="86" name="CuadroTexto 85">
                <a:extLst>
                  <a:ext uri="{FF2B5EF4-FFF2-40B4-BE49-F238E27FC236}">
                    <a16:creationId xmlns:a16="http://schemas.microsoft.com/office/drawing/2014/main" id="{A9F3449F-2FB2-4400-A302-BA5ED17FCADF}"/>
                  </a:ext>
                </a:extLst>
              </p:cNvPr>
              <p:cNvSpPr txBox="1">
                <a:spLocks noRot="1" noChangeAspect="1" noMove="1" noResize="1" noEditPoints="1" noAdjustHandles="1" noChangeArrowheads="1" noChangeShapeType="1" noTextEdit="1"/>
              </p:cNvSpPr>
              <p:nvPr/>
            </p:nvSpPr>
            <p:spPr>
              <a:xfrm>
                <a:off x="8156263" y="1402600"/>
                <a:ext cx="811824" cy="75713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1B387C35-F413-49B2-AC00-56171865F419}"/>
                  </a:ext>
                </a:extLst>
              </p:cNvPr>
              <p:cNvSpPr txBox="1"/>
              <p:nvPr/>
            </p:nvSpPr>
            <p:spPr>
              <a:xfrm>
                <a:off x="10883654" y="3563560"/>
                <a:ext cx="92108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4800" i="1">
                              <a:latin typeface="Cambria Math" panose="02040503050406030204" pitchFamily="18" charset="0"/>
                            </a:rPr>
                          </m:ctrlPr>
                        </m:sSubPr>
                        <m:e>
                          <m:r>
                            <a:rPr lang="es-CO" sz="4800" i="1">
                              <a:latin typeface="Cambria Math" panose="02040503050406030204" pitchFamily="18" charset="0"/>
                            </a:rPr>
                            <m:t>𝑦</m:t>
                          </m:r>
                        </m:e>
                        <m:sub>
                          <m:r>
                            <a:rPr lang="es-CO" sz="4800" i="1">
                              <a:latin typeface="Cambria Math" panose="02040503050406030204" pitchFamily="18" charset="0"/>
                            </a:rPr>
                            <m:t>1</m:t>
                          </m:r>
                        </m:sub>
                      </m:sSub>
                    </m:oMath>
                  </m:oMathPara>
                </a14:m>
                <a:endParaRPr lang="es-CO" sz="2160" dirty="0"/>
              </a:p>
            </p:txBody>
          </p:sp>
        </mc:Choice>
        <mc:Fallback xmlns="">
          <p:sp>
            <p:nvSpPr>
              <p:cNvPr id="89" name="CuadroTexto 88">
                <a:extLst>
                  <a:ext uri="{FF2B5EF4-FFF2-40B4-BE49-F238E27FC236}">
                    <a16:creationId xmlns:a16="http://schemas.microsoft.com/office/drawing/2014/main" id="{1B387C35-F413-49B2-AC00-56171865F419}"/>
                  </a:ext>
                </a:extLst>
              </p:cNvPr>
              <p:cNvSpPr txBox="1">
                <a:spLocks noRot="1" noChangeAspect="1" noMove="1" noResize="1" noEditPoints="1" noAdjustHandles="1" noChangeArrowheads="1" noChangeShapeType="1" noTextEdit="1"/>
              </p:cNvSpPr>
              <p:nvPr/>
            </p:nvSpPr>
            <p:spPr>
              <a:xfrm>
                <a:off x="10883654" y="3563560"/>
                <a:ext cx="921085" cy="830997"/>
              </a:xfrm>
              <a:prstGeom prst="rect">
                <a:avLst/>
              </a:prstGeom>
              <a:blipFill>
                <a:blip r:embed="rId10"/>
                <a:stretch>
                  <a:fillRect/>
                </a:stretch>
              </a:blipFill>
            </p:spPr>
            <p:txBody>
              <a:bodyPr/>
              <a:lstStyle/>
              <a:p>
                <a:r>
                  <a:rPr lang="es-CO">
                    <a:noFill/>
                  </a:rPr>
                  <a:t> </a:t>
                </a:r>
              </a:p>
            </p:txBody>
          </p:sp>
        </mc:Fallback>
      </mc:AlternateContent>
      <p:sp>
        <p:nvSpPr>
          <p:cNvPr id="100" name="CuadroTexto 99">
            <a:extLst>
              <a:ext uri="{FF2B5EF4-FFF2-40B4-BE49-F238E27FC236}">
                <a16:creationId xmlns:a16="http://schemas.microsoft.com/office/drawing/2014/main" id="{61D21D69-B86E-486E-B4D2-779ED46BE5EF}"/>
              </a:ext>
            </a:extLst>
          </p:cNvPr>
          <p:cNvSpPr txBox="1"/>
          <p:nvPr/>
        </p:nvSpPr>
        <p:spPr>
          <a:xfrm>
            <a:off x="5919436" y="7378230"/>
            <a:ext cx="2492628" cy="757130"/>
          </a:xfrm>
          <a:prstGeom prst="rect">
            <a:avLst/>
          </a:prstGeom>
          <a:noFill/>
        </p:spPr>
        <p:txBody>
          <a:bodyPr wrap="square" rtlCol="0">
            <a:spAutoFit/>
          </a:bodyPr>
          <a:lstStyle/>
          <a:p>
            <a:r>
              <a:rPr lang="es-MX" sz="1920" dirty="0"/>
              <a:t>Primera época </a:t>
            </a:r>
            <a:r>
              <a:rPr lang="es-MX" sz="4320" dirty="0"/>
              <a:t>e</a:t>
            </a:r>
            <a:r>
              <a:rPr lang="es-MX" sz="1920" dirty="0"/>
              <a:t>1</a:t>
            </a:r>
            <a:endParaRPr lang="es-CO" sz="1920" dirty="0"/>
          </a:p>
        </p:txBody>
      </p:sp>
      <p:sp>
        <p:nvSpPr>
          <p:cNvPr id="101" name="Flecha: curvada hacia arriba 100">
            <a:extLst>
              <a:ext uri="{FF2B5EF4-FFF2-40B4-BE49-F238E27FC236}">
                <a16:creationId xmlns:a16="http://schemas.microsoft.com/office/drawing/2014/main" id="{0128C8B0-ECDE-49F4-A083-5B2EF767E475}"/>
              </a:ext>
            </a:extLst>
          </p:cNvPr>
          <p:cNvSpPr/>
          <p:nvPr/>
        </p:nvSpPr>
        <p:spPr bwMode="auto">
          <a:xfrm>
            <a:off x="3295567" y="6527113"/>
            <a:ext cx="7130378" cy="1589621"/>
          </a:xfrm>
          <a:prstGeom prst="curvedUp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accent3">
                  <a:lumMod val="95000"/>
                </a:schemeClr>
              </a:solidFill>
              <a:latin typeface="Times New Roman" pitchFamily="16" charset="0"/>
              <a:cs typeface="Arial" charset="0"/>
            </a:endParaRPr>
          </a:p>
        </p:txBody>
      </p:sp>
      <p:sp>
        <p:nvSpPr>
          <p:cNvPr id="103" name="Flecha: curvada hacia arriba 102">
            <a:extLst>
              <a:ext uri="{FF2B5EF4-FFF2-40B4-BE49-F238E27FC236}">
                <a16:creationId xmlns:a16="http://schemas.microsoft.com/office/drawing/2014/main" id="{201758C4-F398-4219-8105-85AF300A9A81}"/>
              </a:ext>
            </a:extLst>
          </p:cNvPr>
          <p:cNvSpPr/>
          <p:nvPr/>
        </p:nvSpPr>
        <p:spPr bwMode="auto">
          <a:xfrm rot="10800000">
            <a:off x="3275584" y="299269"/>
            <a:ext cx="6948545" cy="1129621"/>
          </a:xfrm>
          <a:prstGeom prst="curvedUpArrow">
            <a:avLst>
              <a:gd name="adj1" fmla="val 24654"/>
              <a:gd name="adj2" fmla="val 45779"/>
              <a:gd name="adj3" fmla="val 2070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accent3">
                  <a:lumMod val="95000"/>
                </a:schemeClr>
              </a:solid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105" name="CuadroTexto 104">
                <a:extLst>
                  <a:ext uri="{FF2B5EF4-FFF2-40B4-BE49-F238E27FC236}">
                    <a16:creationId xmlns:a16="http://schemas.microsoft.com/office/drawing/2014/main" id="{3C6ED729-1FAD-4FE3-8456-BD0943721152}"/>
                  </a:ext>
                </a:extLst>
              </p:cNvPr>
              <p:cNvSpPr txBox="1"/>
              <p:nvPr/>
            </p:nvSpPr>
            <p:spPr>
              <a:xfrm>
                <a:off x="8060029" y="4835032"/>
                <a:ext cx="824649" cy="757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𝑒</m:t>
                          </m:r>
                        </m:e>
                        <m:sub>
                          <m:r>
                            <a:rPr lang="es-MX" sz="4320" i="1">
                              <a:latin typeface="Cambria Math" panose="02040503050406030204" pitchFamily="18" charset="0"/>
                            </a:rPr>
                            <m:t>3</m:t>
                          </m:r>
                        </m:sub>
                      </m:sSub>
                    </m:oMath>
                  </m:oMathPara>
                </a14:m>
                <a:endParaRPr lang="es-CO" sz="2160" dirty="0"/>
              </a:p>
            </p:txBody>
          </p:sp>
        </mc:Choice>
        <mc:Fallback xmlns="">
          <p:sp>
            <p:nvSpPr>
              <p:cNvPr id="105" name="CuadroTexto 104">
                <a:extLst>
                  <a:ext uri="{FF2B5EF4-FFF2-40B4-BE49-F238E27FC236}">
                    <a16:creationId xmlns:a16="http://schemas.microsoft.com/office/drawing/2014/main" id="{3C6ED729-1FAD-4FE3-8456-BD0943721152}"/>
                  </a:ext>
                </a:extLst>
              </p:cNvPr>
              <p:cNvSpPr txBox="1">
                <a:spLocks noRot="1" noChangeAspect="1" noMove="1" noResize="1" noEditPoints="1" noAdjustHandles="1" noChangeArrowheads="1" noChangeShapeType="1" noTextEdit="1"/>
              </p:cNvSpPr>
              <p:nvPr/>
            </p:nvSpPr>
            <p:spPr>
              <a:xfrm>
                <a:off x="8060029" y="4835032"/>
                <a:ext cx="824649" cy="75713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7DD2C729-7523-4E8E-9BD8-715BEBD4AE7B}"/>
                  </a:ext>
                </a:extLst>
              </p:cNvPr>
              <p:cNvSpPr txBox="1"/>
              <p:nvPr/>
            </p:nvSpPr>
            <p:spPr>
              <a:xfrm>
                <a:off x="8156264" y="3244289"/>
                <a:ext cx="824649" cy="757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𝑒</m:t>
                          </m:r>
                        </m:e>
                        <m:sub>
                          <m:r>
                            <a:rPr lang="es-MX" sz="4320" i="1">
                              <a:latin typeface="Cambria Math" panose="02040503050406030204" pitchFamily="18" charset="0"/>
                            </a:rPr>
                            <m:t>2</m:t>
                          </m:r>
                        </m:sub>
                      </m:sSub>
                    </m:oMath>
                  </m:oMathPara>
                </a14:m>
                <a:endParaRPr lang="es-CO" sz="2160" dirty="0"/>
              </a:p>
            </p:txBody>
          </p:sp>
        </mc:Choice>
        <mc:Fallback xmlns="">
          <p:sp>
            <p:nvSpPr>
              <p:cNvPr id="106" name="CuadroTexto 105">
                <a:extLst>
                  <a:ext uri="{FF2B5EF4-FFF2-40B4-BE49-F238E27FC236}">
                    <a16:creationId xmlns:a16="http://schemas.microsoft.com/office/drawing/2014/main" id="{7DD2C729-7523-4E8E-9BD8-715BEBD4AE7B}"/>
                  </a:ext>
                </a:extLst>
              </p:cNvPr>
              <p:cNvSpPr txBox="1">
                <a:spLocks noRot="1" noChangeAspect="1" noMove="1" noResize="1" noEditPoints="1" noAdjustHandles="1" noChangeArrowheads="1" noChangeShapeType="1" noTextEdit="1"/>
              </p:cNvSpPr>
              <p:nvPr/>
            </p:nvSpPr>
            <p:spPr>
              <a:xfrm>
                <a:off x="8156264" y="3244289"/>
                <a:ext cx="824649" cy="757130"/>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A52F321E-5420-476F-8A71-305E4493AFE2}"/>
                  </a:ext>
                </a:extLst>
              </p:cNvPr>
              <p:cNvSpPr txBox="1"/>
              <p:nvPr/>
            </p:nvSpPr>
            <p:spPr>
              <a:xfrm>
                <a:off x="6538561" y="2788033"/>
                <a:ext cx="550407"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MX" sz="2160" i="1">
                              <a:latin typeface="Cambria Math" panose="02040503050406030204" pitchFamily="18" charset="0"/>
                            </a:rPr>
                            <m:t>2</m:t>
                          </m:r>
                        </m:sub>
                      </m:sSub>
                    </m:oMath>
                  </m:oMathPara>
                </a14:m>
                <a:endParaRPr lang="es-CO" sz="2160" dirty="0"/>
              </a:p>
            </p:txBody>
          </p:sp>
        </mc:Choice>
        <mc:Fallback xmlns="">
          <p:sp>
            <p:nvSpPr>
              <p:cNvPr id="107" name="CuadroTexto 106">
                <a:extLst>
                  <a:ext uri="{FF2B5EF4-FFF2-40B4-BE49-F238E27FC236}">
                    <a16:creationId xmlns:a16="http://schemas.microsoft.com/office/drawing/2014/main" id="{A52F321E-5420-476F-8A71-305E4493AFE2}"/>
                  </a:ext>
                </a:extLst>
              </p:cNvPr>
              <p:cNvSpPr txBox="1">
                <a:spLocks noRot="1" noChangeAspect="1" noMove="1" noResize="1" noEditPoints="1" noAdjustHandles="1" noChangeArrowheads="1" noChangeShapeType="1" noTextEdit="1"/>
              </p:cNvSpPr>
              <p:nvPr/>
            </p:nvSpPr>
            <p:spPr>
              <a:xfrm>
                <a:off x="6538561" y="2788033"/>
                <a:ext cx="550407" cy="424732"/>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C35D9748-8DDB-4AD5-A06A-EA1E78934B99}"/>
                  </a:ext>
                </a:extLst>
              </p:cNvPr>
              <p:cNvSpPr txBox="1"/>
              <p:nvPr/>
            </p:nvSpPr>
            <p:spPr>
              <a:xfrm>
                <a:off x="6655638" y="5412497"/>
                <a:ext cx="550407"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MX" sz="2160" i="1">
                              <a:latin typeface="Cambria Math" panose="02040503050406030204" pitchFamily="18" charset="0"/>
                            </a:rPr>
                            <m:t>3</m:t>
                          </m:r>
                        </m:sub>
                      </m:sSub>
                    </m:oMath>
                  </m:oMathPara>
                </a14:m>
                <a:endParaRPr lang="es-CO" sz="2160" dirty="0"/>
              </a:p>
            </p:txBody>
          </p:sp>
        </mc:Choice>
        <mc:Fallback xmlns="">
          <p:sp>
            <p:nvSpPr>
              <p:cNvPr id="108" name="CuadroTexto 107">
                <a:extLst>
                  <a:ext uri="{FF2B5EF4-FFF2-40B4-BE49-F238E27FC236}">
                    <a16:creationId xmlns:a16="http://schemas.microsoft.com/office/drawing/2014/main" id="{C35D9748-8DDB-4AD5-A06A-EA1E78934B99}"/>
                  </a:ext>
                </a:extLst>
              </p:cNvPr>
              <p:cNvSpPr txBox="1">
                <a:spLocks noRot="1" noChangeAspect="1" noMove="1" noResize="1" noEditPoints="1" noAdjustHandles="1" noChangeArrowheads="1" noChangeShapeType="1" noTextEdit="1"/>
              </p:cNvSpPr>
              <p:nvPr/>
            </p:nvSpPr>
            <p:spPr>
              <a:xfrm>
                <a:off x="6655638" y="5412497"/>
                <a:ext cx="550407" cy="424732"/>
              </a:xfrm>
              <a:prstGeom prst="rect">
                <a:avLst/>
              </a:prstGeom>
              <a:blipFill>
                <a:blip r:embed="rId1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159256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EAE3AC-7B01-4BA1-93DA-2D86EA42F68C}"/>
              </a:ext>
            </a:extLst>
          </p:cNvPr>
          <p:cNvSpPr txBox="1"/>
          <p:nvPr/>
        </p:nvSpPr>
        <p:spPr>
          <a:xfrm>
            <a:off x="2476263" y="744826"/>
            <a:ext cx="10157354" cy="1754326"/>
          </a:xfrm>
          <a:prstGeom prst="rect">
            <a:avLst/>
          </a:prstGeom>
          <a:noFill/>
        </p:spPr>
        <p:txBody>
          <a:bodyPr wrap="square">
            <a:spAutoFit/>
          </a:bodyPr>
          <a:lstStyle/>
          <a:p>
            <a:endParaRPr lang="es-CO" sz="6480" dirty="0">
              <a:solidFill>
                <a:srgbClr val="000000"/>
              </a:solidFill>
              <a:latin typeface="MJXc-TeX-math-I"/>
            </a:endParaRPr>
          </a:p>
          <a:p>
            <a:br>
              <a:rPr lang="es-CO" sz="2160" dirty="0"/>
            </a:br>
            <a:endParaRPr lang="es-CO" sz="2160"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E81DB2B-D836-4AD3-8EFE-FE0B575A18AE}"/>
                  </a:ext>
                </a:extLst>
              </p:cNvPr>
              <p:cNvSpPr txBox="1"/>
              <p:nvPr/>
            </p:nvSpPr>
            <p:spPr>
              <a:xfrm>
                <a:off x="2324484" y="412426"/>
                <a:ext cx="4299440" cy="2659190"/>
              </a:xfrm>
              <a:prstGeom prst="rect">
                <a:avLst/>
              </a:prstGeom>
              <a:noFill/>
              <a:ln>
                <a:solidFill>
                  <a:schemeClr val="tx1"/>
                </a:solidFill>
              </a:ln>
            </p:spPr>
            <p:txBody>
              <a:bodyPr wrap="square" lIns="0" tIns="0" rIns="0" bIns="0" rtlCol="0">
                <a:spAutoFit/>
              </a:bodyPr>
              <a:lstStyle/>
              <a:p>
                <a:r>
                  <a:rPr lang="es-MX" sz="2160" dirty="0"/>
                  <a:t>Desarrollo</a:t>
                </a:r>
              </a:p>
              <a:p>
                <a:endParaRPr lang="es-MX" sz="2160" dirty="0"/>
              </a:p>
              <a:p>
                <a:r>
                  <a:rPr lang="es-MX" sz="2160" dirty="0"/>
                  <a:t>Primer paso:</a:t>
                </a:r>
              </a:p>
              <a:p>
                <a:endParaRPr lang="es-MX" sz="216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𝑍</m:t>
                          </m:r>
                        </m:e>
                        <m:sub>
                          <m:r>
                            <a:rPr lang="es-CO" sz="2160" i="1">
                              <a:latin typeface="Cambria Math" panose="02040503050406030204" pitchFamily="18" charset="0"/>
                            </a:rPr>
                            <m:t>11</m:t>
                          </m:r>
                        </m:sub>
                      </m:sSub>
                      <m:r>
                        <a:rPr lang="es-CO" sz="2160" i="1">
                          <a:latin typeface="Cambria Math" panose="02040503050406030204" pitchFamily="18" charset="0"/>
                        </a:rPr>
                        <m:t>=</m:t>
                      </m:r>
                      <m:sSub>
                        <m:sSubPr>
                          <m:ctrlPr>
                            <a:rPr lang="es-CO" sz="2160" i="1">
                              <a:latin typeface="Cambria Math" panose="02040503050406030204" pitchFamily="18" charset="0"/>
                            </a:rPr>
                          </m:ctrlPr>
                        </m:sSubPr>
                        <m:e>
                          <m:r>
                            <a:rPr lang="es-CO" sz="2160" i="1">
                              <a:latin typeface="Cambria Math" panose="02040503050406030204" pitchFamily="18" charset="0"/>
                            </a:rPr>
                            <m:t>𝑥</m:t>
                          </m:r>
                        </m:e>
                        <m:sub>
                          <m:r>
                            <a:rPr lang="es-CO" sz="2160" i="1">
                              <a:latin typeface="Cambria Math" panose="02040503050406030204" pitchFamily="18" charset="0"/>
                            </a:rPr>
                            <m:t>1</m:t>
                          </m:r>
                        </m:sub>
                      </m:sSub>
                      <m:sSub>
                        <m:sSubPr>
                          <m:ctrlPr>
                            <a:rPr lang="es-CO" sz="2160" i="1">
                              <a:latin typeface="Cambria Math" panose="02040503050406030204" pitchFamily="18" charset="0"/>
                            </a:rPr>
                          </m:ctrlPr>
                        </m:sSubPr>
                        <m:e>
                          <m:r>
                            <a:rPr lang="es-CO" sz="2160" i="1">
                              <a:latin typeface="Cambria Math" panose="02040503050406030204" pitchFamily="18" charset="0"/>
                            </a:rPr>
                            <m:t>𝑤</m:t>
                          </m:r>
                        </m:e>
                        <m:sub>
                          <m:r>
                            <a:rPr lang="es-CO" sz="2160" i="1">
                              <a:latin typeface="Cambria Math" panose="02040503050406030204" pitchFamily="18" charset="0"/>
                            </a:rPr>
                            <m:t>11</m:t>
                          </m:r>
                        </m:sub>
                      </m:sSub>
                      <m:r>
                        <a:rPr lang="es-CO" sz="2160" i="1">
                          <a:latin typeface="Cambria Math" panose="02040503050406030204" pitchFamily="18" charset="0"/>
                        </a:rPr>
                        <m:t>+</m:t>
                      </m:r>
                      <m:sSub>
                        <m:sSubPr>
                          <m:ctrlPr>
                            <a:rPr lang="es-CO" sz="2160" i="1">
                              <a:latin typeface="Cambria Math" panose="02040503050406030204" pitchFamily="18" charset="0"/>
                            </a:rPr>
                          </m:ctrlPr>
                        </m:sSubPr>
                        <m:e>
                          <m:r>
                            <a:rPr lang="es-CO" sz="2160" i="1">
                              <a:latin typeface="Cambria Math" panose="02040503050406030204" pitchFamily="18" charset="0"/>
                            </a:rPr>
                            <m:t>𝑥</m:t>
                          </m:r>
                        </m:e>
                        <m:sub>
                          <m:r>
                            <a:rPr lang="es-CO" sz="2160" i="1">
                              <a:latin typeface="Cambria Math" panose="02040503050406030204" pitchFamily="18" charset="0"/>
                            </a:rPr>
                            <m:t>2</m:t>
                          </m:r>
                        </m:sub>
                      </m:sSub>
                      <m:sSub>
                        <m:sSubPr>
                          <m:ctrlPr>
                            <a:rPr lang="es-CO" sz="2160" i="1">
                              <a:latin typeface="Cambria Math" panose="02040503050406030204" pitchFamily="18" charset="0"/>
                            </a:rPr>
                          </m:ctrlPr>
                        </m:sSubPr>
                        <m:e>
                          <m:r>
                            <a:rPr lang="es-CO" sz="2160" i="1">
                              <a:latin typeface="Cambria Math" panose="02040503050406030204" pitchFamily="18" charset="0"/>
                            </a:rPr>
                            <m:t>𝑤</m:t>
                          </m:r>
                        </m:e>
                        <m:sub>
                          <m:r>
                            <a:rPr lang="es-CO" sz="2160" i="1">
                              <a:latin typeface="Cambria Math" panose="02040503050406030204" pitchFamily="18" charset="0"/>
                            </a:rPr>
                            <m:t>21</m:t>
                          </m:r>
                        </m:sub>
                      </m:sSub>
                      <m:r>
                        <a:rPr lang="es-CO" sz="2160" i="1">
                          <a:latin typeface="Cambria Math" panose="02040503050406030204" pitchFamily="18" charset="0"/>
                        </a:rPr>
                        <m:t>+</m:t>
                      </m:r>
                      <m:sSub>
                        <m:sSubPr>
                          <m:ctrlPr>
                            <a:rPr lang="es-CO" sz="2160" i="1">
                              <a:latin typeface="Cambria Math" panose="02040503050406030204" pitchFamily="18" charset="0"/>
                            </a:rPr>
                          </m:ctrlPr>
                        </m:sSubPr>
                        <m:e>
                          <m:r>
                            <a:rPr lang="es-CO" sz="2160" i="1">
                              <a:latin typeface="Cambria Math" panose="02040503050406030204" pitchFamily="18" charset="0"/>
                            </a:rPr>
                            <m:t>𝑏</m:t>
                          </m:r>
                        </m:e>
                        <m:sub>
                          <m:r>
                            <a:rPr lang="es-CO" sz="2160" i="1">
                              <a:latin typeface="Cambria Math" panose="02040503050406030204" pitchFamily="18" charset="0"/>
                            </a:rPr>
                            <m:t>1</m:t>
                          </m:r>
                        </m:sub>
                      </m:sSub>
                    </m:oMath>
                  </m:oMathPara>
                </a14:m>
                <a:endParaRPr lang="es-CO" sz="2160" dirty="0"/>
              </a:p>
              <a:p>
                <a:r>
                  <a:rPr lang="es-MX" sz="2160" dirty="0"/>
                  <a:t>  </a:t>
                </a:r>
                <a14:m>
                  <m:oMath xmlns:m="http://schemas.openxmlformats.org/officeDocument/2006/math">
                    <m:sSub>
                      <m:sSubPr>
                        <m:ctrlPr>
                          <a:rPr lang="es-MX" sz="2160" i="1">
                            <a:latin typeface="Cambria Math" panose="02040503050406030204" pitchFamily="18" charset="0"/>
                          </a:rPr>
                        </m:ctrlPr>
                      </m:sSubPr>
                      <m:e>
                        <m:r>
                          <a:rPr lang="es-MX" sz="2160" i="1">
                            <a:latin typeface="Cambria Math" panose="02040503050406030204" pitchFamily="18" charset="0"/>
                          </a:rPr>
                          <m:t>𝑧</m:t>
                        </m:r>
                      </m:e>
                      <m:sub>
                        <m:r>
                          <a:rPr lang="es-MX" sz="2160" i="1">
                            <a:latin typeface="Cambria Math" panose="02040503050406030204" pitchFamily="18" charset="0"/>
                          </a:rPr>
                          <m:t>12</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𝑥</m:t>
                        </m:r>
                      </m:e>
                      <m:sub>
                        <m:r>
                          <a:rPr lang="es-MX" sz="2160" i="1">
                            <a:latin typeface="Cambria Math" panose="02040503050406030204" pitchFamily="18" charset="0"/>
                          </a:rPr>
                          <m:t>1</m:t>
                        </m:r>
                      </m:sub>
                    </m:sSub>
                    <m:sSub>
                      <m:sSubPr>
                        <m:ctrlPr>
                          <a:rPr lang="es-MX" sz="2160" i="1">
                            <a:latin typeface="Cambria Math" panose="02040503050406030204" pitchFamily="18" charset="0"/>
                          </a:rPr>
                        </m:ctrlPr>
                      </m:sSubPr>
                      <m:e>
                        <m:r>
                          <a:rPr lang="es-MX" sz="2160" i="1">
                            <a:latin typeface="Cambria Math" panose="02040503050406030204" pitchFamily="18" charset="0"/>
                          </a:rPr>
                          <m:t>𝑤</m:t>
                        </m:r>
                      </m:e>
                      <m:sub>
                        <m:r>
                          <a:rPr lang="es-MX" sz="2160" i="1">
                            <a:latin typeface="Cambria Math" panose="02040503050406030204" pitchFamily="18" charset="0"/>
                          </a:rPr>
                          <m:t>12</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𝑥</m:t>
                        </m:r>
                      </m:e>
                      <m:sub>
                        <m:r>
                          <a:rPr lang="es-MX" sz="2160" i="1">
                            <a:latin typeface="Cambria Math" panose="02040503050406030204" pitchFamily="18" charset="0"/>
                          </a:rPr>
                          <m:t>2</m:t>
                        </m:r>
                      </m:sub>
                    </m:sSub>
                    <m:sSub>
                      <m:sSubPr>
                        <m:ctrlPr>
                          <a:rPr lang="es-MX" sz="2160" i="1">
                            <a:latin typeface="Cambria Math" panose="02040503050406030204" pitchFamily="18" charset="0"/>
                          </a:rPr>
                        </m:ctrlPr>
                      </m:sSubPr>
                      <m:e>
                        <m:r>
                          <a:rPr lang="es-MX" sz="2160" i="1">
                            <a:latin typeface="Cambria Math" panose="02040503050406030204" pitchFamily="18" charset="0"/>
                          </a:rPr>
                          <m:t>𝑤</m:t>
                        </m:r>
                      </m:e>
                      <m:sub>
                        <m:r>
                          <a:rPr lang="es-MX" sz="2160" i="1">
                            <a:latin typeface="Cambria Math" panose="02040503050406030204" pitchFamily="18" charset="0"/>
                          </a:rPr>
                          <m:t>22</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𝑏</m:t>
                        </m:r>
                      </m:e>
                      <m:sub>
                        <m:r>
                          <a:rPr lang="es-MX" sz="2160" i="1">
                            <a:latin typeface="Cambria Math" panose="02040503050406030204" pitchFamily="18" charset="0"/>
                          </a:rPr>
                          <m:t>1</m:t>
                        </m:r>
                      </m:sub>
                    </m:sSub>
                  </m:oMath>
                </a14:m>
                <a:endParaRPr lang="es-CO" sz="2160" dirty="0"/>
              </a:p>
              <a:p>
                <a:r>
                  <a:rPr lang="es-MX" sz="2160" dirty="0"/>
                  <a:t>  </a:t>
                </a:r>
                <a14:m>
                  <m:oMath xmlns:m="http://schemas.openxmlformats.org/officeDocument/2006/math">
                    <m:sSub>
                      <m:sSubPr>
                        <m:ctrlPr>
                          <a:rPr lang="es-MX" sz="2160" i="1">
                            <a:latin typeface="Cambria Math" panose="02040503050406030204" pitchFamily="18" charset="0"/>
                          </a:rPr>
                        </m:ctrlPr>
                      </m:sSubPr>
                      <m:e>
                        <m:r>
                          <a:rPr lang="es-MX" sz="2160" i="1">
                            <a:latin typeface="Cambria Math" panose="02040503050406030204" pitchFamily="18" charset="0"/>
                          </a:rPr>
                          <m:t>𝑧</m:t>
                        </m:r>
                      </m:e>
                      <m:sub>
                        <m:r>
                          <a:rPr lang="es-MX" sz="2160" i="1">
                            <a:latin typeface="Cambria Math" panose="02040503050406030204" pitchFamily="18" charset="0"/>
                          </a:rPr>
                          <m:t>13</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𝑥</m:t>
                        </m:r>
                      </m:e>
                      <m:sub>
                        <m:r>
                          <a:rPr lang="es-MX" sz="2160" i="1">
                            <a:latin typeface="Cambria Math" panose="02040503050406030204" pitchFamily="18" charset="0"/>
                          </a:rPr>
                          <m:t>1</m:t>
                        </m:r>
                      </m:sub>
                    </m:sSub>
                    <m:sSub>
                      <m:sSubPr>
                        <m:ctrlPr>
                          <a:rPr lang="es-MX" sz="2160" i="1">
                            <a:latin typeface="Cambria Math" panose="02040503050406030204" pitchFamily="18" charset="0"/>
                          </a:rPr>
                        </m:ctrlPr>
                      </m:sSubPr>
                      <m:e>
                        <m:r>
                          <a:rPr lang="es-MX" sz="2160" i="1">
                            <a:latin typeface="Cambria Math" panose="02040503050406030204" pitchFamily="18" charset="0"/>
                          </a:rPr>
                          <m:t>𝑤</m:t>
                        </m:r>
                      </m:e>
                      <m:sub>
                        <m:r>
                          <a:rPr lang="es-MX" sz="2160" i="1">
                            <a:latin typeface="Cambria Math" panose="02040503050406030204" pitchFamily="18" charset="0"/>
                          </a:rPr>
                          <m:t>13</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𝑥</m:t>
                        </m:r>
                      </m:e>
                      <m:sub>
                        <m:r>
                          <a:rPr lang="es-MX" sz="2160" i="1">
                            <a:latin typeface="Cambria Math" panose="02040503050406030204" pitchFamily="18" charset="0"/>
                          </a:rPr>
                          <m:t>2</m:t>
                        </m:r>
                      </m:sub>
                    </m:sSub>
                    <m:sSub>
                      <m:sSubPr>
                        <m:ctrlPr>
                          <a:rPr lang="es-MX" sz="2160" i="1">
                            <a:latin typeface="Cambria Math" panose="02040503050406030204" pitchFamily="18" charset="0"/>
                          </a:rPr>
                        </m:ctrlPr>
                      </m:sSubPr>
                      <m:e>
                        <m:r>
                          <a:rPr lang="es-MX" sz="2160" i="1">
                            <a:latin typeface="Cambria Math" panose="02040503050406030204" pitchFamily="18" charset="0"/>
                          </a:rPr>
                          <m:t>𝑤</m:t>
                        </m:r>
                      </m:e>
                      <m:sub>
                        <m:r>
                          <a:rPr lang="es-MX" sz="2160" i="1">
                            <a:latin typeface="Cambria Math" panose="02040503050406030204" pitchFamily="18" charset="0"/>
                          </a:rPr>
                          <m:t>23</m:t>
                        </m:r>
                      </m:sub>
                    </m:sSub>
                    <m:r>
                      <a:rPr lang="es-MX" sz="2160" i="1">
                        <a:latin typeface="Cambria Math" panose="02040503050406030204" pitchFamily="18" charset="0"/>
                      </a:rPr>
                      <m:t>+</m:t>
                    </m:r>
                    <m:sSub>
                      <m:sSubPr>
                        <m:ctrlPr>
                          <a:rPr lang="es-MX" sz="2160" i="1">
                            <a:latin typeface="Cambria Math" panose="02040503050406030204" pitchFamily="18" charset="0"/>
                          </a:rPr>
                        </m:ctrlPr>
                      </m:sSubPr>
                      <m:e>
                        <m:r>
                          <a:rPr lang="es-MX" sz="2160" i="1">
                            <a:latin typeface="Cambria Math" panose="02040503050406030204" pitchFamily="18" charset="0"/>
                          </a:rPr>
                          <m:t>𝑏</m:t>
                        </m:r>
                      </m:e>
                      <m:sub>
                        <m:r>
                          <a:rPr lang="es-MX" sz="2160" i="1">
                            <a:latin typeface="Cambria Math" panose="02040503050406030204" pitchFamily="18" charset="0"/>
                          </a:rPr>
                          <m:t>1</m:t>
                        </m:r>
                      </m:sub>
                    </m:sSub>
                  </m:oMath>
                </a14:m>
                <a:endParaRPr lang="es-CO" sz="2160" dirty="0"/>
              </a:p>
              <a:p>
                <a:endParaRPr lang="es-CO" sz="2160" dirty="0"/>
              </a:p>
            </p:txBody>
          </p:sp>
        </mc:Choice>
        <mc:Fallback xmlns="">
          <p:sp>
            <p:nvSpPr>
              <p:cNvPr id="7" name="CuadroTexto 6">
                <a:extLst>
                  <a:ext uri="{FF2B5EF4-FFF2-40B4-BE49-F238E27FC236}">
                    <a16:creationId xmlns:a16="http://schemas.microsoft.com/office/drawing/2014/main" id="{EE81DB2B-D836-4AD3-8EFE-FE0B575A18AE}"/>
                  </a:ext>
                </a:extLst>
              </p:cNvPr>
              <p:cNvSpPr txBox="1">
                <a:spLocks noRot="1" noChangeAspect="1" noMove="1" noResize="1" noEditPoints="1" noAdjustHandles="1" noChangeArrowheads="1" noChangeShapeType="1" noTextEdit="1"/>
              </p:cNvSpPr>
              <p:nvPr/>
            </p:nvSpPr>
            <p:spPr>
              <a:xfrm>
                <a:off x="2324484" y="412426"/>
                <a:ext cx="4299440" cy="2659190"/>
              </a:xfrm>
              <a:prstGeom prst="rect">
                <a:avLst/>
              </a:prstGeom>
              <a:blipFill>
                <a:blip r:embed="rId3"/>
                <a:stretch>
                  <a:fillRect l="-3672" t="-2968"/>
                </a:stretch>
              </a:blipFill>
              <a:ln>
                <a:solidFill>
                  <a:schemeClr val="tx1"/>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BC74668A-7EB0-492E-9868-836BF8401A3A}"/>
                  </a:ext>
                </a:extLst>
              </p:cNvPr>
              <p:cNvSpPr txBox="1"/>
              <p:nvPr/>
            </p:nvSpPr>
            <p:spPr>
              <a:xfrm>
                <a:off x="8244666" y="1852822"/>
                <a:ext cx="4061251" cy="1200329"/>
              </a:xfrm>
              <a:prstGeom prst="rect">
                <a:avLst/>
              </a:prstGeom>
              <a:noFill/>
            </p:spPr>
            <p:txBody>
              <a:bodyPr wrap="square" rtlCol="0">
                <a:spAutoFit/>
              </a:bodyPr>
              <a:lstStyle/>
              <a:p>
                <a:pPr algn="just"/>
                <a:r>
                  <a:rPr lang="es-MX" sz="2400" dirty="0"/>
                  <a:t>Sistema de tres ecuaciones con dos incógnitas: </a:t>
                </a:r>
                <a14:m>
                  <m:oMath xmlns:m="http://schemas.openxmlformats.org/officeDocument/2006/math">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1</m:t>
                        </m:r>
                      </m:sub>
                    </m:sSub>
                  </m:oMath>
                </a14:m>
                <a:r>
                  <a:rPr lang="es-CO" sz="2400" dirty="0"/>
                  <a:t> y </a:t>
                </a:r>
                <a14:m>
                  <m:oMath xmlns:m="http://schemas.openxmlformats.org/officeDocument/2006/math">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2</m:t>
                        </m:r>
                      </m:sub>
                    </m:sSub>
                  </m:oMath>
                </a14:m>
                <a:r>
                  <a:rPr lang="es-CO" sz="2400" dirty="0"/>
                  <a:t>.</a:t>
                </a:r>
              </a:p>
              <a:p>
                <a:pPr algn="just"/>
                <a:r>
                  <a:rPr lang="es-MX" sz="2400" dirty="0"/>
                  <a:t>S</a:t>
                </a:r>
                <a:r>
                  <a:rPr lang="es-CO" sz="2400" dirty="0"/>
                  <a:t>e resuelve matricialmente</a:t>
                </a:r>
              </a:p>
            </p:txBody>
          </p:sp>
        </mc:Choice>
        <mc:Fallback xmlns="">
          <p:sp>
            <p:nvSpPr>
              <p:cNvPr id="4" name="CuadroTexto 3">
                <a:extLst>
                  <a:ext uri="{FF2B5EF4-FFF2-40B4-BE49-F238E27FC236}">
                    <a16:creationId xmlns:a16="http://schemas.microsoft.com/office/drawing/2014/main" id="{BC74668A-7EB0-492E-9868-836BF8401A3A}"/>
                  </a:ext>
                </a:extLst>
              </p:cNvPr>
              <p:cNvSpPr txBox="1">
                <a:spLocks noRot="1" noChangeAspect="1" noMove="1" noResize="1" noEditPoints="1" noAdjustHandles="1" noChangeArrowheads="1" noChangeShapeType="1" noTextEdit="1"/>
              </p:cNvSpPr>
              <p:nvPr/>
            </p:nvSpPr>
            <p:spPr>
              <a:xfrm>
                <a:off x="8244666" y="1852822"/>
                <a:ext cx="4061251" cy="1200329"/>
              </a:xfrm>
              <a:prstGeom prst="rect">
                <a:avLst/>
              </a:prstGeom>
              <a:blipFill>
                <a:blip r:embed="rId4"/>
                <a:stretch>
                  <a:fillRect l="-2249" t="-4061" r="-2249" b="-1066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4621DCB-B059-4B46-9C53-4CBA612F0610}"/>
                  </a:ext>
                </a:extLst>
              </p:cNvPr>
              <p:cNvSpPr txBox="1"/>
              <p:nvPr/>
            </p:nvSpPr>
            <p:spPr>
              <a:xfrm>
                <a:off x="2001010" y="4351458"/>
                <a:ext cx="9245827" cy="1902444"/>
              </a:xfrm>
              <a:prstGeom prst="rect">
                <a:avLst/>
              </a:prstGeom>
              <a:noFill/>
              <a:ln>
                <a:no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d>
                        <m:dPr>
                          <m:ctrlPr>
                            <a:rPr lang="es-CO" sz="3840" i="1">
                              <a:latin typeface="Cambria Math" panose="02040503050406030204" pitchFamily="18" charset="0"/>
                            </a:rPr>
                          </m:ctrlPr>
                        </m:dPr>
                        <m:e>
                          <m:m>
                            <m:mPr>
                              <m:plcHide m:val="on"/>
                              <m:mcs>
                                <m:mc>
                                  <m:mcPr>
                                    <m:count m:val="2"/>
                                    <m:mcJc m:val="center"/>
                                  </m:mcPr>
                                </m:mc>
                              </m:mcs>
                              <m:ctrlPr>
                                <a:rPr lang="es-CO" sz="3840" i="1">
                                  <a:latin typeface="Cambria Math" panose="02040503050406030204" pitchFamily="18" charset="0"/>
                                </a:rPr>
                              </m:ctrlPr>
                            </m:mPr>
                            <m:mr>
                              <m:e/>
                              <m:e/>
                            </m:mr>
                            <m:mr>
                              <m:e>
                                <m:eqArr>
                                  <m:eqArrPr>
                                    <m:ctrlPr>
                                      <a:rPr lang="es-CO" sz="3840" i="1">
                                        <a:latin typeface="Cambria Math" panose="02040503050406030204" pitchFamily="18" charset="0"/>
                                      </a:rPr>
                                    </m:ctrlPr>
                                  </m:eqArrPr>
                                  <m:e>
                                    <m:sSub>
                                      <m:sSubPr>
                                        <m:ctrlPr>
                                          <a:rPr lang="es-CO" sz="3840" i="1">
                                            <a:latin typeface="Cambria Math" panose="02040503050406030204" pitchFamily="18" charset="0"/>
                                          </a:rPr>
                                        </m:ctrlPr>
                                      </m:sSubPr>
                                      <m:e>
                                        <m:r>
                                          <a:rPr lang="es-CO" sz="3840" i="1">
                                            <a:latin typeface="Cambria Math" panose="02040503050406030204" pitchFamily="18" charset="0"/>
                                          </a:rPr>
                                          <m:t>𝑍</m:t>
                                        </m:r>
                                      </m:e>
                                      <m:sub>
                                        <m:r>
                                          <a:rPr lang="es-CO" sz="3840" i="1">
                                            <a:latin typeface="Cambria Math" panose="02040503050406030204" pitchFamily="18" charset="0"/>
                                          </a:rPr>
                                          <m:t>11</m:t>
                                        </m:r>
                                      </m:sub>
                                    </m:sSub>
                                  </m:e>
                                  <m:e>
                                    <m:sSub>
                                      <m:sSubPr>
                                        <m:ctrlPr>
                                          <a:rPr lang="es-MX" sz="3840" i="1">
                                            <a:latin typeface="Cambria Math" panose="02040503050406030204" pitchFamily="18" charset="0"/>
                                          </a:rPr>
                                        </m:ctrlPr>
                                      </m:sSubPr>
                                      <m:e>
                                        <m:r>
                                          <a:rPr lang="es-MX" sz="3840" i="1">
                                            <a:latin typeface="Cambria Math" panose="02040503050406030204" pitchFamily="18" charset="0"/>
                                          </a:rPr>
                                          <m:t>𝑧</m:t>
                                        </m:r>
                                      </m:e>
                                      <m:sub>
                                        <m:r>
                                          <a:rPr lang="es-MX" sz="3840" i="1">
                                            <a:latin typeface="Cambria Math" panose="02040503050406030204" pitchFamily="18" charset="0"/>
                                          </a:rPr>
                                          <m:t>12</m:t>
                                        </m:r>
                                      </m:sub>
                                    </m:sSub>
                                  </m:e>
                                </m:eqArr>
                              </m:e>
                              <m:e/>
                            </m:mr>
                            <m:mr>
                              <m:e>
                                <m:sSub>
                                  <m:sSubPr>
                                    <m:ctrlPr>
                                      <a:rPr lang="es-CO" sz="3840" i="1">
                                        <a:latin typeface="Cambria Math" panose="02040503050406030204" pitchFamily="18" charset="0"/>
                                      </a:rPr>
                                    </m:ctrlPr>
                                  </m:sSubPr>
                                  <m:e>
                                    <m:r>
                                      <a:rPr lang="es-CO" sz="3840" i="1">
                                        <a:latin typeface="Cambria Math" panose="02040503050406030204" pitchFamily="18" charset="0"/>
                                      </a:rPr>
                                      <m:t>𝑧</m:t>
                                    </m:r>
                                  </m:e>
                                  <m:sub>
                                    <m:r>
                                      <a:rPr lang="es-MX" sz="3840" i="1">
                                        <a:latin typeface="Cambria Math" panose="02040503050406030204" pitchFamily="18" charset="0"/>
                                      </a:rPr>
                                      <m:t>13</m:t>
                                    </m:r>
                                  </m:sub>
                                </m:sSub>
                              </m:e>
                              <m:e/>
                            </m:mr>
                          </m:m>
                        </m:e>
                      </m:d>
                      <m:r>
                        <a:rPr lang="es-CO" sz="3840" i="1">
                          <a:latin typeface="Cambria Math" panose="02040503050406030204" pitchFamily="18" charset="0"/>
                        </a:rPr>
                        <m:t>=</m:t>
                      </m:r>
                      <m:d>
                        <m:dPr>
                          <m:begChr m:val="["/>
                          <m:endChr m:val="]"/>
                          <m:ctrlPr>
                            <a:rPr lang="es-CO" sz="3840" i="1">
                              <a:latin typeface="Cambria Math" panose="02040503050406030204" pitchFamily="18" charset="0"/>
                            </a:rPr>
                          </m:ctrlPr>
                        </m:dPr>
                        <m:e>
                          <m:m>
                            <m:mPr>
                              <m:plcHide m:val="on"/>
                              <m:mcs>
                                <m:mc>
                                  <m:mcPr>
                                    <m:count m:val="3"/>
                                    <m:mcJc m:val="center"/>
                                  </m:mcPr>
                                </m:mc>
                              </m:mcs>
                              <m:ctrlPr>
                                <a:rPr lang="es-CO" sz="3840" i="1">
                                  <a:latin typeface="Cambria Math" panose="02040503050406030204" pitchFamily="18" charset="0"/>
                                </a:rPr>
                              </m:ctrlPr>
                            </m:mPr>
                            <m:mr>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11</m:t>
                                    </m:r>
                                  </m:sub>
                                </m:sSub>
                              </m:e>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21</m:t>
                                    </m:r>
                                  </m:sub>
                                </m:sSub>
                              </m:e>
                              <m:e/>
                            </m:mr>
                            <m:mr>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12</m:t>
                                    </m:r>
                                  </m:sub>
                                </m:sSub>
                              </m:e>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2</m:t>
                                    </m:r>
                                    <m:r>
                                      <a:rPr lang="es-MX" sz="3840" i="1">
                                        <a:latin typeface="Cambria Math" panose="02040503050406030204" pitchFamily="18" charset="0"/>
                                      </a:rPr>
                                      <m:t>2</m:t>
                                    </m:r>
                                  </m:sub>
                                </m:sSub>
                              </m:e>
                              <m:e/>
                            </m:mr>
                            <m:mr>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13</m:t>
                                    </m:r>
                                  </m:sub>
                                </m:sSub>
                              </m:e>
                              <m:e>
                                <m:sSub>
                                  <m:sSubPr>
                                    <m:ctrlPr>
                                      <a:rPr lang="es-CO" sz="3840" i="1">
                                        <a:latin typeface="Cambria Math" panose="02040503050406030204" pitchFamily="18" charset="0"/>
                                      </a:rPr>
                                    </m:ctrlPr>
                                  </m:sSubPr>
                                  <m:e>
                                    <m:r>
                                      <a:rPr lang="es-CO" sz="3840" i="1">
                                        <a:latin typeface="Cambria Math" panose="02040503050406030204" pitchFamily="18" charset="0"/>
                                      </a:rPr>
                                      <m:t>𝑤</m:t>
                                    </m:r>
                                  </m:e>
                                  <m:sub>
                                    <m:r>
                                      <a:rPr lang="es-CO" sz="3840" i="1">
                                        <a:latin typeface="Cambria Math" panose="02040503050406030204" pitchFamily="18" charset="0"/>
                                      </a:rPr>
                                      <m:t>23</m:t>
                                    </m:r>
                                  </m:sub>
                                </m:sSub>
                              </m:e>
                              <m:e/>
                            </m:mr>
                          </m:m>
                        </m:e>
                      </m:d>
                      <m:d>
                        <m:dPr>
                          <m:begChr m:val="["/>
                          <m:endChr m:val="]"/>
                          <m:ctrlPr>
                            <a:rPr lang="es-CO" sz="3840" i="1" dirty="0">
                              <a:latin typeface="Cambria Math" panose="02040503050406030204" pitchFamily="18" charset="0"/>
                            </a:rPr>
                          </m:ctrlPr>
                        </m:dPr>
                        <m:e>
                          <m:m>
                            <m:mPr>
                              <m:plcHide m:val="on"/>
                              <m:mcs>
                                <m:mc>
                                  <m:mcPr>
                                    <m:count m:val="2"/>
                                    <m:mcJc m:val="center"/>
                                  </m:mcPr>
                                </m:mc>
                              </m:mcs>
                              <m:ctrlPr>
                                <a:rPr lang="es-CO" sz="3840" i="1" dirty="0">
                                  <a:latin typeface="Cambria Math" panose="02040503050406030204" pitchFamily="18" charset="0"/>
                                </a:rPr>
                              </m:ctrlPr>
                            </m:mPr>
                            <m:mr>
                              <m:e/>
                              <m:e/>
                            </m:mr>
                            <m:mr>
                              <m:e>
                                <m:eqArr>
                                  <m:eqArrPr>
                                    <m:ctrlPr>
                                      <a:rPr lang="es-MX" sz="3840" i="1">
                                        <a:latin typeface="Cambria Math" panose="02040503050406030204" pitchFamily="18" charset="0"/>
                                      </a:rPr>
                                    </m:ctrlPr>
                                  </m:eqArrPr>
                                  <m:e>
                                    <m:sSub>
                                      <m:sSubPr>
                                        <m:ctrlPr>
                                          <a:rPr lang="es-CO" sz="3840" i="1">
                                            <a:latin typeface="Cambria Math" panose="02040503050406030204" pitchFamily="18" charset="0"/>
                                          </a:rPr>
                                        </m:ctrlPr>
                                      </m:sSubPr>
                                      <m:e>
                                        <m:r>
                                          <a:rPr lang="es-CO" sz="3840" i="1">
                                            <a:latin typeface="Cambria Math" panose="02040503050406030204" pitchFamily="18" charset="0"/>
                                          </a:rPr>
                                          <m:t>𝑥</m:t>
                                        </m:r>
                                      </m:e>
                                      <m:sub>
                                        <m:r>
                                          <a:rPr lang="es-CO" sz="3840" i="1">
                                            <a:latin typeface="Cambria Math" panose="02040503050406030204" pitchFamily="18" charset="0"/>
                                          </a:rPr>
                                          <m:t>1</m:t>
                                        </m:r>
                                      </m:sub>
                                    </m:sSub>
                                  </m:e>
                                  <m:e>
                                    <m:sSub>
                                      <m:sSubPr>
                                        <m:ctrlPr>
                                          <a:rPr lang="es-MX" sz="3840" i="1">
                                            <a:latin typeface="Cambria Math" panose="02040503050406030204" pitchFamily="18" charset="0"/>
                                          </a:rPr>
                                        </m:ctrlPr>
                                      </m:sSubPr>
                                      <m:e>
                                        <m:r>
                                          <a:rPr lang="es-MX" sz="3840" i="1">
                                            <a:latin typeface="Cambria Math" panose="02040503050406030204" pitchFamily="18" charset="0"/>
                                          </a:rPr>
                                          <m:t>𝑥</m:t>
                                        </m:r>
                                      </m:e>
                                      <m:sub>
                                        <m:r>
                                          <a:rPr lang="es-MX" sz="3840" i="1">
                                            <a:latin typeface="Cambria Math" panose="02040503050406030204" pitchFamily="18" charset="0"/>
                                          </a:rPr>
                                          <m:t>2</m:t>
                                        </m:r>
                                      </m:sub>
                                    </m:sSub>
                                  </m:e>
                                </m:eqArr>
                              </m:e>
                              <m:e/>
                            </m:mr>
                            <m:mr>
                              <m:e/>
                              <m:e/>
                            </m:mr>
                          </m:m>
                        </m:e>
                      </m:d>
                      <m:r>
                        <a:rPr lang="es-CO" sz="3840" dirty="0">
                          <a:latin typeface="Cambria Math" panose="02040503050406030204" pitchFamily="18" charset="0"/>
                        </a:rPr>
                        <m:t>+</m:t>
                      </m:r>
                      <m:d>
                        <m:dPr>
                          <m:begChr m:val="["/>
                          <m:endChr m:val="]"/>
                          <m:ctrlPr>
                            <a:rPr lang="es-CO" sz="3840" i="1" dirty="0">
                              <a:latin typeface="Cambria Math" panose="02040503050406030204" pitchFamily="18" charset="0"/>
                            </a:rPr>
                          </m:ctrlPr>
                        </m:dPr>
                        <m:e>
                          <m:eqArr>
                            <m:eqArrPr>
                              <m:ctrlPr>
                                <a:rPr lang="es-CO" sz="3840" i="1">
                                  <a:latin typeface="Cambria Math" panose="02040503050406030204" pitchFamily="18" charset="0"/>
                                </a:rPr>
                              </m:ctrlPr>
                            </m:eqArrPr>
                            <m:e>
                              <m:sSub>
                                <m:sSubPr>
                                  <m:ctrlPr>
                                    <a:rPr lang="es-CO" sz="3840" i="1">
                                      <a:latin typeface="Cambria Math" panose="02040503050406030204" pitchFamily="18" charset="0"/>
                                    </a:rPr>
                                  </m:ctrlPr>
                                </m:sSubPr>
                                <m:e>
                                  <m:r>
                                    <a:rPr lang="es-CO" sz="3840" i="1">
                                      <a:latin typeface="Cambria Math" panose="02040503050406030204" pitchFamily="18" charset="0"/>
                                    </a:rPr>
                                    <m:t>𝑏</m:t>
                                  </m:r>
                                </m:e>
                                <m:sub>
                                  <m:r>
                                    <a:rPr lang="es-CO" sz="3840" i="1">
                                      <a:latin typeface="Cambria Math" panose="02040503050406030204" pitchFamily="18" charset="0"/>
                                    </a:rPr>
                                    <m:t>1</m:t>
                                  </m:r>
                                </m:sub>
                              </m:sSub>
                            </m:e>
                            <m:e>
                              <m:sSub>
                                <m:sSubPr>
                                  <m:ctrlPr>
                                    <a:rPr lang="es-CO" sz="3840" i="1">
                                      <a:latin typeface="Cambria Math" panose="02040503050406030204" pitchFamily="18" charset="0"/>
                                    </a:rPr>
                                  </m:ctrlPr>
                                </m:sSubPr>
                                <m:e>
                                  <m:r>
                                    <a:rPr lang="es-CO" sz="3840" i="1">
                                      <a:latin typeface="Cambria Math" panose="02040503050406030204" pitchFamily="18" charset="0"/>
                                    </a:rPr>
                                    <m:t>𝑏</m:t>
                                  </m:r>
                                </m:e>
                                <m:sub>
                                  <m:r>
                                    <a:rPr lang="es-CO" sz="3840" i="1">
                                      <a:latin typeface="Cambria Math" panose="02040503050406030204" pitchFamily="18" charset="0"/>
                                    </a:rPr>
                                    <m:t>1</m:t>
                                  </m:r>
                                </m:sub>
                              </m:sSub>
                            </m:e>
                            <m:e>
                              <m:sSub>
                                <m:sSubPr>
                                  <m:ctrlPr>
                                    <a:rPr lang="es-CO" sz="3840" i="1">
                                      <a:latin typeface="Cambria Math" panose="02040503050406030204" pitchFamily="18" charset="0"/>
                                    </a:rPr>
                                  </m:ctrlPr>
                                </m:sSubPr>
                                <m:e>
                                  <m:r>
                                    <a:rPr lang="es-CO" sz="3840" i="1">
                                      <a:latin typeface="Cambria Math" panose="02040503050406030204" pitchFamily="18" charset="0"/>
                                    </a:rPr>
                                    <m:t>𝑏</m:t>
                                  </m:r>
                                </m:e>
                                <m:sub>
                                  <m:r>
                                    <a:rPr lang="es-CO" sz="3840" i="1">
                                      <a:latin typeface="Cambria Math" panose="02040503050406030204" pitchFamily="18" charset="0"/>
                                    </a:rPr>
                                    <m:t>1</m:t>
                                  </m:r>
                                </m:sub>
                              </m:sSub>
                            </m:e>
                          </m:eqArr>
                        </m:e>
                      </m:d>
                    </m:oMath>
                  </m:oMathPara>
                </a14:m>
                <a:endParaRPr lang="es-CO" sz="2160" dirty="0"/>
              </a:p>
            </p:txBody>
          </p:sp>
        </mc:Choice>
        <mc:Fallback xmlns="">
          <p:sp>
            <p:nvSpPr>
              <p:cNvPr id="5" name="CuadroTexto 4">
                <a:extLst>
                  <a:ext uri="{FF2B5EF4-FFF2-40B4-BE49-F238E27FC236}">
                    <a16:creationId xmlns:a16="http://schemas.microsoft.com/office/drawing/2014/main" id="{B4621DCB-B059-4B46-9C53-4CBA612F0610}"/>
                  </a:ext>
                </a:extLst>
              </p:cNvPr>
              <p:cNvSpPr txBox="1">
                <a:spLocks noRot="1" noChangeAspect="1" noMove="1" noResize="1" noEditPoints="1" noAdjustHandles="1" noChangeArrowheads="1" noChangeShapeType="1" noTextEdit="1"/>
              </p:cNvSpPr>
              <p:nvPr/>
            </p:nvSpPr>
            <p:spPr>
              <a:xfrm>
                <a:off x="2001010" y="4351458"/>
                <a:ext cx="9245827" cy="1902444"/>
              </a:xfrm>
              <a:prstGeom prst="rect">
                <a:avLst/>
              </a:prstGeom>
              <a:blipFill>
                <a:blip r:embed="rId5"/>
                <a:stretch>
                  <a:fillRect/>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8FBD16CD-21AF-4B3B-A312-664F0BE2AC66}"/>
                  </a:ext>
                </a:extLst>
              </p:cNvPr>
              <p:cNvSpPr/>
              <p:nvPr/>
            </p:nvSpPr>
            <p:spPr>
              <a:xfrm>
                <a:off x="2358438" y="6521512"/>
                <a:ext cx="7867603" cy="1277081"/>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7200" i="1">
                              <a:latin typeface="Cambria Math" panose="02040503050406030204" pitchFamily="18" charset="0"/>
                            </a:rPr>
                          </m:ctrlPr>
                        </m:sSupPr>
                        <m:e>
                          <m:r>
                            <a:rPr lang="es-CO" sz="7200" i="1">
                              <a:latin typeface="Cambria Math" panose="02040503050406030204" pitchFamily="18" charset="0"/>
                            </a:rPr>
                            <m:t>𝑧</m:t>
                          </m:r>
                        </m:e>
                        <m:sup>
                          <m:d>
                            <m:dPr>
                              <m:begChr m:val="["/>
                              <m:endChr m:val="]"/>
                              <m:ctrlPr>
                                <a:rPr lang="es-CO" sz="7200" i="1">
                                  <a:latin typeface="Cambria Math" panose="02040503050406030204" pitchFamily="18" charset="0"/>
                                </a:rPr>
                              </m:ctrlPr>
                            </m:dPr>
                            <m:e>
                              <m:r>
                                <a:rPr lang="es-CO" sz="7200" i="1">
                                  <a:latin typeface="Cambria Math" panose="02040503050406030204" pitchFamily="18" charset="0"/>
                                </a:rPr>
                                <m:t>1</m:t>
                              </m:r>
                            </m:e>
                          </m:d>
                        </m:sup>
                      </m:sSup>
                      <m:r>
                        <a:rPr lang="es-CO" sz="7200" i="1">
                          <a:latin typeface="Cambria Math" panose="02040503050406030204" pitchFamily="18" charset="0"/>
                        </a:rPr>
                        <m:t>=</m:t>
                      </m:r>
                      <m:sSup>
                        <m:sSupPr>
                          <m:ctrlPr>
                            <a:rPr lang="es-CO" sz="7200" i="1">
                              <a:latin typeface="Cambria Math" panose="02040503050406030204" pitchFamily="18" charset="0"/>
                            </a:rPr>
                          </m:ctrlPr>
                        </m:sSupPr>
                        <m:e>
                          <m:r>
                            <a:rPr lang="es-MX" sz="7200" i="1">
                              <a:latin typeface="Cambria Math" panose="02040503050406030204" pitchFamily="18" charset="0"/>
                            </a:rPr>
                            <m:t>𝑊</m:t>
                          </m:r>
                        </m:e>
                        <m:sup>
                          <m:d>
                            <m:dPr>
                              <m:begChr m:val="["/>
                              <m:endChr m:val="]"/>
                              <m:ctrlPr>
                                <a:rPr lang="es-CO" sz="7200" i="1">
                                  <a:latin typeface="Cambria Math" panose="02040503050406030204" pitchFamily="18" charset="0"/>
                                </a:rPr>
                              </m:ctrlPr>
                            </m:dPr>
                            <m:e>
                              <m:r>
                                <a:rPr lang="es-CO" sz="7200" i="1">
                                  <a:latin typeface="Cambria Math" panose="02040503050406030204" pitchFamily="18" charset="0"/>
                                </a:rPr>
                                <m:t>1</m:t>
                              </m:r>
                            </m:e>
                          </m:d>
                        </m:sup>
                      </m:sSup>
                      <m:r>
                        <a:rPr lang="es-CO" sz="7200" i="1">
                          <a:latin typeface="Cambria Math" panose="02040503050406030204" pitchFamily="18" charset="0"/>
                        </a:rPr>
                        <m:t>𝑥</m:t>
                      </m:r>
                      <m:r>
                        <a:rPr lang="es-CO" sz="7200" i="1">
                          <a:latin typeface="Cambria Math" panose="02040503050406030204" pitchFamily="18" charset="0"/>
                        </a:rPr>
                        <m:t>+</m:t>
                      </m:r>
                      <m:sSup>
                        <m:sSupPr>
                          <m:ctrlPr>
                            <a:rPr lang="es-CO" sz="7200" i="1">
                              <a:latin typeface="Cambria Math" panose="02040503050406030204" pitchFamily="18" charset="0"/>
                            </a:rPr>
                          </m:ctrlPr>
                        </m:sSupPr>
                        <m:e>
                          <m:r>
                            <a:rPr lang="es-CO" sz="7200" i="1">
                              <a:latin typeface="Cambria Math" panose="02040503050406030204" pitchFamily="18" charset="0"/>
                            </a:rPr>
                            <m:t>𝑏</m:t>
                          </m:r>
                        </m:e>
                        <m:sup>
                          <m:d>
                            <m:dPr>
                              <m:begChr m:val="["/>
                              <m:endChr m:val="]"/>
                              <m:ctrlPr>
                                <a:rPr lang="es-CO" sz="7200" i="1">
                                  <a:latin typeface="Cambria Math" panose="02040503050406030204" pitchFamily="18" charset="0"/>
                                </a:rPr>
                              </m:ctrlPr>
                            </m:dPr>
                            <m:e>
                              <m:r>
                                <a:rPr lang="es-CO" sz="7200" i="1">
                                  <a:latin typeface="Cambria Math" panose="02040503050406030204" pitchFamily="18" charset="0"/>
                                </a:rPr>
                                <m:t>1</m:t>
                              </m:r>
                            </m:e>
                          </m:d>
                        </m:sup>
                      </m:sSup>
                    </m:oMath>
                  </m:oMathPara>
                </a14:m>
                <a:endParaRPr lang="es-CO" sz="7200" dirty="0"/>
              </a:p>
            </p:txBody>
          </p:sp>
        </mc:Choice>
        <mc:Fallback xmlns="">
          <p:sp>
            <p:nvSpPr>
              <p:cNvPr id="9" name="Rectángulo 8">
                <a:extLst>
                  <a:ext uri="{FF2B5EF4-FFF2-40B4-BE49-F238E27FC236}">
                    <a16:creationId xmlns:a16="http://schemas.microsoft.com/office/drawing/2014/main" id="{8FBD16CD-21AF-4B3B-A312-664F0BE2AC66}"/>
                  </a:ext>
                </a:extLst>
              </p:cNvPr>
              <p:cNvSpPr>
                <a:spLocks noRot="1" noChangeAspect="1" noMove="1" noResize="1" noEditPoints="1" noAdjustHandles="1" noChangeArrowheads="1" noChangeShapeType="1" noTextEdit="1"/>
              </p:cNvSpPr>
              <p:nvPr/>
            </p:nvSpPr>
            <p:spPr>
              <a:xfrm>
                <a:off x="2358438" y="6521512"/>
                <a:ext cx="7867603" cy="1277081"/>
              </a:xfrm>
              <a:prstGeom prst="rect">
                <a:avLst/>
              </a:prstGeom>
              <a:blipFill>
                <a:blip r:embed="rId6"/>
                <a:stretch>
                  <a:fillRect/>
                </a:stretch>
              </a:blipFill>
              <a:ln>
                <a:noFill/>
              </a:ln>
            </p:spPr>
            <p:txBody>
              <a:bodyPr/>
              <a:lstStyle/>
              <a:p>
                <a:r>
                  <a:rPr lang="es-CO">
                    <a:noFill/>
                  </a:rPr>
                  <a:t> </a:t>
                </a:r>
              </a:p>
            </p:txBody>
          </p:sp>
        </mc:Fallback>
      </mc:AlternateContent>
    </p:spTree>
    <p:extLst>
      <p:ext uri="{BB962C8B-B14F-4D97-AF65-F5344CB8AC3E}">
        <p14:creationId xmlns:p14="http://schemas.microsoft.com/office/powerpoint/2010/main" val="55292512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4621DCB-B059-4B46-9C53-4CBA612F0610}"/>
                  </a:ext>
                </a:extLst>
              </p:cNvPr>
              <p:cNvSpPr txBox="1"/>
              <p:nvPr/>
            </p:nvSpPr>
            <p:spPr>
              <a:xfrm>
                <a:off x="2185992" y="484245"/>
                <a:ext cx="9245827" cy="649473"/>
              </a:xfrm>
              <a:prstGeom prst="rect">
                <a:avLst/>
              </a:prstGeom>
              <a:noFill/>
              <a:ln>
                <a:noFill/>
              </a:ln>
            </p:spPr>
            <p:txBody>
              <a:bodyPr wrap="square" lIns="0" tIns="0" rIns="0" bIns="0" rtlCol="0">
                <a:spAutoFit/>
              </a:bodyPr>
              <a:lstStyle/>
              <a:p>
                <a:pPr marL="411480" indent="-411480">
                  <a:buFont typeface="Wingdings" panose="05000000000000000000" pitchFamily="2" charset="2"/>
                  <a:buChar char="q"/>
                </a:pPr>
                <a:r>
                  <a:rPr lang="es-MX" sz="2160" dirty="0"/>
                  <a:t>Se aplica la función de activación (</a:t>
                </a:r>
                <a14:m>
                  <m:oMath xmlns:m="http://schemas.openxmlformats.org/officeDocument/2006/math">
                    <m:r>
                      <a:rPr lang="es-CO" sz="2160" i="1">
                        <a:latin typeface="Cambria Math" panose="02040503050406030204" pitchFamily="18" charset="0"/>
                      </a:rPr>
                      <m:t>𝜎</m:t>
                    </m:r>
                    <m:r>
                      <a:rPr lang="es-CO" sz="2160" i="1">
                        <a:latin typeface="Cambria Math" panose="02040503050406030204" pitchFamily="18" charset="0"/>
                      </a:rPr>
                      <m:t> </m:t>
                    </m:r>
                  </m:oMath>
                </a14:m>
                <a:r>
                  <a:rPr lang="es-MX" sz="2160" dirty="0"/>
                  <a:t>) a </a:t>
                </a:r>
                <a14:m>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𝑧</m:t>
                        </m:r>
                      </m:e>
                      <m:sub>
                        <m:r>
                          <a:rPr lang="es-MX" sz="4320" i="1">
                            <a:latin typeface="Cambria Math" panose="02040503050406030204" pitchFamily="18" charset="0"/>
                          </a:rPr>
                          <m:t>11</m:t>
                        </m:r>
                      </m:sub>
                    </m:sSub>
                  </m:oMath>
                </a14:m>
                <a:r>
                  <a:rPr lang="es-MX" sz="2160" dirty="0"/>
                  <a:t> </a:t>
                </a:r>
                <a:endParaRPr lang="es-CO" sz="2160" dirty="0"/>
              </a:p>
            </p:txBody>
          </p:sp>
        </mc:Choice>
        <mc:Fallback xmlns="">
          <p:sp>
            <p:nvSpPr>
              <p:cNvPr id="5" name="CuadroTexto 4">
                <a:extLst>
                  <a:ext uri="{FF2B5EF4-FFF2-40B4-BE49-F238E27FC236}">
                    <a16:creationId xmlns:a16="http://schemas.microsoft.com/office/drawing/2014/main" id="{B4621DCB-B059-4B46-9C53-4CBA612F0610}"/>
                  </a:ext>
                </a:extLst>
              </p:cNvPr>
              <p:cNvSpPr txBox="1">
                <a:spLocks noRot="1" noChangeAspect="1" noMove="1" noResize="1" noEditPoints="1" noAdjustHandles="1" noChangeArrowheads="1" noChangeShapeType="1" noTextEdit="1"/>
              </p:cNvSpPr>
              <p:nvPr/>
            </p:nvSpPr>
            <p:spPr>
              <a:xfrm>
                <a:off x="2185992" y="484245"/>
                <a:ext cx="9245827" cy="649473"/>
              </a:xfrm>
              <a:prstGeom prst="rect">
                <a:avLst/>
              </a:prstGeom>
              <a:blipFill>
                <a:blip r:embed="rId3"/>
                <a:stretch>
                  <a:fillRect l="-1649" b="-17757"/>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612A38DD-B4D9-45A2-A5A8-DED483177256}"/>
                  </a:ext>
                </a:extLst>
              </p:cNvPr>
              <p:cNvSpPr txBox="1"/>
              <p:nvPr/>
            </p:nvSpPr>
            <p:spPr>
              <a:xfrm>
                <a:off x="2144720" y="1150459"/>
                <a:ext cx="6257419" cy="1739002"/>
              </a:xfrm>
              <a:prstGeom prst="rect">
                <a:avLst/>
              </a:prstGeom>
              <a:noFill/>
            </p:spPr>
            <p:txBody>
              <a:bodyPr wrap="none" rtlCol="0">
                <a:spAutoFit/>
              </a:bodyPr>
              <a:lstStyle/>
              <a:p>
                <a:pPr marL="411480" indent="-411480">
                  <a:buFont typeface="Wingdings" panose="05000000000000000000" pitchFamily="2" charset="2"/>
                  <a:buChar char="q"/>
                </a:pPr>
                <a:r>
                  <a:rPr lang="es-MX" sz="2160" dirty="0"/>
                  <a:t>Se aplica la función de activación (</a:t>
                </a:r>
                <a14:m>
                  <m:oMath xmlns:m="http://schemas.openxmlformats.org/officeDocument/2006/math">
                    <m:r>
                      <a:rPr lang="es-CO" sz="2160" i="1">
                        <a:latin typeface="Cambria Math" panose="02040503050406030204" pitchFamily="18" charset="0"/>
                      </a:rPr>
                      <m:t>𝜎</m:t>
                    </m:r>
                    <m:r>
                      <a:rPr lang="es-CO" sz="2160" i="1">
                        <a:latin typeface="Cambria Math" panose="02040503050406030204" pitchFamily="18" charset="0"/>
                      </a:rPr>
                      <m:t> </m:t>
                    </m:r>
                  </m:oMath>
                </a14:m>
                <a:r>
                  <a:rPr lang="es-MX" sz="2160" dirty="0"/>
                  <a:t>) a </a:t>
                </a:r>
                <a14:m>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𝑧</m:t>
                        </m:r>
                      </m:e>
                      <m:sub>
                        <m:r>
                          <a:rPr lang="es-MX" sz="4320" i="1">
                            <a:latin typeface="Cambria Math" panose="02040503050406030204" pitchFamily="18" charset="0"/>
                          </a:rPr>
                          <m:t>12  </m:t>
                        </m:r>
                      </m:sub>
                    </m:sSub>
                  </m:oMath>
                </a14:m>
                <a:endParaRPr lang="es-MX" sz="2160" dirty="0"/>
              </a:p>
              <a:p>
                <a:pPr marL="411480" indent="-411480">
                  <a:buFont typeface="Wingdings" panose="05000000000000000000" pitchFamily="2" charset="2"/>
                  <a:buChar char="q"/>
                </a:pPr>
                <a:r>
                  <a:rPr lang="es-MX" sz="2160" dirty="0"/>
                  <a:t>Se aplica la función de activación (</a:t>
                </a:r>
                <a14:m>
                  <m:oMath xmlns:m="http://schemas.openxmlformats.org/officeDocument/2006/math">
                    <m:r>
                      <a:rPr lang="es-CO" sz="2160" i="1">
                        <a:latin typeface="Cambria Math" panose="02040503050406030204" pitchFamily="18" charset="0"/>
                      </a:rPr>
                      <m:t>𝜎</m:t>
                    </m:r>
                    <m:r>
                      <a:rPr lang="es-CO" sz="2160" i="1">
                        <a:latin typeface="Cambria Math" panose="02040503050406030204" pitchFamily="18" charset="0"/>
                      </a:rPr>
                      <m:t> </m:t>
                    </m:r>
                  </m:oMath>
                </a14:m>
                <a:r>
                  <a:rPr lang="es-MX" sz="2160" dirty="0"/>
                  <a:t>) a </a:t>
                </a:r>
                <a14:m>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𝑧</m:t>
                        </m:r>
                      </m:e>
                      <m:sub>
                        <m:r>
                          <a:rPr lang="es-MX" sz="4320" i="1">
                            <a:latin typeface="Cambria Math" panose="02040503050406030204" pitchFamily="18" charset="0"/>
                          </a:rPr>
                          <m:t>13     </m:t>
                        </m:r>
                      </m:sub>
                    </m:sSub>
                  </m:oMath>
                </a14:m>
                <a:r>
                  <a:rPr lang="es-MX" sz="2160" dirty="0"/>
                  <a:t> </a:t>
                </a:r>
                <a:endParaRPr lang="es-CO" sz="2160" dirty="0"/>
              </a:p>
              <a:p>
                <a:pPr marL="411480" indent="-411480">
                  <a:buFont typeface="Wingdings" panose="05000000000000000000" pitchFamily="2" charset="2"/>
                  <a:buChar char="q"/>
                </a:pPr>
                <a:endParaRPr lang="es-CO" sz="2160" dirty="0"/>
              </a:p>
            </p:txBody>
          </p:sp>
        </mc:Choice>
        <mc:Fallback xmlns="">
          <p:sp>
            <p:nvSpPr>
              <p:cNvPr id="2" name="CuadroTexto 1">
                <a:extLst>
                  <a:ext uri="{FF2B5EF4-FFF2-40B4-BE49-F238E27FC236}">
                    <a16:creationId xmlns:a16="http://schemas.microsoft.com/office/drawing/2014/main" id="{612A38DD-B4D9-45A2-A5A8-DED483177256}"/>
                  </a:ext>
                </a:extLst>
              </p:cNvPr>
              <p:cNvSpPr txBox="1">
                <a:spLocks noRot="1" noChangeAspect="1" noMove="1" noResize="1" noEditPoints="1" noAdjustHandles="1" noChangeArrowheads="1" noChangeShapeType="1" noTextEdit="1"/>
              </p:cNvSpPr>
              <p:nvPr/>
            </p:nvSpPr>
            <p:spPr>
              <a:xfrm>
                <a:off x="2144720" y="1150459"/>
                <a:ext cx="6257419" cy="1739002"/>
              </a:xfrm>
              <a:prstGeom prst="rect">
                <a:avLst/>
              </a:prstGeom>
              <a:blipFill>
                <a:blip r:embed="rId4"/>
                <a:stretch>
                  <a:fillRect l="-975"/>
                </a:stretch>
              </a:blipFill>
            </p:spPr>
            <p:txBody>
              <a:bodyPr/>
              <a:lstStyle/>
              <a:p>
                <a:r>
                  <a:rPr lang="es-CO">
                    <a:noFill/>
                  </a:rPr>
                  <a:t> </a:t>
                </a:r>
              </a:p>
            </p:txBody>
          </p:sp>
        </mc:Fallback>
      </mc:AlternateContent>
      <p:sp>
        <p:nvSpPr>
          <p:cNvPr id="3" name="Flecha: a la derecha 2">
            <a:extLst>
              <a:ext uri="{FF2B5EF4-FFF2-40B4-BE49-F238E27FC236}">
                <a16:creationId xmlns:a16="http://schemas.microsoft.com/office/drawing/2014/main" id="{3512BBD1-376C-4012-9E0E-9C0800CDE6EE}"/>
              </a:ext>
            </a:extLst>
          </p:cNvPr>
          <p:cNvSpPr/>
          <p:nvPr/>
        </p:nvSpPr>
        <p:spPr bwMode="auto">
          <a:xfrm>
            <a:off x="9390702" y="730576"/>
            <a:ext cx="475872" cy="235171"/>
          </a:xfrm>
          <a:prstGeom prst="rightArrow">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10" name="Flecha: a la derecha 9">
            <a:extLst>
              <a:ext uri="{FF2B5EF4-FFF2-40B4-BE49-F238E27FC236}">
                <a16:creationId xmlns:a16="http://schemas.microsoft.com/office/drawing/2014/main" id="{2CF9DD58-3628-49FA-98E4-E23E5C16E0DC}"/>
              </a:ext>
            </a:extLst>
          </p:cNvPr>
          <p:cNvSpPr/>
          <p:nvPr/>
        </p:nvSpPr>
        <p:spPr bwMode="auto">
          <a:xfrm>
            <a:off x="9421740" y="1444690"/>
            <a:ext cx="475872" cy="3051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11" name="Flecha: a la derecha 10">
            <a:extLst>
              <a:ext uri="{FF2B5EF4-FFF2-40B4-BE49-F238E27FC236}">
                <a16:creationId xmlns:a16="http://schemas.microsoft.com/office/drawing/2014/main" id="{32F9AF3A-93FA-4EBC-831A-BE6F100D6496}"/>
              </a:ext>
            </a:extLst>
          </p:cNvPr>
          <p:cNvSpPr/>
          <p:nvPr/>
        </p:nvSpPr>
        <p:spPr bwMode="auto">
          <a:xfrm>
            <a:off x="9421740" y="2173984"/>
            <a:ext cx="475872" cy="298309"/>
          </a:xfrm>
          <a:prstGeom prst="rightArrow">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BFFEA7B7-ECE3-4B6E-ABBD-02DC1933DFCA}"/>
                  </a:ext>
                </a:extLst>
              </p:cNvPr>
              <p:cNvSpPr txBox="1"/>
              <p:nvPr/>
            </p:nvSpPr>
            <p:spPr>
              <a:xfrm>
                <a:off x="10006717" y="589150"/>
                <a:ext cx="158178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a:latin typeface="Cambria Math" panose="02040503050406030204" pitchFamily="18" charset="0"/>
                            </a:rPr>
                            <m:t>1</m:t>
                          </m:r>
                          <m:r>
                            <a:rPr lang="es-MX" sz="2160">
                              <a:latin typeface="Cambria Math" panose="02040503050406030204" pitchFamily="18" charset="0"/>
                            </a:rPr>
                            <m:t>1</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11</m:t>
                              </m:r>
                            </m:sub>
                          </m:sSub>
                        </m:e>
                      </m:d>
                    </m:oMath>
                  </m:oMathPara>
                </a14:m>
                <a:endParaRPr lang="es-CO" sz="2160" dirty="0"/>
              </a:p>
            </p:txBody>
          </p:sp>
        </mc:Choice>
        <mc:Fallback xmlns="">
          <p:sp>
            <p:nvSpPr>
              <p:cNvPr id="8" name="CuadroTexto 7">
                <a:extLst>
                  <a:ext uri="{FF2B5EF4-FFF2-40B4-BE49-F238E27FC236}">
                    <a16:creationId xmlns:a16="http://schemas.microsoft.com/office/drawing/2014/main" id="{BFFEA7B7-ECE3-4B6E-ABBD-02DC1933DFCA}"/>
                  </a:ext>
                </a:extLst>
              </p:cNvPr>
              <p:cNvSpPr txBox="1">
                <a:spLocks noRot="1" noChangeAspect="1" noMove="1" noResize="1" noEditPoints="1" noAdjustHandles="1" noChangeArrowheads="1" noChangeShapeType="1" noTextEdit="1"/>
              </p:cNvSpPr>
              <p:nvPr/>
            </p:nvSpPr>
            <p:spPr>
              <a:xfrm>
                <a:off x="10006717" y="589150"/>
                <a:ext cx="1581780" cy="332399"/>
              </a:xfrm>
              <a:prstGeom prst="rect">
                <a:avLst/>
              </a:prstGeom>
              <a:blipFill>
                <a:blip r:embed="rId5"/>
                <a:stretch>
                  <a:fillRect l="-2317"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9C7B445B-D37A-4DC9-AA49-AF2A731CEE1E}"/>
                  </a:ext>
                </a:extLst>
              </p:cNvPr>
              <p:cNvSpPr txBox="1"/>
              <p:nvPr/>
            </p:nvSpPr>
            <p:spPr>
              <a:xfrm>
                <a:off x="9950074" y="2029095"/>
                <a:ext cx="158178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a:latin typeface="Cambria Math" panose="02040503050406030204" pitchFamily="18" charset="0"/>
                            </a:rPr>
                            <m:t>1</m:t>
                          </m:r>
                          <m:r>
                            <a:rPr lang="es-MX" sz="2160" i="1">
                              <a:latin typeface="Cambria Math" panose="02040503050406030204" pitchFamily="18" charset="0"/>
                            </a:rPr>
                            <m:t>3</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1</m:t>
                              </m:r>
                              <m:r>
                                <a:rPr lang="es-MX" sz="2160">
                                  <a:latin typeface="Cambria Math" panose="02040503050406030204" pitchFamily="18" charset="0"/>
                                </a:rPr>
                                <m:t>3</m:t>
                              </m:r>
                            </m:sub>
                          </m:sSub>
                        </m:e>
                      </m:d>
                    </m:oMath>
                  </m:oMathPara>
                </a14:m>
                <a:endParaRPr lang="es-CO" sz="2160" dirty="0"/>
              </a:p>
            </p:txBody>
          </p:sp>
        </mc:Choice>
        <mc:Fallback xmlns="">
          <p:sp>
            <p:nvSpPr>
              <p:cNvPr id="12" name="CuadroTexto 11">
                <a:extLst>
                  <a:ext uri="{FF2B5EF4-FFF2-40B4-BE49-F238E27FC236}">
                    <a16:creationId xmlns:a16="http://schemas.microsoft.com/office/drawing/2014/main" id="{9C7B445B-D37A-4DC9-AA49-AF2A731CEE1E}"/>
                  </a:ext>
                </a:extLst>
              </p:cNvPr>
              <p:cNvSpPr txBox="1">
                <a:spLocks noRot="1" noChangeAspect="1" noMove="1" noResize="1" noEditPoints="1" noAdjustHandles="1" noChangeArrowheads="1" noChangeShapeType="1" noTextEdit="1"/>
              </p:cNvSpPr>
              <p:nvPr/>
            </p:nvSpPr>
            <p:spPr>
              <a:xfrm>
                <a:off x="9950074" y="2029095"/>
                <a:ext cx="1581780" cy="332399"/>
              </a:xfrm>
              <a:prstGeom prst="rect">
                <a:avLst/>
              </a:prstGeom>
              <a:blipFill>
                <a:blip r:embed="rId6"/>
                <a:stretch>
                  <a:fillRect l="-1923"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3255483-719D-4BB8-9A72-0A49CCD130D9}"/>
                  </a:ext>
                </a:extLst>
              </p:cNvPr>
              <p:cNvSpPr txBox="1"/>
              <p:nvPr/>
            </p:nvSpPr>
            <p:spPr>
              <a:xfrm>
                <a:off x="9958422" y="1352678"/>
                <a:ext cx="158178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a:latin typeface="Cambria Math" panose="02040503050406030204" pitchFamily="18" charset="0"/>
                            </a:rPr>
                            <m:t>1</m:t>
                          </m:r>
                          <m:r>
                            <a:rPr lang="es-MX" sz="2160" i="1">
                              <a:latin typeface="Cambria Math" panose="02040503050406030204" pitchFamily="18" charset="0"/>
                            </a:rPr>
                            <m:t>2</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1</m:t>
                              </m:r>
                              <m:r>
                                <a:rPr lang="es-MX" sz="2160" i="1">
                                  <a:latin typeface="Cambria Math" panose="02040503050406030204" pitchFamily="18" charset="0"/>
                                </a:rPr>
                                <m:t>2</m:t>
                              </m:r>
                            </m:sub>
                          </m:sSub>
                        </m:e>
                      </m:d>
                    </m:oMath>
                  </m:oMathPara>
                </a14:m>
                <a:endParaRPr lang="es-CO" sz="2160" dirty="0"/>
              </a:p>
            </p:txBody>
          </p:sp>
        </mc:Choice>
        <mc:Fallback xmlns="">
          <p:sp>
            <p:nvSpPr>
              <p:cNvPr id="13" name="CuadroTexto 12">
                <a:extLst>
                  <a:ext uri="{FF2B5EF4-FFF2-40B4-BE49-F238E27FC236}">
                    <a16:creationId xmlns:a16="http://schemas.microsoft.com/office/drawing/2014/main" id="{F3255483-719D-4BB8-9A72-0A49CCD130D9}"/>
                  </a:ext>
                </a:extLst>
              </p:cNvPr>
              <p:cNvSpPr txBox="1">
                <a:spLocks noRot="1" noChangeAspect="1" noMove="1" noResize="1" noEditPoints="1" noAdjustHandles="1" noChangeArrowheads="1" noChangeShapeType="1" noTextEdit="1"/>
              </p:cNvSpPr>
              <p:nvPr/>
            </p:nvSpPr>
            <p:spPr>
              <a:xfrm>
                <a:off x="9958422" y="1352678"/>
                <a:ext cx="1581780" cy="332399"/>
              </a:xfrm>
              <a:prstGeom prst="rect">
                <a:avLst/>
              </a:prstGeom>
              <a:blipFill>
                <a:blip r:embed="rId7"/>
                <a:stretch>
                  <a:fillRect l="-2317"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14381E5A-6CEE-4BD4-8AB5-7ED8ECF7E45E}"/>
                  </a:ext>
                </a:extLst>
              </p:cNvPr>
              <p:cNvSpPr/>
              <p:nvPr/>
            </p:nvSpPr>
            <p:spPr>
              <a:xfrm>
                <a:off x="2210465" y="3531898"/>
                <a:ext cx="1766445"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11</m:t>
                          </m:r>
                        </m:sub>
                      </m:sSub>
                      <m:r>
                        <a:rPr lang="es-CO" sz="2160" i="1">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i="1">
                                  <a:latin typeface="Cambria Math" panose="02040503050406030204" pitchFamily="18" charset="0"/>
                                </a:rPr>
                                <m:t>11</m:t>
                              </m:r>
                            </m:sub>
                          </m:sSub>
                        </m:e>
                      </m:d>
                    </m:oMath>
                  </m:oMathPara>
                </a14:m>
                <a:endParaRPr lang="es-CO" sz="2160" dirty="0"/>
              </a:p>
            </p:txBody>
          </p:sp>
        </mc:Choice>
        <mc:Fallback xmlns="">
          <p:sp>
            <p:nvSpPr>
              <p:cNvPr id="14" name="Rectángulo 13">
                <a:extLst>
                  <a:ext uri="{FF2B5EF4-FFF2-40B4-BE49-F238E27FC236}">
                    <a16:creationId xmlns:a16="http://schemas.microsoft.com/office/drawing/2014/main" id="{14381E5A-6CEE-4BD4-8AB5-7ED8ECF7E45E}"/>
                  </a:ext>
                </a:extLst>
              </p:cNvPr>
              <p:cNvSpPr>
                <a:spLocks noRot="1" noChangeAspect="1" noMove="1" noResize="1" noEditPoints="1" noAdjustHandles="1" noChangeArrowheads="1" noChangeShapeType="1" noTextEdit="1"/>
              </p:cNvSpPr>
              <p:nvPr/>
            </p:nvSpPr>
            <p:spPr>
              <a:xfrm>
                <a:off x="2210465" y="3531898"/>
                <a:ext cx="1766445" cy="424732"/>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4087F3BA-1345-4365-8F08-7875704795B2}"/>
                  </a:ext>
                </a:extLst>
              </p:cNvPr>
              <p:cNvSpPr txBox="1"/>
              <p:nvPr/>
            </p:nvSpPr>
            <p:spPr>
              <a:xfrm>
                <a:off x="2290478" y="4265953"/>
                <a:ext cx="158178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a:latin typeface="Cambria Math" panose="02040503050406030204" pitchFamily="18" charset="0"/>
                            </a:rPr>
                            <m:t>1</m:t>
                          </m:r>
                          <m:r>
                            <a:rPr lang="es-MX" sz="2160" i="1">
                              <a:latin typeface="Cambria Math" panose="02040503050406030204" pitchFamily="18" charset="0"/>
                            </a:rPr>
                            <m:t>2</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1</m:t>
                              </m:r>
                              <m:r>
                                <a:rPr lang="es-MX" sz="2160" i="1">
                                  <a:latin typeface="Cambria Math" panose="02040503050406030204" pitchFamily="18" charset="0"/>
                                </a:rPr>
                                <m:t>2</m:t>
                              </m:r>
                            </m:sub>
                          </m:sSub>
                        </m:e>
                      </m:d>
                    </m:oMath>
                  </m:oMathPara>
                </a14:m>
                <a:endParaRPr lang="es-CO" sz="2160" dirty="0"/>
              </a:p>
            </p:txBody>
          </p:sp>
        </mc:Choice>
        <mc:Fallback xmlns="">
          <p:sp>
            <p:nvSpPr>
              <p:cNvPr id="15" name="CuadroTexto 14">
                <a:extLst>
                  <a:ext uri="{FF2B5EF4-FFF2-40B4-BE49-F238E27FC236}">
                    <a16:creationId xmlns:a16="http://schemas.microsoft.com/office/drawing/2014/main" id="{4087F3BA-1345-4365-8F08-7875704795B2}"/>
                  </a:ext>
                </a:extLst>
              </p:cNvPr>
              <p:cNvSpPr txBox="1">
                <a:spLocks noRot="1" noChangeAspect="1" noMove="1" noResize="1" noEditPoints="1" noAdjustHandles="1" noChangeArrowheads="1" noChangeShapeType="1" noTextEdit="1"/>
              </p:cNvSpPr>
              <p:nvPr/>
            </p:nvSpPr>
            <p:spPr>
              <a:xfrm>
                <a:off x="2290478" y="4265953"/>
                <a:ext cx="1581780" cy="332399"/>
              </a:xfrm>
              <a:prstGeom prst="rect">
                <a:avLst/>
              </a:prstGeom>
              <a:blipFill>
                <a:blip r:embed="rId9"/>
                <a:stretch>
                  <a:fillRect l="-2317"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7FD2EFDC-76C2-4687-8BF9-E6077E46CB12}"/>
                  </a:ext>
                </a:extLst>
              </p:cNvPr>
              <p:cNvSpPr txBox="1"/>
              <p:nvPr/>
            </p:nvSpPr>
            <p:spPr>
              <a:xfrm>
                <a:off x="2290478" y="4922984"/>
                <a:ext cx="158178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a:latin typeface="Cambria Math" panose="02040503050406030204" pitchFamily="18" charset="0"/>
                            </a:rPr>
                            <m:t>1</m:t>
                          </m:r>
                          <m:r>
                            <a:rPr lang="es-MX" sz="2160" i="1">
                              <a:latin typeface="Cambria Math" panose="02040503050406030204" pitchFamily="18" charset="0"/>
                            </a:rPr>
                            <m:t>3</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1</m:t>
                              </m:r>
                              <m:r>
                                <a:rPr lang="es-MX" sz="2160">
                                  <a:latin typeface="Cambria Math" panose="02040503050406030204" pitchFamily="18" charset="0"/>
                                </a:rPr>
                                <m:t>3</m:t>
                              </m:r>
                            </m:sub>
                          </m:sSub>
                        </m:e>
                      </m:d>
                    </m:oMath>
                  </m:oMathPara>
                </a14:m>
                <a:endParaRPr lang="es-CO" sz="2160" dirty="0"/>
              </a:p>
            </p:txBody>
          </p:sp>
        </mc:Choice>
        <mc:Fallback xmlns="">
          <p:sp>
            <p:nvSpPr>
              <p:cNvPr id="16" name="CuadroTexto 15">
                <a:extLst>
                  <a:ext uri="{FF2B5EF4-FFF2-40B4-BE49-F238E27FC236}">
                    <a16:creationId xmlns:a16="http://schemas.microsoft.com/office/drawing/2014/main" id="{7FD2EFDC-76C2-4687-8BF9-E6077E46CB12}"/>
                  </a:ext>
                </a:extLst>
              </p:cNvPr>
              <p:cNvSpPr txBox="1">
                <a:spLocks noRot="1" noChangeAspect="1" noMove="1" noResize="1" noEditPoints="1" noAdjustHandles="1" noChangeArrowheads="1" noChangeShapeType="1" noTextEdit="1"/>
              </p:cNvSpPr>
              <p:nvPr/>
            </p:nvSpPr>
            <p:spPr>
              <a:xfrm>
                <a:off x="2290478" y="4922984"/>
                <a:ext cx="1581780" cy="332399"/>
              </a:xfrm>
              <a:prstGeom prst="rect">
                <a:avLst/>
              </a:prstGeom>
              <a:blipFill>
                <a:blip r:embed="rId10"/>
                <a:stretch>
                  <a:fillRect l="-2317" b="-14815"/>
                </a:stretch>
              </a:blipFill>
            </p:spPr>
            <p:txBody>
              <a:bodyPr/>
              <a:lstStyle/>
              <a:p>
                <a:r>
                  <a:rPr lang="es-CO">
                    <a:noFill/>
                  </a:rPr>
                  <a:t> </a:t>
                </a:r>
              </a:p>
            </p:txBody>
          </p:sp>
        </mc:Fallback>
      </mc:AlternateContent>
      <p:sp>
        <p:nvSpPr>
          <p:cNvPr id="17" name="Cerrar llave 16">
            <a:extLst>
              <a:ext uri="{FF2B5EF4-FFF2-40B4-BE49-F238E27FC236}">
                <a16:creationId xmlns:a16="http://schemas.microsoft.com/office/drawing/2014/main" id="{F6EFF499-2CA6-411A-9E96-21A0ED3B781C}"/>
              </a:ext>
            </a:extLst>
          </p:cNvPr>
          <p:cNvSpPr/>
          <p:nvPr/>
        </p:nvSpPr>
        <p:spPr bwMode="auto">
          <a:xfrm>
            <a:off x="4590325" y="3400136"/>
            <a:ext cx="773106" cy="2174831"/>
          </a:xfrm>
          <a:prstGeom prst="rightBrac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FD689BA-9770-481F-81BF-213C760DAEC5}"/>
                  </a:ext>
                </a:extLst>
              </p:cNvPr>
              <p:cNvSpPr txBox="1"/>
              <p:nvPr/>
            </p:nvSpPr>
            <p:spPr>
              <a:xfrm>
                <a:off x="5547234" y="3606976"/>
                <a:ext cx="4213846" cy="15642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CO" sz="3840" i="1">
                              <a:latin typeface="Cambria Math" panose="02040503050406030204" pitchFamily="18" charset="0"/>
                            </a:rPr>
                          </m:ctrlPr>
                        </m:dPr>
                        <m:e>
                          <m:m>
                            <m:mPr>
                              <m:plcHide m:val="on"/>
                              <m:mcs>
                                <m:mc>
                                  <m:mcPr>
                                    <m:count m:val="1"/>
                                    <m:mcJc m:val="center"/>
                                  </m:mcPr>
                                </m:mc>
                              </m:mcs>
                              <m:ctrlPr>
                                <a:rPr lang="es-CO" sz="3840" i="1">
                                  <a:latin typeface="Cambria Math" panose="02040503050406030204" pitchFamily="18" charset="0"/>
                                </a:rPr>
                              </m:ctrlPr>
                            </m:mPr>
                            <m:mr>
                              <m:e>
                                <m:sSub>
                                  <m:sSubPr>
                                    <m:ctrlPr>
                                      <a:rPr lang="es-CO" sz="3840" i="1">
                                        <a:latin typeface="Cambria Math" panose="02040503050406030204" pitchFamily="18" charset="0"/>
                                      </a:rPr>
                                    </m:ctrlPr>
                                  </m:sSubPr>
                                  <m:e>
                                    <m:r>
                                      <a:rPr lang="es-CO" sz="3840" i="1">
                                        <a:latin typeface="Cambria Math" panose="02040503050406030204" pitchFamily="18" charset="0"/>
                                      </a:rPr>
                                      <m:t>𝑎</m:t>
                                    </m:r>
                                  </m:e>
                                  <m:sub>
                                    <m:r>
                                      <a:rPr lang="es-CO" sz="3840" i="1">
                                        <a:latin typeface="Cambria Math" panose="02040503050406030204" pitchFamily="18" charset="0"/>
                                      </a:rPr>
                                      <m:t>11</m:t>
                                    </m:r>
                                  </m:sub>
                                </m:sSub>
                              </m:e>
                            </m:mr>
                            <m:mr>
                              <m:e>
                                <m:sSub>
                                  <m:sSubPr>
                                    <m:ctrlPr>
                                      <a:rPr lang="es-CO" sz="3840" i="1">
                                        <a:latin typeface="Cambria Math" panose="02040503050406030204" pitchFamily="18" charset="0"/>
                                      </a:rPr>
                                    </m:ctrlPr>
                                  </m:sSubPr>
                                  <m:e>
                                    <m:r>
                                      <a:rPr lang="es-CO" sz="3840" i="1">
                                        <a:latin typeface="Cambria Math" panose="02040503050406030204" pitchFamily="18" charset="0"/>
                                      </a:rPr>
                                      <m:t>𝑎</m:t>
                                    </m:r>
                                  </m:e>
                                  <m:sub>
                                    <m:r>
                                      <a:rPr lang="es-CO" sz="3840" i="1">
                                        <a:latin typeface="Cambria Math" panose="02040503050406030204" pitchFamily="18" charset="0"/>
                                      </a:rPr>
                                      <m:t>12</m:t>
                                    </m:r>
                                  </m:sub>
                                </m:sSub>
                              </m:e>
                            </m:mr>
                            <m:mr>
                              <m:e>
                                <m:sSub>
                                  <m:sSubPr>
                                    <m:ctrlPr>
                                      <a:rPr lang="es-CO" sz="3840" i="1">
                                        <a:latin typeface="Cambria Math" panose="02040503050406030204" pitchFamily="18" charset="0"/>
                                      </a:rPr>
                                    </m:ctrlPr>
                                  </m:sSubPr>
                                  <m:e>
                                    <m:r>
                                      <a:rPr lang="es-CO" sz="3840" i="1">
                                        <a:latin typeface="Cambria Math" panose="02040503050406030204" pitchFamily="18" charset="0"/>
                                      </a:rPr>
                                      <m:t>𝑎</m:t>
                                    </m:r>
                                  </m:e>
                                  <m:sub>
                                    <m:r>
                                      <a:rPr lang="es-CO" sz="3840" i="1">
                                        <a:latin typeface="Cambria Math" panose="02040503050406030204" pitchFamily="18" charset="0"/>
                                      </a:rPr>
                                      <m:t>13</m:t>
                                    </m:r>
                                  </m:sub>
                                </m:sSub>
                              </m:e>
                            </m:mr>
                          </m:m>
                        </m:e>
                      </m:d>
                      <m:r>
                        <a:rPr lang="es-CO" sz="3840" i="1">
                          <a:latin typeface="Cambria Math" panose="02040503050406030204" pitchFamily="18" charset="0"/>
                        </a:rPr>
                        <m:t>=</m:t>
                      </m:r>
                      <m:r>
                        <a:rPr lang="es-CO" sz="3840" i="1">
                          <a:latin typeface="Cambria Math" panose="02040503050406030204" pitchFamily="18" charset="0"/>
                        </a:rPr>
                        <m:t>𝜎</m:t>
                      </m:r>
                      <m:d>
                        <m:dPr>
                          <m:begChr m:val="["/>
                          <m:endChr m:val="]"/>
                          <m:ctrlPr>
                            <a:rPr lang="es-CO" sz="3840" i="1">
                              <a:latin typeface="Cambria Math" panose="02040503050406030204" pitchFamily="18" charset="0"/>
                            </a:rPr>
                          </m:ctrlPr>
                        </m:dPr>
                        <m:e>
                          <m:m>
                            <m:mPr>
                              <m:plcHide m:val="on"/>
                              <m:mcs>
                                <m:mc>
                                  <m:mcPr>
                                    <m:count m:val="2"/>
                                    <m:mcJc m:val="center"/>
                                  </m:mcPr>
                                </m:mc>
                              </m:mcs>
                              <m:ctrlPr>
                                <a:rPr lang="es-CO" sz="3840" i="1">
                                  <a:latin typeface="Cambria Math" panose="02040503050406030204" pitchFamily="18" charset="0"/>
                                </a:rPr>
                              </m:ctrlPr>
                            </m:mPr>
                            <m:mr>
                              <m:e>
                                <m:r>
                                  <a:rPr lang="es-CO" sz="3840" i="1">
                                    <a:latin typeface="Cambria Math" panose="02040503050406030204" pitchFamily="18" charset="0"/>
                                  </a:rPr>
                                  <m:t>𝑧</m:t>
                                </m:r>
                                <m:r>
                                  <a:rPr lang="es-MX" sz="3840" i="1">
                                    <a:latin typeface="Cambria Math" panose="02040503050406030204" pitchFamily="18" charset="0"/>
                                  </a:rPr>
                                  <m:t>11</m:t>
                                </m:r>
                              </m:e>
                              <m:e/>
                            </m:mr>
                            <m:mr>
                              <m:e>
                                <m:r>
                                  <a:rPr lang="es-CO" sz="3840" i="1">
                                    <a:latin typeface="Cambria Math" panose="02040503050406030204" pitchFamily="18" charset="0"/>
                                  </a:rPr>
                                  <m:t>𝑧</m:t>
                                </m:r>
                                <m:r>
                                  <a:rPr lang="es-MX" sz="3840" i="1">
                                    <a:latin typeface="Cambria Math" panose="02040503050406030204" pitchFamily="18" charset="0"/>
                                  </a:rPr>
                                  <m:t>12</m:t>
                                </m:r>
                              </m:e>
                              <m:e/>
                            </m:mr>
                            <m:mr>
                              <m:e>
                                <m:r>
                                  <a:rPr lang="es-CO" sz="3840" i="1">
                                    <a:latin typeface="Cambria Math" panose="02040503050406030204" pitchFamily="18" charset="0"/>
                                  </a:rPr>
                                  <m:t>𝑧</m:t>
                                </m:r>
                                <m:r>
                                  <a:rPr lang="es-MX" sz="3840" i="1">
                                    <a:latin typeface="Cambria Math" panose="02040503050406030204" pitchFamily="18" charset="0"/>
                                  </a:rPr>
                                  <m:t>13</m:t>
                                </m:r>
                              </m:e>
                              <m:e/>
                            </m:mr>
                          </m:m>
                        </m:e>
                      </m:d>
                    </m:oMath>
                  </m:oMathPara>
                </a14:m>
                <a:endParaRPr lang="es-CO" sz="2160" dirty="0"/>
              </a:p>
            </p:txBody>
          </p:sp>
        </mc:Choice>
        <mc:Fallback xmlns="">
          <p:sp>
            <p:nvSpPr>
              <p:cNvPr id="18" name="CuadroTexto 17">
                <a:extLst>
                  <a:ext uri="{FF2B5EF4-FFF2-40B4-BE49-F238E27FC236}">
                    <a16:creationId xmlns:a16="http://schemas.microsoft.com/office/drawing/2014/main" id="{5FD689BA-9770-481F-81BF-213C760DAEC5}"/>
                  </a:ext>
                </a:extLst>
              </p:cNvPr>
              <p:cNvSpPr txBox="1">
                <a:spLocks noRot="1" noChangeAspect="1" noMove="1" noResize="1" noEditPoints="1" noAdjustHandles="1" noChangeArrowheads="1" noChangeShapeType="1" noTextEdit="1"/>
              </p:cNvSpPr>
              <p:nvPr/>
            </p:nvSpPr>
            <p:spPr>
              <a:xfrm>
                <a:off x="5547234" y="3606976"/>
                <a:ext cx="4213846" cy="1564274"/>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620AC2D4-5E24-4D0C-B8E0-CE360627F849}"/>
                  </a:ext>
                </a:extLst>
              </p:cNvPr>
              <p:cNvSpPr txBox="1"/>
              <p:nvPr/>
            </p:nvSpPr>
            <p:spPr>
              <a:xfrm>
                <a:off x="5670609" y="6076767"/>
                <a:ext cx="4175759" cy="941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s-CO" sz="4800" i="1">
                              <a:latin typeface="Cambria Math" panose="02040503050406030204" pitchFamily="18" charset="0"/>
                            </a:rPr>
                          </m:ctrlPr>
                        </m:sSupPr>
                        <m:e>
                          <m:r>
                            <a:rPr lang="es-MX" sz="4800" i="1">
                              <a:latin typeface="Cambria Math" panose="02040503050406030204" pitchFamily="18" charset="0"/>
                            </a:rPr>
                            <m:t>𝐴</m:t>
                          </m:r>
                        </m:e>
                        <m:sup>
                          <m:d>
                            <m:dPr>
                              <m:begChr m:val="["/>
                              <m:endChr m:val="]"/>
                              <m:ctrlPr>
                                <a:rPr lang="es-CO" sz="4800" i="1">
                                  <a:latin typeface="Cambria Math" panose="02040503050406030204" pitchFamily="18" charset="0"/>
                                </a:rPr>
                              </m:ctrlPr>
                            </m:dPr>
                            <m:e>
                              <m:r>
                                <a:rPr lang="es-CO" sz="4800" i="1">
                                  <a:latin typeface="Cambria Math" panose="02040503050406030204" pitchFamily="18" charset="0"/>
                                </a:rPr>
                                <m:t>1</m:t>
                              </m:r>
                            </m:e>
                          </m:d>
                        </m:sup>
                      </m:sSup>
                      <m:r>
                        <a:rPr lang="es-CO" sz="4800" i="1">
                          <a:latin typeface="Cambria Math" panose="02040503050406030204" pitchFamily="18" charset="0"/>
                        </a:rPr>
                        <m:t> =</m:t>
                      </m:r>
                      <m:r>
                        <a:rPr lang="es-CO" sz="4800" i="1">
                          <a:latin typeface="Cambria Math" panose="02040503050406030204" pitchFamily="18" charset="0"/>
                        </a:rPr>
                        <m:t>𝜎</m:t>
                      </m:r>
                      <m:d>
                        <m:dPr>
                          <m:ctrlPr>
                            <a:rPr lang="es-CO" sz="4800" i="1">
                              <a:latin typeface="Cambria Math" panose="02040503050406030204" pitchFamily="18" charset="0"/>
                            </a:rPr>
                          </m:ctrlPr>
                        </m:dPr>
                        <m:e>
                          <m:sSup>
                            <m:sSupPr>
                              <m:ctrlPr>
                                <a:rPr lang="es-CO" sz="4800" i="1">
                                  <a:latin typeface="Cambria Math" panose="02040503050406030204" pitchFamily="18" charset="0"/>
                                </a:rPr>
                              </m:ctrlPr>
                            </m:sSupPr>
                            <m:e>
                              <m:r>
                                <a:rPr lang="es-MX" sz="4800" i="1">
                                  <a:latin typeface="Cambria Math" panose="02040503050406030204" pitchFamily="18" charset="0"/>
                                </a:rPr>
                                <m:t>𝑍</m:t>
                              </m:r>
                            </m:e>
                            <m:sup>
                              <m:d>
                                <m:dPr>
                                  <m:begChr m:val="["/>
                                  <m:endChr m:val="]"/>
                                  <m:ctrlPr>
                                    <a:rPr lang="es-CO" sz="4800" i="1">
                                      <a:latin typeface="Cambria Math" panose="02040503050406030204" pitchFamily="18" charset="0"/>
                                    </a:rPr>
                                  </m:ctrlPr>
                                </m:dPr>
                                <m:e>
                                  <m:r>
                                    <a:rPr lang="es-CO" sz="4800" i="1">
                                      <a:latin typeface="Cambria Math" panose="02040503050406030204" pitchFamily="18" charset="0"/>
                                    </a:rPr>
                                    <m:t>1</m:t>
                                  </m:r>
                                </m:e>
                              </m:d>
                            </m:sup>
                          </m:sSup>
                        </m:e>
                      </m:d>
                    </m:oMath>
                  </m:oMathPara>
                </a14:m>
                <a:endParaRPr lang="es-CO" sz="2160" dirty="0"/>
              </a:p>
            </p:txBody>
          </p:sp>
        </mc:Choice>
        <mc:Fallback xmlns="">
          <p:sp>
            <p:nvSpPr>
              <p:cNvPr id="20" name="CuadroTexto 19">
                <a:extLst>
                  <a:ext uri="{FF2B5EF4-FFF2-40B4-BE49-F238E27FC236}">
                    <a16:creationId xmlns:a16="http://schemas.microsoft.com/office/drawing/2014/main" id="{620AC2D4-5E24-4D0C-B8E0-CE360627F849}"/>
                  </a:ext>
                </a:extLst>
              </p:cNvPr>
              <p:cNvSpPr txBox="1">
                <a:spLocks noRot="1" noChangeAspect="1" noMove="1" noResize="1" noEditPoints="1" noAdjustHandles="1" noChangeArrowheads="1" noChangeShapeType="1" noTextEdit="1"/>
              </p:cNvSpPr>
              <p:nvPr/>
            </p:nvSpPr>
            <p:spPr>
              <a:xfrm>
                <a:off x="5670609" y="6076767"/>
                <a:ext cx="4175759" cy="941412"/>
              </a:xfrm>
              <a:prstGeom prst="rect">
                <a:avLst/>
              </a:prstGeom>
              <a:blipFill>
                <a:blip r:embed="rId1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5789978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1E84DFF7-FB7D-489F-904D-F7FE391FFEA1}"/>
              </a:ext>
            </a:extLst>
          </p:cNvPr>
          <p:cNvSpPr/>
          <p:nvPr/>
        </p:nvSpPr>
        <p:spPr bwMode="auto">
          <a:xfrm>
            <a:off x="2085567" y="3556019"/>
            <a:ext cx="1133674" cy="1036915"/>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6" name="Elipse 5">
            <a:extLst>
              <a:ext uri="{FF2B5EF4-FFF2-40B4-BE49-F238E27FC236}">
                <a16:creationId xmlns:a16="http://schemas.microsoft.com/office/drawing/2014/main" id="{3E062291-B400-41EC-9293-E9FBDBCA489F}"/>
              </a:ext>
            </a:extLst>
          </p:cNvPr>
          <p:cNvSpPr/>
          <p:nvPr/>
        </p:nvSpPr>
        <p:spPr bwMode="auto">
          <a:xfrm>
            <a:off x="2199247" y="5417661"/>
            <a:ext cx="1047264" cy="1036915"/>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7" name="Elipse 6">
            <a:extLst>
              <a:ext uri="{FF2B5EF4-FFF2-40B4-BE49-F238E27FC236}">
                <a16:creationId xmlns:a16="http://schemas.microsoft.com/office/drawing/2014/main" id="{6C580128-5080-4157-8345-BDC7AE4F59CB}"/>
              </a:ext>
            </a:extLst>
          </p:cNvPr>
          <p:cNvSpPr/>
          <p:nvPr/>
        </p:nvSpPr>
        <p:spPr bwMode="auto">
          <a:xfrm>
            <a:off x="2013941" y="1733149"/>
            <a:ext cx="1133674" cy="1036915"/>
          </a:xfrm>
          <a:prstGeom prst="ellipse">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14A95A30-B8F2-41DF-90E0-C392ECEE4784}"/>
                  </a:ext>
                </a:extLst>
              </p:cNvPr>
              <p:cNvSpPr txBox="1"/>
              <p:nvPr/>
            </p:nvSpPr>
            <p:spPr>
              <a:xfrm>
                <a:off x="2271923" y="1845097"/>
                <a:ext cx="905507" cy="68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3840" i="1">
                              <a:latin typeface="Cambria Math" panose="02040503050406030204" pitchFamily="18" charset="0"/>
                            </a:rPr>
                          </m:ctrlPr>
                        </m:sSubPr>
                        <m:e>
                          <m:r>
                            <a:rPr lang="es-CO" sz="3840" i="1">
                              <a:latin typeface="Cambria Math" panose="02040503050406030204" pitchFamily="18" charset="0"/>
                            </a:rPr>
                            <m:t>𝑥</m:t>
                          </m:r>
                        </m:e>
                        <m:sub>
                          <m:r>
                            <a:rPr lang="es-CO" sz="3840" i="1">
                              <a:latin typeface="Cambria Math" panose="02040503050406030204" pitchFamily="18" charset="0"/>
                            </a:rPr>
                            <m:t>1</m:t>
                          </m:r>
                        </m:sub>
                      </m:sSub>
                    </m:oMath>
                  </m:oMathPara>
                </a14:m>
                <a:endParaRPr lang="es-CO" sz="2160" dirty="0"/>
              </a:p>
            </p:txBody>
          </p:sp>
        </mc:Choice>
        <mc:Fallback xmlns="">
          <p:sp>
            <p:nvSpPr>
              <p:cNvPr id="8" name="CuadroTexto 7">
                <a:extLst>
                  <a:ext uri="{FF2B5EF4-FFF2-40B4-BE49-F238E27FC236}">
                    <a16:creationId xmlns:a16="http://schemas.microsoft.com/office/drawing/2014/main" id="{14A95A30-B8F2-41DF-90E0-C392ECEE4784}"/>
                  </a:ext>
                </a:extLst>
              </p:cNvPr>
              <p:cNvSpPr txBox="1">
                <a:spLocks noRot="1" noChangeAspect="1" noMove="1" noResize="1" noEditPoints="1" noAdjustHandles="1" noChangeArrowheads="1" noChangeShapeType="1" noTextEdit="1"/>
              </p:cNvSpPr>
              <p:nvPr/>
            </p:nvSpPr>
            <p:spPr>
              <a:xfrm>
                <a:off x="2271923" y="1845097"/>
                <a:ext cx="905507" cy="683264"/>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6C4868D-DFF2-4ED7-8E25-456793DD041A}"/>
                  </a:ext>
                </a:extLst>
              </p:cNvPr>
              <p:cNvSpPr txBox="1"/>
              <p:nvPr/>
            </p:nvSpPr>
            <p:spPr>
              <a:xfrm>
                <a:off x="2232975" y="3669020"/>
                <a:ext cx="981718" cy="68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sz="3840" i="1" dirty="0">
                              <a:latin typeface="Cambria Math" panose="02040503050406030204" pitchFamily="18" charset="0"/>
                            </a:rPr>
                          </m:ctrlPr>
                        </m:sSubPr>
                        <m:e>
                          <m:r>
                            <a:rPr lang="es-MX" sz="3840" i="1" dirty="0">
                              <a:latin typeface="Cambria Math" panose="02040503050406030204" pitchFamily="18" charset="0"/>
                            </a:rPr>
                            <m:t>𝑥</m:t>
                          </m:r>
                        </m:e>
                        <m:sub>
                          <m:r>
                            <a:rPr lang="es-MX" sz="3840" i="1" dirty="0">
                              <a:latin typeface="Cambria Math" panose="02040503050406030204" pitchFamily="18" charset="0"/>
                            </a:rPr>
                            <m:t>2</m:t>
                          </m:r>
                        </m:sub>
                      </m:sSub>
                    </m:oMath>
                  </m:oMathPara>
                </a14:m>
                <a:endParaRPr lang="es-CO" sz="2160" dirty="0"/>
              </a:p>
            </p:txBody>
          </p:sp>
        </mc:Choice>
        <mc:Fallback xmlns="">
          <p:sp>
            <p:nvSpPr>
              <p:cNvPr id="9" name="CuadroTexto 8">
                <a:extLst>
                  <a:ext uri="{FF2B5EF4-FFF2-40B4-BE49-F238E27FC236}">
                    <a16:creationId xmlns:a16="http://schemas.microsoft.com/office/drawing/2014/main" id="{E6C4868D-DFF2-4ED7-8E25-456793DD041A}"/>
                  </a:ext>
                </a:extLst>
              </p:cNvPr>
              <p:cNvSpPr txBox="1">
                <a:spLocks noRot="1" noChangeAspect="1" noMove="1" noResize="1" noEditPoints="1" noAdjustHandles="1" noChangeArrowheads="1" noChangeShapeType="1" noTextEdit="1"/>
              </p:cNvSpPr>
              <p:nvPr/>
            </p:nvSpPr>
            <p:spPr>
              <a:xfrm>
                <a:off x="2232975" y="3669020"/>
                <a:ext cx="981718" cy="683264"/>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AE142EA-405C-4CB3-8F22-4A8818CB90D7}"/>
                  </a:ext>
                </a:extLst>
              </p:cNvPr>
              <p:cNvSpPr txBox="1"/>
              <p:nvPr/>
            </p:nvSpPr>
            <p:spPr>
              <a:xfrm>
                <a:off x="2344754" y="5508608"/>
                <a:ext cx="905507" cy="757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4320" i="1">
                              <a:latin typeface="Cambria Math" panose="02040503050406030204" pitchFamily="18" charset="0"/>
                            </a:rPr>
                          </m:ctrlPr>
                        </m:sSubPr>
                        <m:e>
                          <m:r>
                            <a:rPr lang="es-CO" sz="4320" i="1">
                              <a:latin typeface="Cambria Math" panose="02040503050406030204" pitchFamily="18" charset="0"/>
                            </a:rPr>
                            <m:t>𝑥</m:t>
                          </m:r>
                        </m:e>
                        <m:sub>
                          <m:r>
                            <a:rPr lang="es-CO" sz="4320" i="1">
                              <a:latin typeface="Cambria Math" panose="02040503050406030204" pitchFamily="18" charset="0"/>
                            </a:rPr>
                            <m:t>3</m:t>
                          </m:r>
                        </m:sub>
                      </m:sSub>
                    </m:oMath>
                  </m:oMathPara>
                </a14:m>
                <a:endParaRPr lang="es-CO" sz="2160" dirty="0"/>
              </a:p>
            </p:txBody>
          </p:sp>
        </mc:Choice>
        <mc:Fallback xmlns="">
          <p:sp>
            <p:nvSpPr>
              <p:cNvPr id="10" name="CuadroTexto 9">
                <a:extLst>
                  <a:ext uri="{FF2B5EF4-FFF2-40B4-BE49-F238E27FC236}">
                    <a16:creationId xmlns:a16="http://schemas.microsoft.com/office/drawing/2014/main" id="{BAE142EA-405C-4CB3-8F22-4A8818CB90D7}"/>
                  </a:ext>
                </a:extLst>
              </p:cNvPr>
              <p:cNvSpPr txBox="1">
                <a:spLocks noRot="1" noChangeAspect="1" noMove="1" noResize="1" noEditPoints="1" noAdjustHandles="1" noChangeArrowheads="1" noChangeShapeType="1" noTextEdit="1"/>
              </p:cNvSpPr>
              <p:nvPr/>
            </p:nvSpPr>
            <p:spPr>
              <a:xfrm>
                <a:off x="2344754" y="5508608"/>
                <a:ext cx="905507" cy="757130"/>
              </a:xfrm>
              <a:prstGeom prst="rect">
                <a:avLst/>
              </a:prstGeom>
              <a:blipFill>
                <a:blip r:embed="rId4"/>
                <a:stretch>
                  <a:fillRect/>
                </a:stretch>
              </a:blipFill>
            </p:spPr>
            <p:txBody>
              <a:bodyPr/>
              <a:lstStyle/>
              <a:p>
                <a:r>
                  <a:rPr lang="es-CO">
                    <a:noFill/>
                  </a:rPr>
                  <a:t> </a:t>
                </a:r>
              </a:p>
            </p:txBody>
          </p:sp>
        </mc:Fallback>
      </mc:AlternateContent>
      <p:sp>
        <p:nvSpPr>
          <p:cNvPr id="11" name="Elipse 10">
            <a:extLst>
              <a:ext uri="{FF2B5EF4-FFF2-40B4-BE49-F238E27FC236}">
                <a16:creationId xmlns:a16="http://schemas.microsoft.com/office/drawing/2014/main" id="{632A3790-A7DC-4B90-A751-A7332041900F}"/>
              </a:ext>
            </a:extLst>
          </p:cNvPr>
          <p:cNvSpPr/>
          <p:nvPr/>
        </p:nvSpPr>
        <p:spPr bwMode="auto">
          <a:xfrm>
            <a:off x="5556709" y="1187694"/>
            <a:ext cx="1480814" cy="1441948"/>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3" name="Elipse 12">
            <a:extLst>
              <a:ext uri="{FF2B5EF4-FFF2-40B4-BE49-F238E27FC236}">
                <a16:creationId xmlns:a16="http://schemas.microsoft.com/office/drawing/2014/main" id="{3B01B266-79E8-4B0D-9579-A45CF2ED0452}"/>
              </a:ext>
            </a:extLst>
          </p:cNvPr>
          <p:cNvSpPr/>
          <p:nvPr/>
        </p:nvSpPr>
        <p:spPr bwMode="auto">
          <a:xfrm>
            <a:off x="5613923" y="3355661"/>
            <a:ext cx="1469482" cy="1365456"/>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4" name="Elipse 13">
            <a:extLst>
              <a:ext uri="{FF2B5EF4-FFF2-40B4-BE49-F238E27FC236}">
                <a16:creationId xmlns:a16="http://schemas.microsoft.com/office/drawing/2014/main" id="{BA5DA9B1-9966-479A-B5DB-4A475B32BFDD}"/>
              </a:ext>
            </a:extLst>
          </p:cNvPr>
          <p:cNvSpPr/>
          <p:nvPr/>
        </p:nvSpPr>
        <p:spPr bwMode="auto">
          <a:xfrm>
            <a:off x="5584485" y="5901224"/>
            <a:ext cx="1449712" cy="146497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5" name="Elipse 14">
            <a:extLst>
              <a:ext uri="{FF2B5EF4-FFF2-40B4-BE49-F238E27FC236}">
                <a16:creationId xmlns:a16="http://schemas.microsoft.com/office/drawing/2014/main" id="{2F8A84FB-2178-4BC6-A20E-2BB221A3468B}"/>
              </a:ext>
            </a:extLst>
          </p:cNvPr>
          <p:cNvSpPr/>
          <p:nvPr/>
        </p:nvSpPr>
        <p:spPr bwMode="auto">
          <a:xfrm>
            <a:off x="10911529" y="2900092"/>
            <a:ext cx="1614473" cy="1821025"/>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cxnSp>
        <p:nvCxnSpPr>
          <p:cNvPr id="20" name="Conector recto 19">
            <a:extLst>
              <a:ext uri="{FF2B5EF4-FFF2-40B4-BE49-F238E27FC236}">
                <a16:creationId xmlns:a16="http://schemas.microsoft.com/office/drawing/2014/main" id="{B3D1222B-845D-4F04-AC4D-EE9C37374FA9}"/>
              </a:ext>
            </a:extLst>
          </p:cNvPr>
          <p:cNvCxnSpPr>
            <a:cxnSpLocks/>
            <a:stCxn id="11" idx="0"/>
            <a:endCxn id="11" idx="4"/>
          </p:cNvCxnSpPr>
          <p:nvPr/>
        </p:nvCxnSpPr>
        <p:spPr bwMode="auto">
          <a:xfrm>
            <a:off x="6297116" y="1187694"/>
            <a:ext cx="0" cy="1441948"/>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20">
            <a:extLst>
              <a:ext uri="{FF2B5EF4-FFF2-40B4-BE49-F238E27FC236}">
                <a16:creationId xmlns:a16="http://schemas.microsoft.com/office/drawing/2014/main" id="{424D8C7B-F040-4AD0-AE32-BE8C56FF9C67}"/>
              </a:ext>
            </a:extLst>
          </p:cNvPr>
          <p:cNvCxnSpPr>
            <a:cxnSpLocks/>
            <a:endCxn id="13" idx="4"/>
          </p:cNvCxnSpPr>
          <p:nvPr/>
        </p:nvCxnSpPr>
        <p:spPr bwMode="auto">
          <a:xfrm>
            <a:off x="6312116" y="3345592"/>
            <a:ext cx="36548" cy="137552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724A8826-1B97-47D4-8490-974D16929837}"/>
                  </a:ext>
                </a:extLst>
              </p:cNvPr>
              <p:cNvSpPr txBox="1"/>
              <p:nvPr/>
            </p:nvSpPr>
            <p:spPr>
              <a:xfrm>
                <a:off x="5904953" y="658541"/>
                <a:ext cx="543995"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CO" sz="2160" i="1">
                              <a:latin typeface="Cambria Math" panose="02040503050406030204" pitchFamily="18" charset="0"/>
                            </a:rPr>
                            <m:t>1</m:t>
                          </m:r>
                        </m:sub>
                      </m:sSub>
                    </m:oMath>
                  </m:oMathPara>
                </a14:m>
                <a:endParaRPr lang="es-CO" sz="2160" dirty="0"/>
              </a:p>
            </p:txBody>
          </p:sp>
        </mc:Choice>
        <mc:Fallback xmlns="">
          <p:sp>
            <p:nvSpPr>
              <p:cNvPr id="24" name="CuadroTexto 23">
                <a:extLst>
                  <a:ext uri="{FF2B5EF4-FFF2-40B4-BE49-F238E27FC236}">
                    <a16:creationId xmlns:a16="http://schemas.microsoft.com/office/drawing/2014/main" id="{724A8826-1B97-47D4-8490-974D16929837}"/>
                  </a:ext>
                </a:extLst>
              </p:cNvPr>
              <p:cNvSpPr txBox="1">
                <a:spLocks noRot="1" noChangeAspect="1" noMove="1" noResize="1" noEditPoints="1" noAdjustHandles="1" noChangeArrowheads="1" noChangeShapeType="1" noTextEdit="1"/>
              </p:cNvSpPr>
              <p:nvPr/>
            </p:nvSpPr>
            <p:spPr>
              <a:xfrm>
                <a:off x="5904953" y="658541"/>
                <a:ext cx="543995" cy="424732"/>
              </a:xfrm>
              <a:prstGeom prst="rect">
                <a:avLst/>
              </a:prstGeom>
              <a:blipFill>
                <a:blip r:embed="rId5"/>
                <a:stretch>
                  <a:fillRect/>
                </a:stretch>
              </a:blipFill>
            </p:spPr>
            <p:txBody>
              <a:bodyPr/>
              <a:lstStyle/>
              <a:p>
                <a:r>
                  <a:rPr lang="es-CO">
                    <a:noFill/>
                  </a:rPr>
                  <a:t> </a:t>
                </a:r>
              </a:p>
            </p:txBody>
          </p:sp>
        </mc:Fallback>
      </mc:AlternateContent>
      <p:cxnSp>
        <p:nvCxnSpPr>
          <p:cNvPr id="27" name="Conector recto de flecha 26">
            <a:extLst>
              <a:ext uri="{FF2B5EF4-FFF2-40B4-BE49-F238E27FC236}">
                <a16:creationId xmlns:a16="http://schemas.microsoft.com/office/drawing/2014/main" id="{D336D319-58A7-411D-B9CF-F718068247A3}"/>
              </a:ext>
            </a:extLst>
          </p:cNvPr>
          <p:cNvCxnSpPr>
            <a:cxnSpLocks/>
            <a:stCxn id="8" idx="3"/>
          </p:cNvCxnSpPr>
          <p:nvPr/>
        </p:nvCxnSpPr>
        <p:spPr bwMode="auto">
          <a:xfrm flipV="1">
            <a:off x="3177430" y="1516669"/>
            <a:ext cx="2391953" cy="670060"/>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Conector recto de flecha 28">
            <a:extLst>
              <a:ext uri="{FF2B5EF4-FFF2-40B4-BE49-F238E27FC236}">
                <a16:creationId xmlns:a16="http://schemas.microsoft.com/office/drawing/2014/main" id="{03A92BAD-5292-4959-AE42-381189347570}"/>
              </a:ext>
            </a:extLst>
          </p:cNvPr>
          <p:cNvCxnSpPr>
            <a:cxnSpLocks/>
            <a:stCxn id="8" idx="3"/>
            <a:endCxn id="13" idx="1"/>
          </p:cNvCxnSpPr>
          <p:nvPr/>
        </p:nvCxnSpPr>
        <p:spPr bwMode="auto">
          <a:xfrm>
            <a:off x="3177430" y="2186729"/>
            <a:ext cx="2651694" cy="1368898"/>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Conector recto de flecha 30">
            <a:extLst>
              <a:ext uri="{FF2B5EF4-FFF2-40B4-BE49-F238E27FC236}">
                <a16:creationId xmlns:a16="http://schemas.microsoft.com/office/drawing/2014/main" id="{7B344E13-4C81-4DEC-8EF0-5A493F642C2A}"/>
              </a:ext>
            </a:extLst>
          </p:cNvPr>
          <p:cNvCxnSpPr>
            <a:cxnSpLocks/>
            <a:stCxn id="8" idx="3"/>
          </p:cNvCxnSpPr>
          <p:nvPr/>
        </p:nvCxnSpPr>
        <p:spPr bwMode="auto">
          <a:xfrm>
            <a:off x="3177430" y="2186729"/>
            <a:ext cx="2841301" cy="3714496"/>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CuadroTexto 31">
            <a:extLst>
              <a:ext uri="{FF2B5EF4-FFF2-40B4-BE49-F238E27FC236}">
                <a16:creationId xmlns:a16="http://schemas.microsoft.com/office/drawing/2014/main" id="{E20E79FE-78BC-4520-AD29-6F59A0DFBD2D}"/>
              </a:ext>
            </a:extLst>
          </p:cNvPr>
          <p:cNvSpPr txBox="1"/>
          <p:nvPr/>
        </p:nvSpPr>
        <p:spPr>
          <a:xfrm>
            <a:off x="4468889" y="1180817"/>
            <a:ext cx="545342" cy="424732"/>
          </a:xfrm>
          <a:prstGeom prst="rect">
            <a:avLst/>
          </a:prstGeom>
          <a:noFill/>
        </p:spPr>
        <p:txBody>
          <a:bodyPr wrap="none" rtlCol="0">
            <a:spAutoFit/>
          </a:bodyPr>
          <a:lstStyle/>
          <a:p>
            <a:r>
              <a:rPr lang="es-MX" sz="2160" dirty="0"/>
              <a:t>P</a:t>
            </a:r>
            <a:r>
              <a:rPr lang="es-MX" sz="1680" dirty="0"/>
              <a:t>11</a:t>
            </a:r>
            <a:endParaRPr lang="es-CO" sz="2160" dirty="0"/>
          </a:p>
        </p:txBody>
      </p:sp>
      <p:sp>
        <p:nvSpPr>
          <p:cNvPr id="33" name="CuadroTexto 32">
            <a:extLst>
              <a:ext uri="{FF2B5EF4-FFF2-40B4-BE49-F238E27FC236}">
                <a16:creationId xmlns:a16="http://schemas.microsoft.com/office/drawing/2014/main" id="{F5F6194F-82EC-4496-B6B2-970D320E01C2}"/>
              </a:ext>
            </a:extLst>
          </p:cNvPr>
          <p:cNvSpPr txBox="1"/>
          <p:nvPr/>
        </p:nvSpPr>
        <p:spPr>
          <a:xfrm>
            <a:off x="3813904" y="2081891"/>
            <a:ext cx="545342" cy="424732"/>
          </a:xfrm>
          <a:prstGeom prst="rect">
            <a:avLst/>
          </a:prstGeom>
          <a:noFill/>
        </p:spPr>
        <p:txBody>
          <a:bodyPr wrap="none" rtlCol="0">
            <a:spAutoFit/>
          </a:bodyPr>
          <a:lstStyle/>
          <a:p>
            <a:r>
              <a:rPr lang="es-MX" sz="2160" dirty="0"/>
              <a:t>P</a:t>
            </a:r>
            <a:r>
              <a:rPr lang="es-MX" sz="1680" dirty="0"/>
              <a:t>12</a:t>
            </a:r>
            <a:endParaRPr lang="es-CO" sz="2160" dirty="0"/>
          </a:p>
        </p:txBody>
      </p:sp>
      <p:sp>
        <p:nvSpPr>
          <p:cNvPr id="34" name="CuadroTexto 33">
            <a:extLst>
              <a:ext uri="{FF2B5EF4-FFF2-40B4-BE49-F238E27FC236}">
                <a16:creationId xmlns:a16="http://schemas.microsoft.com/office/drawing/2014/main" id="{8A50F037-8583-4D60-AA45-E790C44BBD1C}"/>
              </a:ext>
            </a:extLst>
          </p:cNvPr>
          <p:cNvSpPr txBox="1"/>
          <p:nvPr/>
        </p:nvSpPr>
        <p:spPr>
          <a:xfrm>
            <a:off x="4705632" y="3194355"/>
            <a:ext cx="545342" cy="424732"/>
          </a:xfrm>
          <a:prstGeom prst="rect">
            <a:avLst/>
          </a:prstGeom>
          <a:noFill/>
        </p:spPr>
        <p:txBody>
          <a:bodyPr wrap="none" rtlCol="0">
            <a:spAutoFit/>
          </a:bodyPr>
          <a:lstStyle/>
          <a:p>
            <a:r>
              <a:rPr lang="es-MX" sz="2160" dirty="0"/>
              <a:t>P</a:t>
            </a:r>
            <a:r>
              <a:rPr lang="es-MX" sz="1680" dirty="0"/>
              <a:t>13</a:t>
            </a:r>
            <a:endParaRPr lang="es-CO" sz="2160" dirty="0"/>
          </a:p>
        </p:txBody>
      </p:sp>
      <p:cxnSp>
        <p:nvCxnSpPr>
          <p:cNvPr id="36" name="Conector recto de flecha 35">
            <a:extLst>
              <a:ext uri="{FF2B5EF4-FFF2-40B4-BE49-F238E27FC236}">
                <a16:creationId xmlns:a16="http://schemas.microsoft.com/office/drawing/2014/main" id="{DBE5AD16-D329-4FDE-B565-DBD7D4062AD3}"/>
              </a:ext>
            </a:extLst>
          </p:cNvPr>
          <p:cNvCxnSpPr>
            <a:cxnSpLocks/>
            <a:stCxn id="9" idx="3"/>
          </p:cNvCxnSpPr>
          <p:nvPr/>
        </p:nvCxnSpPr>
        <p:spPr bwMode="auto">
          <a:xfrm flipV="1">
            <a:off x="3214693" y="2162049"/>
            <a:ext cx="2304840" cy="1848603"/>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Conector recto de flecha 37">
            <a:extLst>
              <a:ext uri="{FF2B5EF4-FFF2-40B4-BE49-F238E27FC236}">
                <a16:creationId xmlns:a16="http://schemas.microsoft.com/office/drawing/2014/main" id="{75F83CDB-00F4-45DB-8308-57F6482E4B6D}"/>
              </a:ext>
            </a:extLst>
          </p:cNvPr>
          <p:cNvCxnSpPr>
            <a:cxnSpLocks/>
            <a:stCxn id="9" idx="3"/>
          </p:cNvCxnSpPr>
          <p:nvPr/>
        </p:nvCxnSpPr>
        <p:spPr bwMode="auto">
          <a:xfrm>
            <a:off x="3214693" y="4010652"/>
            <a:ext cx="2296958" cy="80778"/>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Conector recto de flecha 39">
            <a:extLst>
              <a:ext uri="{FF2B5EF4-FFF2-40B4-BE49-F238E27FC236}">
                <a16:creationId xmlns:a16="http://schemas.microsoft.com/office/drawing/2014/main" id="{5729D2C7-7647-476C-928E-B9752F72C099}"/>
              </a:ext>
            </a:extLst>
          </p:cNvPr>
          <p:cNvCxnSpPr>
            <a:cxnSpLocks/>
            <a:stCxn id="9" idx="3"/>
          </p:cNvCxnSpPr>
          <p:nvPr/>
        </p:nvCxnSpPr>
        <p:spPr bwMode="auto">
          <a:xfrm>
            <a:off x="3214693" y="4010652"/>
            <a:ext cx="2420974" cy="2269498"/>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CuadroTexto 40">
            <a:extLst>
              <a:ext uri="{FF2B5EF4-FFF2-40B4-BE49-F238E27FC236}">
                <a16:creationId xmlns:a16="http://schemas.microsoft.com/office/drawing/2014/main" id="{59729B48-DE3F-41E1-9064-B100B7BC7CC5}"/>
              </a:ext>
            </a:extLst>
          </p:cNvPr>
          <p:cNvSpPr txBox="1"/>
          <p:nvPr/>
        </p:nvSpPr>
        <p:spPr>
          <a:xfrm>
            <a:off x="3167829" y="3238918"/>
            <a:ext cx="516488" cy="424732"/>
          </a:xfrm>
          <a:prstGeom prst="rect">
            <a:avLst/>
          </a:prstGeom>
          <a:noFill/>
        </p:spPr>
        <p:txBody>
          <a:bodyPr wrap="none" rtlCol="0">
            <a:spAutoFit/>
          </a:bodyPr>
          <a:lstStyle/>
          <a:p>
            <a:r>
              <a:rPr lang="es-MX" sz="2160" dirty="0"/>
              <a:t>q</a:t>
            </a:r>
            <a:r>
              <a:rPr lang="es-MX" sz="1440" dirty="0"/>
              <a:t>21</a:t>
            </a:r>
            <a:endParaRPr lang="es-CO" sz="2160" dirty="0"/>
          </a:p>
        </p:txBody>
      </p:sp>
      <p:sp>
        <p:nvSpPr>
          <p:cNvPr id="42" name="CuadroTexto 41">
            <a:extLst>
              <a:ext uri="{FF2B5EF4-FFF2-40B4-BE49-F238E27FC236}">
                <a16:creationId xmlns:a16="http://schemas.microsoft.com/office/drawing/2014/main" id="{525B4689-8CA5-4264-A30D-8A566A6C5991}"/>
              </a:ext>
            </a:extLst>
          </p:cNvPr>
          <p:cNvSpPr txBox="1"/>
          <p:nvPr/>
        </p:nvSpPr>
        <p:spPr>
          <a:xfrm>
            <a:off x="3572763" y="3590866"/>
            <a:ext cx="516488" cy="424732"/>
          </a:xfrm>
          <a:prstGeom prst="rect">
            <a:avLst/>
          </a:prstGeom>
          <a:noFill/>
        </p:spPr>
        <p:txBody>
          <a:bodyPr wrap="none" rtlCol="0">
            <a:spAutoFit/>
          </a:bodyPr>
          <a:lstStyle/>
          <a:p>
            <a:r>
              <a:rPr lang="es-MX" sz="2160" dirty="0"/>
              <a:t>q</a:t>
            </a:r>
            <a:r>
              <a:rPr lang="es-MX" sz="1440" dirty="0"/>
              <a:t>22</a:t>
            </a:r>
            <a:endParaRPr lang="es-CO" sz="2160" dirty="0"/>
          </a:p>
        </p:txBody>
      </p:sp>
      <p:sp>
        <p:nvSpPr>
          <p:cNvPr id="43" name="CuadroTexto 42">
            <a:extLst>
              <a:ext uri="{FF2B5EF4-FFF2-40B4-BE49-F238E27FC236}">
                <a16:creationId xmlns:a16="http://schemas.microsoft.com/office/drawing/2014/main" id="{33A5A0EC-6735-4FD9-A4D5-8468AD6E5170}"/>
              </a:ext>
            </a:extLst>
          </p:cNvPr>
          <p:cNvSpPr txBox="1"/>
          <p:nvPr/>
        </p:nvSpPr>
        <p:spPr>
          <a:xfrm>
            <a:off x="3194880" y="4258215"/>
            <a:ext cx="516488" cy="424732"/>
          </a:xfrm>
          <a:prstGeom prst="rect">
            <a:avLst/>
          </a:prstGeom>
          <a:noFill/>
        </p:spPr>
        <p:txBody>
          <a:bodyPr wrap="none" rtlCol="0">
            <a:spAutoFit/>
          </a:bodyPr>
          <a:lstStyle/>
          <a:p>
            <a:r>
              <a:rPr lang="es-MX" sz="2160" dirty="0"/>
              <a:t>q</a:t>
            </a:r>
            <a:r>
              <a:rPr lang="es-MX" sz="1440" dirty="0"/>
              <a:t>23</a:t>
            </a:r>
            <a:endParaRPr lang="es-CO" sz="2160" dirty="0"/>
          </a:p>
        </p:txBody>
      </p:sp>
      <p:cxnSp>
        <p:nvCxnSpPr>
          <p:cNvPr id="45" name="Conector recto de flecha 44">
            <a:extLst>
              <a:ext uri="{FF2B5EF4-FFF2-40B4-BE49-F238E27FC236}">
                <a16:creationId xmlns:a16="http://schemas.microsoft.com/office/drawing/2014/main" id="{EA09DB1C-46F8-42FA-ABF8-9370261DB394}"/>
              </a:ext>
            </a:extLst>
          </p:cNvPr>
          <p:cNvCxnSpPr>
            <a:cxnSpLocks/>
            <a:stCxn id="10" idx="3"/>
          </p:cNvCxnSpPr>
          <p:nvPr/>
        </p:nvCxnSpPr>
        <p:spPr bwMode="auto">
          <a:xfrm flipV="1">
            <a:off x="3250261" y="2566073"/>
            <a:ext cx="2521947" cy="3321100"/>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Conector recto de flecha 46">
            <a:extLst>
              <a:ext uri="{FF2B5EF4-FFF2-40B4-BE49-F238E27FC236}">
                <a16:creationId xmlns:a16="http://schemas.microsoft.com/office/drawing/2014/main" id="{8E6B5C8B-F623-4CE7-90F8-E01281999F1E}"/>
              </a:ext>
            </a:extLst>
          </p:cNvPr>
          <p:cNvCxnSpPr>
            <a:cxnSpLocks/>
            <a:stCxn id="10" idx="3"/>
          </p:cNvCxnSpPr>
          <p:nvPr/>
        </p:nvCxnSpPr>
        <p:spPr bwMode="auto">
          <a:xfrm flipV="1">
            <a:off x="3250261" y="4671021"/>
            <a:ext cx="2319123" cy="1216152"/>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Conector recto de flecha 48">
            <a:extLst>
              <a:ext uri="{FF2B5EF4-FFF2-40B4-BE49-F238E27FC236}">
                <a16:creationId xmlns:a16="http://schemas.microsoft.com/office/drawing/2014/main" id="{F31A7D74-46E9-4AC8-9297-D128040EF1DC}"/>
              </a:ext>
            </a:extLst>
          </p:cNvPr>
          <p:cNvCxnSpPr>
            <a:cxnSpLocks/>
            <a:stCxn id="10" idx="3"/>
          </p:cNvCxnSpPr>
          <p:nvPr/>
        </p:nvCxnSpPr>
        <p:spPr bwMode="auto">
          <a:xfrm>
            <a:off x="3250261" y="5887173"/>
            <a:ext cx="2171687" cy="776720"/>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EF66E7F2-D904-44E9-9D8B-DF805D443CDB}"/>
                  </a:ext>
                </a:extLst>
              </p:cNvPr>
              <p:cNvSpPr txBox="1"/>
              <p:nvPr/>
            </p:nvSpPr>
            <p:spPr>
              <a:xfrm>
                <a:off x="5662720" y="1620030"/>
                <a:ext cx="47423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dirty="0">
                              <a:latin typeface="Cambria Math" panose="02040503050406030204" pitchFamily="18" charset="0"/>
                            </a:rPr>
                          </m:ctrlPr>
                        </m:sSubPr>
                        <m:e>
                          <m:r>
                            <a:rPr lang="es-CO" sz="2160" i="1" dirty="0">
                              <a:latin typeface="Cambria Math" panose="02040503050406030204" pitchFamily="18" charset="0"/>
                            </a:rPr>
                            <m:t>𝑡</m:t>
                          </m:r>
                        </m:e>
                        <m:sub>
                          <m:r>
                            <a:rPr lang="es-CO" sz="2160" dirty="0">
                              <a:latin typeface="Cambria Math" panose="02040503050406030204" pitchFamily="18" charset="0"/>
                            </a:rPr>
                            <m:t>1</m:t>
                          </m:r>
                        </m:sub>
                      </m:sSub>
                    </m:oMath>
                  </m:oMathPara>
                </a14:m>
                <a:endParaRPr lang="es-CO" sz="2160" dirty="0"/>
              </a:p>
            </p:txBody>
          </p:sp>
        </mc:Choice>
        <mc:Fallback xmlns="">
          <p:sp>
            <p:nvSpPr>
              <p:cNvPr id="53" name="CuadroTexto 52">
                <a:extLst>
                  <a:ext uri="{FF2B5EF4-FFF2-40B4-BE49-F238E27FC236}">
                    <a16:creationId xmlns:a16="http://schemas.microsoft.com/office/drawing/2014/main" id="{EF66E7F2-D904-44E9-9D8B-DF805D443CDB}"/>
                  </a:ext>
                </a:extLst>
              </p:cNvPr>
              <p:cNvSpPr txBox="1">
                <a:spLocks noRot="1" noChangeAspect="1" noMove="1" noResize="1" noEditPoints="1" noAdjustHandles="1" noChangeArrowheads="1" noChangeShapeType="1" noTextEdit="1"/>
              </p:cNvSpPr>
              <p:nvPr/>
            </p:nvSpPr>
            <p:spPr>
              <a:xfrm>
                <a:off x="5662720" y="1620030"/>
                <a:ext cx="474232" cy="424732"/>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693692F2-BEB4-4CF9-9325-2E8AC79B4DBC}"/>
                  </a:ext>
                </a:extLst>
              </p:cNvPr>
              <p:cNvSpPr/>
              <p:nvPr/>
            </p:nvSpPr>
            <p:spPr>
              <a:xfrm>
                <a:off x="5730058" y="3752369"/>
                <a:ext cx="553240" cy="424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𝑡</m:t>
                          </m:r>
                        </m:e>
                        <m:sub>
                          <m:r>
                            <a:rPr lang="es-CO" sz="2160" i="1">
                              <a:latin typeface="Cambria Math" panose="02040503050406030204" pitchFamily="18" charset="0"/>
                            </a:rPr>
                            <m:t>2</m:t>
                          </m:r>
                        </m:sub>
                      </m:sSub>
                    </m:oMath>
                  </m:oMathPara>
                </a14:m>
                <a:endParaRPr lang="es-CO" sz="2160" dirty="0"/>
              </a:p>
            </p:txBody>
          </p:sp>
        </mc:Choice>
        <mc:Fallback xmlns="">
          <p:sp>
            <p:nvSpPr>
              <p:cNvPr id="54" name="Rectángulo 53">
                <a:extLst>
                  <a:ext uri="{FF2B5EF4-FFF2-40B4-BE49-F238E27FC236}">
                    <a16:creationId xmlns:a16="http://schemas.microsoft.com/office/drawing/2014/main" id="{693692F2-BEB4-4CF9-9325-2E8AC79B4DBC}"/>
                  </a:ext>
                </a:extLst>
              </p:cNvPr>
              <p:cNvSpPr>
                <a:spLocks noRot="1" noChangeAspect="1" noMove="1" noResize="1" noEditPoints="1" noAdjustHandles="1" noChangeArrowheads="1" noChangeShapeType="1" noTextEdit="1"/>
              </p:cNvSpPr>
              <p:nvPr/>
            </p:nvSpPr>
            <p:spPr>
              <a:xfrm>
                <a:off x="5730058" y="3752369"/>
                <a:ext cx="553240" cy="424732"/>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F61F5F8A-A824-4871-A978-23C5CBB4C544}"/>
                  </a:ext>
                </a:extLst>
              </p:cNvPr>
              <p:cNvSpPr/>
              <p:nvPr/>
            </p:nvSpPr>
            <p:spPr>
              <a:xfrm>
                <a:off x="5706462" y="6377217"/>
                <a:ext cx="480644"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dirty="0">
                              <a:latin typeface="Cambria Math" panose="02040503050406030204" pitchFamily="18" charset="0"/>
                            </a:rPr>
                          </m:ctrlPr>
                        </m:sSubPr>
                        <m:e>
                          <m:r>
                            <a:rPr lang="es-CO" sz="2160" i="1" dirty="0">
                              <a:latin typeface="Cambria Math" panose="02040503050406030204" pitchFamily="18" charset="0"/>
                            </a:rPr>
                            <m:t>𝑡</m:t>
                          </m:r>
                        </m:e>
                        <m:sub>
                          <m:r>
                            <a:rPr lang="es-CO" sz="2160" dirty="0">
                              <a:latin typeface="Cambria Math" panose="02040503050406030204" pitchFamily="18" charset="0"/>
                            </a:rPr>
                            <m:t>3</m:t>
                          </m:r>
                        </m:sub>
                      </m:sSub>
                    </m:oMath>
                  </m:oMathPara>
                </a14:m>
                <a:endParaRPr lang="es-CO" sz="2160" dirty="0"/>
              </a:p>
            </p:txBody>
          </p:sp>
        </mc:Choice>
        <mc:Fallback xmlns="">
          <p:sp>
            <p:nvSpPr>
              <p:cNvPr id="55" name="Rectángulo 54">
                <a:extLst>
                  <a:ext uri="{FF2B5EF4-FFF2-40B4-BE49-F238E27FC236}">
                    <a16:creationId xmlns:a16="http://schemas.microsoft.com/office/drawing/2014/main" id="{F61F5F8A-A824-4871-A978-23C5CBB4C544}"/>
                  </a:ext>
                </a:extLst>
              </p:cNvPr>
              <p:cNvSpPr>
                <a:spLocks noRot="1" noChangeAspect="1" noMove="1" noResize="1" noEditPoints="1" noAdjustHandles="1" noChangeArrowheads="1" noChangeShapeType="1" noTextEdit="1"/>
              </p:cNvSpPr>
              <p:nvPr/>
            </p:nvSpPr>
            <p:spPr>
              <a:xfrm>
                <a:off x="5706462" y="6377217"/>
                <a:ext cx="480644" cy="424732"/>
              </a:xfrm>
              <a:prstGeom prst="rect">
                <a:avLst/>
              </a:prstGeom>
              <a:blipFill>
                <a:blip r:embed="rId8"/>
                <a:stretch>
                  <a:fillRect/>
                </a:stretch>
              </a:blipFill>
            </p:spPr>
            <p:txBody>
              <a:bodyPr/>
              <a:lstStyle/>
              <a:p>
                <a:r>
                  <a:rPr lang="es-CO">
                    <a:noFill/>
                  </a:rPr>
                  <a:t> </a:t>
                </a:r>
              </a:p>
            </p:txBody>
          </p:sp>
        </mc:Fallback>
      </mc:AlternateContent>
      <p:sp>
        <p:nvSpPr>
          <p:cNvPr id="56" name="CuadroTexto 55">
            <a:extLst>
              <a:ext uri="{FF2B5EF4-FFF2-40B4-BE49-F238E27FC236}">
                <a16:creationId xmlns:a16="http://schemas.microsoft.com/office/drawing/2014/main" id="{05266DA5-2D3C-4FE4-A6A9-69A1CFF36399}"/>
              </a:ext>
            </a:extLst>
          </p:cNvPr>
          <p:cNvSpPr txBox="1"/>
          <p:nvPr/>
        </p:nvSpPr>
        <p:spPr>
          <a:xfrm>
            <a:off x="6319454" y="1771683"/>
            <a:ext cx="671979" cy="424732"/>
          </a:xfrm>
          <a:prstGeom prst="rect">
            <a:avLst/>
          </a:prstGeom>
          <a:noFill/>
        </p:spPr>
        <p:txBody>
          <a:bodyPr wrap="none" rtlCol="0">
            <a:spAutoFit/>
          </a:bodyPr>
          <a:lstStyle/>
          <a:p>
            <a:r>
              <a:rPr lang="es-MX" sz="1680" dirty="0"/>
              <a:t>M(</a:t>
            </a:r>
            <a:r>
              <a:rPr lang="es-MX" sz="2160" dirty="0"/>
              <a:t>t</a:t>
            </a:r>
            <a:r>
              <a:rPr lang="es-MX" sz="1200" dirty="0"/>
              <a:t>1</a:t>
            </a:r>
            <a:r>
              <a:rPr lang="es-MX" sz="1680" dirty="0"/>
              <a:t>)</a:t>
            </a:r>
            <a:endParaRPr lang="es-CO" sz="1680" dirty="0"/>
          </a:p>
        </p:txBody>
      </p:sp>
      <p:sp>
        <p:nvSpPr>
          <p:cNvPr id="57" name="Rectángulo 56">
            <a:extLst>
              <a:ext uri="{FF2B5EF4-FFF2-40B4-BE49-F238E27FC236}">
                <a16:creationId xmlns:a16="http://schemas.microsoft.com/office/drawing/2014/main" id="{BEF7F0AD-FAE6-43B2-B0A4-BFDA0057A846}"/>
              </a:ext>
            </a:extLst>
          </p:cNvPr>
          <p:cNvSpPr/>
          <p:nvPr/>
        </p:nvSpPr>
        <p:spPr>
          <a:xfrm>
            <a:off x="6293762" y="3823483"/>
            <a:ext cx="729687" cy="461665"/>
          </a:xfrm>
          <a:prstGeom prst="rect">
            <a:avLst/>
          </a:prstGeom>
        </p:spPr>
        <p:txBody>
          <a:bodyPr wrap="none">
            <a:spAutoFit/>
          </a:bodyPr>
          <a:lstStyle/>
          <a:p>
            <a:r>
              <a:rPr lang="es-MX" sz="1920" dirty="0"/>
              <a:t>M(</a:t>
            </a:r>
            <a:r>
              <a:rPr lang="es-MX" sz="2400" dirty="0"/>
              <a:t>t</a:t>
            </a:r>
            <a:r>
              <a:rPr lang="es-MX" sz="1260" dirty="0"/>
              <a:t>2</a:t>
            </a:r>
            <a:r>
              <a:rPr lang="es-MX" sz="1920" dirty="0"/>
              <a:t>)</a:t>
            </a:r>
            <a:endParaRPr lang="es-CO" sz="1920" dirty="0"/>
          </a:p>
        </p:txBody>
      </p:sp>
      <p:sp>
        <p:nvSpPr>
          <p:cNvPr id="58" name="Rectángulo 57">
            <a:extLst>
              <a:ext uri="{FF2B5EF4-FFF2-40B4-BE49-F238E27FC236}">
                <a16:creationId xmlns:a16="http://schemas.microsoft.com/office/drawing/2014/main" id="{0C1FE31E-29E9-4551-AAFD-379ABEA30448}"/>
              </a:ext>
            </a:extLst>
          </p:cNvPr>
          <p:cNvSpPr/>
          <p:nvPr/>
        </p:nvSpPr>
        <p:spPr>
          <a:xfrm>
            <a:off x="6304065" y="6506563"/>
            <a:ext cx="671979" cy="424732"/>
          </a:xfrm>
          <a:prstGeom prst="rect">
            <a:avLst/>
          </a:prstGeom>
        </p:spPr>
        <p:txBody>
          <a:bodyPr wrap="none">
            <a:spAutoFit/>
          </a:bodyPr>
          <a:lstStyle/>
          <a:p>
            <a:r>
              <a:rPr lang="es-MX" sz="1680" dirty="0"/>
              <a:t>M(</a:t>
            </a:r>
            <a:r>
              <a:rPr lang="es-MX" sz="2160" dirty="0"/>
              <a:t>t</a:t>
            </a:r>
            <a:r>
              <a:rPr lang="es-MX" sz="1200" dirty="0"/>
              <a:t>3</a:t>
            </a:r>
            <a:r>
              <a:rPr lang="es-MX" sz="1680" dirty="0"/>
              <a:t>)</a:t>
            </a:r>
            <a:endParaRPr lang="es-CO" sz="1680" dirty="0"/>
          </a:p>
        </p:txBody>
      </p:sp>
      <p:cxnSp>
        <p:nvCxnSpPr>
          <p:cNvPr id="70" name="Conector recto 69">
            <a:extLst>
              <a:ext uri="{FF2B5EF4-FFF2-40B4-BE49-F238E27FC236}">
                <a16:creationId xmlns:a16="http://schemas.microsoft.com/office/drawing/2014/main" id="{FEB23CA5-4E78-4C67-8CC9-47D5B30F9F00}"/>
              </a:ext>
            </a:extLst>
          </p:cNvPr>
          <p:cNvCxnSpPr>
            <a:cxnSpLocks/>
            <a:endCxn id="14" idx="4"/>
          </p:cNvCxnSpPr>
          <p:nvPr/>
        </p:nvCxnSpPr>
        <p:spPr bwMode="auto">
          <a:xfrm>
            <a:off x="6297117" y="5908732"/>
            <a:ext cx="12224" cy="1457462"/>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A9F3449F-2FB2-4400-A302-BA5ED17FCADF}"/>
                  </a:ext>
                </a:extLst>
              </p:cNvPr>
              <p:cNvSpPr txBox="1"/>
              <p:nvPr/>
            </p:nvSpPr>
            <p:spPr>
              <a:xfrm>
                <a:off x="9944661" y="2036237"/>
                <a:ext cx="863774" cy="7571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𝑒</m:t>
                          </m:r>
                        </m:e>
                        <m:sub>
                          <m:r>
                            <a:rPr lang="es-MX" sz="4320" i="1">
                              <a:latin typeface="Cambria Math" panose="02040503050406030204" pitchFamily="18" charset="0"/>
                            </a:rPr>
                            <m:t>1</m:t>
                          </m:r>
                        </m:sub>
                      </m:sSub>
                    </m:oMath>
                  </m:oMathPara>
                </a14:m>
                <a:endParaRPr lang="es-CO" sz="2160" dirty="0"/>
              </a:p>
            </p:txBody>
          </p:sp>
        </mc:Choice>
        <mc:Fallback xmlns="">
          <p:sp>
            <p:nvSpPr>
              <p:cNvPr id="86" name="CuadroTexto 85">
                <a:extLst>
                  <a:ext uri="{FF2B5EF4-FFF2-40B4-BE49-F238E27FC236}">
                    <a16:creationId xmlns:a16="http://schemas.microsoft.com/office/drawing/2014/main" id="{A9F3449F-2FB2-4400-A302-BA5ED17FCADF}"/>
                  </a:ext>
                </a:extLst>
              </p:cNvPr>
              <p:cNvSpPr txBox="1">
                <a:spLocks noRot="1" noChangeAspect="1" noMove="1" noResize="1" noEditPoints="1" noAdjustHandles="1" noChangeArrowheads="1" noChangeShapeType="1" noTextEdit="1"/>
              </p:cNvSpPr>
              <p:nvPr/>
            </p:nvSpPr>
            <p:spPr>
              <a:xfrm>
                <a:off x="9944661" y="2036237"/>
                <a:ext cx="863774" cy="75713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1B387C35-F413-49B2-AC00-56171865F419}"/>
                  </a:ext>
                </a:extLst>
              </p:cNvPr>
              <p:cNvSpPr txBox="1"/>
              <p:nvPr/>
            </p:nvSpPr>
            <p:spPr>
              <a:xfrm>
                <a:off x="11336305" y="3270960"/>
                <a:ext cx="92108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4800" i="1">
                              <a:latin typeface="Cambria Math" panose="02040503050406030204" pitchFamily="18" charset="0"/>
                            </a:rPr>
                          </m:ctrlPr>
                        </m:sSubPr>
                        <m:e>
                          <m:r>
                            <a:rPr lang="es-CO" sz="4800" i="1">
                              <a:latin typeface="Cambria Math" panose="02040503050406030204" pitchFamily="18" charset="0"/>
                            </a:rPr>
                            <m:t>𝑦</m:t>
                          </m:r>
                        </m:e>
                        <m:sub>
                          <m:r>
                            <a:rPr lang="es-CO" sz="4800" i="1">
                              <a:latin typeface="Cambria Math" panose="02040503050406030204" pitchFamily="18" charset="0"/>
                            </a:rPr>
                            <m:t>1</m:t>
                          </m:r>
                        </m:sub>
                      </m:sSub>
                    </m:oMath>
                  </m:oMathPara>
                </a14:m>
                <a:endParaRPr lang="es-CO" sz="2160" dirty="0"/>
              </a:p>
            </p:txBody>
          </p:sp>
        </mc:Choice>
        <mc:Fallback xmlns="">
          <p:sp>
            <p:nvSpPr>
              <p:cNvPr id="89" name="CuadroTexto 88">
                <a:extLst>
                  <a:ext uri="{FF2B5EF4-FFF2-40B4-BE49-F238E27FC236}">
                    <a16:creationId xmlns:a16="http://schemas.microsoft.com/office/drawing/2014/main" id="{1B387C35-F413-49B2-AC00-56171865F419}"/>
                  </a:ext>
                </a:extLst>
              </p:cNvPr>
              <p:cNvSpPr txBox="1">
                <a:spLocks noRot="1" noChangeAspect="1" noMove="1" noResize="1" noEditPoints="1" noAdjustHandles="1" noChangeArrowheads="1" noChangeShapeType="1" noTextEdit="1"/>
              </p:cNvSpPr>
              <p:nvPr/>
            </p:nvSpPr>
            <p:spPr>
              <a:xfrm>
                <a:off x="11336305" y="3270960"/>
                <a:ext cx="921085" cy="830997"/>
              </a:xfrm>
              <a:prstGeom prst="rect">
                <a:avLst/>
              </a:prstGeom>
              <a:blipFill>
                <a:blip r:embed="rId10"/>
                <a:stretch>
                  <a:fillRect/>
                </a:stretch>
              </a:blipFill>
            </p:spPr>
            <p:txBody>
              <a:bodyPr/>
              <a:lstStyle/>
              <a:p>
                <a:r>
                  <a:rPr lang="es-CO">
                    <a:noFill/>
                  </a:rPr>
                  <a:t> </a:t>
                </a:r>
              </a:p>
            </p:txBody>
          </p:sp>
        </mc:Fallback>
      </mc:AlternateContent>
      <p:sp>
        <p:nvSpPr>
          <p:cNvPr id="100" name="CuadroTexto 99">
            <a:extLst>
              <a:ext uri="{FF2B5EF4-FFF2-40B4-BE49-F238E27FC236}">
                <a16:creationId xmlns:a16="http://schemas.microsoft.com/office/drawing/2014/main" id="{61D21D69-B86E-486E-B4D2-779ED46BE5EF}"/>
              </a:ext>
            </a:extLst>
          </p:cNvPr>
          <p:cNvSpPr txBox="1"/>
          <p:nvPr/>
        </p:nvSpPr>
        <p:spPr>
          <a:xfrm>
            <a:off x="8445232" y="6905160"/>
            <a:ext cx="2492628" cy="757130"/>
          </a:xfrm>
          <a:prstGeom prst="rect">
            <a:avLst/>
          </a:prstGeom>
          <a:noFill/>
        </p:spPr>
        <p:txBody>
          <a:bodyPr wrap="square" rtlCol="0">
            <a:spAutoFit/>
          </a:bodyPr>
          <a:lstStyle/>
          <a:p>
            <a:r>
              <a:rPr lang="es-MX" sz="1920" dirty="0"/>
              <a:t>Segunda época </a:t>
            </a:r>
            <a:r>
              <a:rPr lang="es-MX" sz="4320" dirty="0"/>
              <a:t>e</a:t>
            </a:r>
            <a:r>
              <a:rPr lang="es-MX" sz="1920" dirty="0"/>
              <a:t>2</a:t>
            </a:r>
            <a:endParaRPr lang="es-CO" sz="1920" dirty="0"/>
          </a:p>
        </p:txBody>
      </p:sp>
      <p:sp>
        <p:nvSpPr>
          <p:cNvPr id="101" name="Flecha: curvada hacia arriba 100">
            <a:extLst>
              <a:ext uri="{FF2B5EF4-FFF2-40B4-BE49-F238E27FC236}">
                <a16:creationId xmlns:a16="http://schemas.microsoft.com/office/drawing/2014/main" id="{0128C8B0-ECDE-49F4-A083-5B2EF767E475}"/>
              </a:ext>
            </a:extLst>
          </p:cNvPr>
          <p:cNvSpPr/>
          <p:nvPr/>
        </p:nvSpPr>
        <p:spPr bwMode="auto">
          <a:xfrm>
            <a:off x="2476264" y="6449624"/>
            <a:ext cx="9809383" cy="1667110"/>
          </a:xfrm>
          <a:prstGeom prst="curvedUp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accent3">
                  <a:lumMod val="95000"/>
                </a:schemeClr>
              </a:solidFill>
              <a:latin typeface="Times New Roman" pitchFamily="16" charset="0"/>
              <a:cs typeface="Arial" charset="0"/>
            </a:endParaRPr>
          </a:p>
        </p:txBody>
      </p:sp>
      <p:sp>
        <p:nvSpPr>
          <p:cNvPr id="103" name="Flecha: curvada hacia arriba 102">
            <a:extLst>
              <a:ext uri="{FF2B5EF4-FFF2-40B4-BE49-F238E27FC236}">
                <a16:creationId xmlns:a16="http://schemas.microsoft.com/office/drawing/2014/main" id="{201758C4-F398-4219-8105-85AF300A9A81}"/>
              </a:ext>
            </a:extLst>
          </p:cNvPr>
          <p:cNvSpPr/>
          <p:nvPr/>
        </p:nvSpPr>
        <p:spPr bwMode="auto">
          <a:xfrm rot="10800000">
            <a:off x="3275583" y="299267"/>
            <a:ext cx="8532916" cy="1364814"/>
          </a:xfrm>
          <a:prstGeom prst="curvedUpArrow">
            <a:avLst>
              <a:gd name="adj1" fmla="val 24654"/>
              <a:gd name="adj2" fmla="val 45779"/>
              <a:gd name="adj3" fmla="val 2070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accent3">
                  <a:lumMod val="95000"/>
                </a:schemeClr>
              </a:solidFill>
              <a:latin typeface="Times New Roman" pitchFamily="16" charset="0"/>
              <a:cs typeface="Arial" charset="0"/>
            </a:endParaRPr>
          </a:p>
        </p:txBody>
      </p:sp>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7DD2C729-7523-4E8E-9BD8-715BEBD4AE7B}"/>
                  </a:ext>
                </a:extLst>
              </p:cNvPr>
              <p:cNvSpPr txBox="1"/>
              <p:nvPr/>
            </p:nvSpPr>
            <p:spPr>
              <a:xfrm>
                <a:off x="9585827" y="4671019"/>
                <a:ext cx="824649" cy="7571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sz="4320" i="1">
                              <a:latin typeface="Cambria Math" panose="02040503050406030204" pitchFamily="18" charset="0"/>
                            </a:rPr>
                          </m:ctrlPr>
                        </m:sSubPr>
                        <m:e>
                          <m:r>
                            <a:rPr lang="es-MX" sz="4320" i="1">
                              <a:latin typeface="Cambria Math" panose="02040503050406030204" pitchFamily="18" charset="0"/>
                            </a:rPr>
                            <m:t>𝑒</m:t>
                          </m:r>
                        </m:e>
                        <m:sub>
                          <m:r>
                            <a:rPr lang="es-MX" sz="4320" i="1">
                              <a:latin typeface="Cambria Math" panose="02040503050406030204" pitchFamily="18" charset="0"/>
                            </a:rPr>
                            <m:t>2</m:t>
                          </m:r>
                        </m:sub>
                      </m:sSub>
                    </m:oMath>
                  </m:oMathPara>
                </a14:m>
                <a:endParaRPr lang="es-CO" sz="2160" dirty="0"/>
              </a:p>
            </p:txBody>
          </p:sp>
        </mc:Choice>
        <mc:Fallback xmlns="">
          <p:sp>
            <p:nvSpPr>
              <p:cNvPr id="106" name="CuadroTexto 105">
                <a:extLst>
                  <a:ext uri="{FF2B5EF4-FFF2-40B4-BE49-F238E27FC236}">
                    <a16:creationId xmlns:a16="http://schemas.microsoft.com/office/drawing/2014/main" id="{7DD2C729-7523-4E8E-9BD8-715BEBD4AE7B}"/>
                  </a:ext>
                </a:extLst>
              </p:cNvPr>
              <p:cNvSpPr txBox="1">
                <a:spLocks noRot="1" noChangeAspect="1" noMove="1" noResize="1" noEditPoints="1" noAdjustHandles="1" noChangeArrowheads="1" noChangeShapeType="1" noTextEdit="1"/>
              </p:cNvSpPr>
              <p:nvPr/>
            </p:nvSpPr>
            <p:spPr>
              <a:xfrm>
                <a:off x="9585827" y="4671019"/>
                <a:ext cx="824649" cy="75713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A52F321E-5420-476F-8A71-305E4493AFE2}"/>
                  </a:ext>
                </a:extLst>
              </p:cNvPr>
              <p:cNvSpPr txBox="1"/>
              <p:nvPr/>
            </p:nvSpPr>
            <p:spPr>
              <a:xfrm>
                <a:off x="6538561" y="2788033"/>
                <a:ext cx="550407"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MX" sz="2160" i="1">
                              <a:latin typeface="Cambria Math" panose="02040503050406030204" pitchFamily="18" charset="0"/>
                            </a:rPr>
                            <m:t>2</m:t>
                          </m:r>
                        </m:sub>
                      </m:sSub>
                    </m:oMath>
                  </m:oMathPara>
                </a14:m>
                <a:endParaRPr lang="es-CO" sz="2160" dirty="0"/>
              </a:p>
            </p:txBody>
          </p:sp>
        </mc:Choice>
        <mc:Fallback xmlns="">
          <p:sp>
            <p:nvSpPr>
              <p:cNvPr id="107" name="CuadroTexto 106">
                <a:extLst>
                  <a:ext uri="{FF2B5EF4-FFF2-40B4-BE49-F238E27FC236}">
                    <a16:creationId xmlns:a16="http://schemas.microsoft.com/office/drawing/2014/main" id="{A52F321E-5420-476F-8A71-305E4493AFE2}"/>
                  </a:ext>
                </a:extLst>
              </p:cNvPr>
              <p:cNvSpPr txBox="1">
                <a:spLocks noRot="1" noChangeAspect="1" noMove="1" noResize="1" noEditPoints="1" noAdjustHandles="1" noChangeArrowheads="1" noChangeShapeType="1" noTextEdit="1"/>
              </p:cNvSpPr>
              <p:nvPr/>
            </p:nvSpPr>
            <p:spPr>
              <a:xfrm>
                <a:off x="6538561" y="2788033"/>
                <a:ext cx="550407" cy="424732"/>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C35D9748-8DDB-4AD5-A06A-EA1E78934B99}"/>
                  </a:ext>
                </a:extLst>
              </p:cNvPr>
              <p:cNvSpPr txBox="1"/>
              <p:nvPr/>
            </p:nvSpPr>
            <p:spPr>
              <a:xfrm>
                <a:off x="5937249" y="5397660"/>
                <a:ext cx="550407"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𝐴</m:t>
                          </m:r>
                        </m:e>
                        <m:sub>
                          <m:r>
                            <a:rPr lang="es-MX" sz="2160" i="1">
                              <a:latin typeface="Cambria Math" panose="02040503050406030204" pitchFamily="18" charset="0"/>
                            </a:rPr>
                            <m:t>3</m:t>
                          </m:r>
                        </m:sub>
                      </m:sSub>
                    </m:oMath>
                  </m:oMathPara>
                </a14:m>
                <a:endParaRPr lang="es-CO" sz="2160" dirty="0"/>
              </a:p>
            </p:txBody>
          </p:sp>
        </mc:Choice>
        <mc:Fallback xmlns="">
          <p:sp>
            <p:nvSpPr>
              <p:cNvPr id="108" name="CuadroTexto 107">
                <a:extLst>
                  <a:ext uri="{FF2B5EF4-FFF2-40B4-BE49-F238E27FC236}">
                    <a16:creationId xmlns:a16="http://schemas.microsoft.com/office/drawing/2014/main" id="{C35D9748-8DDB-4AD5-A06A-EA1E78934B99}"/>
                  </a:ext>
                </a:extLst>
              </p:cNvPr>
              <p:cNvSpPr txBox="1">
                <a:spLocks noRot="1" noChangeAspect="1" noMove="1" noResize="1" noEditPoints="1" noAdjustHandles="1" noChangeArrowheads="1" noChangeShapeType="1" noTextEdit="1"/>
              </p:cNvSpPr>
              <p:nvPr/>
            </p:nvSpPr>
            <p:spPr>
              <a:xfrm>
                <a:off x="5937249" y="5397660"/>
                <a:ext cx="550407" cy="424732"/>
              </a:xfrm>
              <a:prstGeom prst="rect">
                <a:avLst/>
              </a:prstGeom>
              <a:blipFill>
                <a:blip r:embed="rId13"/>
                <a:stretch>
                  <a:fillRect/>
                </a:stretch>
              </a:blipFill>
            </p:spPr>
            <p:txBody>
              <a:bodyPr/>
              <a:lstStyle/>
              <a:p>
                <a:r>
                  <a:rPr lang="es-CO">
                    <a:noFill/>
                  </a:rPr>
                  <a:t> </a:t>
                </a:r>
              </a:p>
            </p:txBody>
          </p:sp>
        </mc:Fallback>
      </mc:AlternateContent>
      <p:sp>
        <p:nvSpPr>
          <p:cNvPr id="65" name="Elipse 64">
            <a:extLst>
              <a:ext uri="{FF2B5EF4-FFF2-40B4-BE49-F238E27FC236}">
                <a16:creationId xmlns:a16="http://schemas.microsoft.com/office/drawing/2014/main" id="{78D24B3C-6317-4965-8C11-A91D78A384DB}"/>
              </a:ext>
            </a:extLst>
          </p:cNvPr>
          <p:cNvSpPr/>
          <p:nvPr/>
        </p:nvSpPr>
        <p:spPr bwMode="auto">
          <a:xfrm>
            <a:off x="7901305" y="1845098"/>
            <a:ext cx="1480814" cy="1441948"/>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66" name="Elipse 65">
            <a:extLst>
              <a:ext uri="{FF2B5EF4-FFF2-40B4-BE49-F238E27FC236}">
                <a16:creationId xmlns:a16="http://schemas.microsoft.com/office/drawing/2014/main" id="{D9E8F7FE-AD09-4BC4-976B-FB3DE81D4F8A}"/>
              </a:ext>
            </a:extLst>
          </p:cNvPr>
          <p:cNvSpPr/>
          <p:nvPr/>
        </p:nvSpPr>
        <p:spPr bwMode="auto">
          <a:xfrm>
            <a:off x="7951162" y="4336599"/>
            <a:ext cx="1480814" cy="1441948"/>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39" name="CuadroTexto 38">
            <a:extLst>
              <a:ext uri="{FF2B5EF4-FFF2-40B4-BE49-F238E27FC236}">
                <a16:creationId xmlns:a16="http://schemas.microsoft.com/office/drawing/2014/main" id="{A6A9A97C-4563-4BEB-980B-49AE2686D49F}"/>
              </a:ext>
            </a:extLst>
          </p:cNvPr>
          <p:cNvSpPr txBox="1"/>
          <p:nvPr/>
        </p:nvSpPr>
        <p:spPr>
          <a:xfrm>
            <a:off x="5578788" y="7597585"/>
            <a:ext cx="1197123" cy="313932"/>
          </a:xfrm>
          <a:prstGeom prst="rect">
            <a:avLst/>
          </a:prstGeom>
          <a:noFill/>
        </p:spPr>
        <p:txBody>
          <a:bodyPr wrap="none" rtlCol="0">
            <a:spAutoFit/>
          </a:bodyPr>
          <a:lstStyle/>
          <a:p>
            <a:r>
              <a:rPr lang="es-MX" sz="1440" dirty="0"/>
              <a:t>Capa oculta 1</a:t>
            </a:r>
            <a:endParaRPr lang="es-CO" sz="1440" dirty="0"/>
          </a:p>
        </p:txBody>
      </p:sp>
      <p:sp>
        <p:nvSpPr>
          <p:cNvPr id="44" name="Rectángulo 43">
            <a:extLst>
              <a:ext uri="{FF2B5EF4-FFF2-40B4-BE49-F238E27FC236}">
                <a16:creationId xmlns:a16="http://schemas.microsoft.com/office/drawing/2014/main" id="{BC0F994B-B8CE-4321-91F2-2509DFADA8D3}"/>
              </a:ext>
            </a:extLst>
          </p:cNvPr>
          <p:cNvSpPr/>
          <p:nvPr/>
        </p:nvSpPr>
        <p:spPr>
          <a:xfrm>
            <a:off x="8371537" y="6099148"/>
            <a:ext cx="725455" cy="867930"/>
          </a:xfrm>
          <a:prstGeom prst="rect">
            <a:avLst/>
          </a:prstGeom>
        </p:spPr>
        <p:txBody>
          <a:bodyPr wrap="none">
            <a:spAutoFit/>
          </a:bodyPr>
          <a:lstStyle/>
          <a:p>
            <a:pPr algn="ctr"/>
            <a:r>
              <a:rPr lang="es-MX" sz="1680" dirty="0"/>
              <a:t>Capa </a:t>
            </a:r>
          </a:p>
          <a:p>
            <a:pPr algn="ctr"/>
            <a:r>
              <a:rPr lang="es-MX" sz="1680" dirty="0"/>
              <a:t>oculta</a:t>
            </a:r>
          </a:p>
          <a:p>
            <a:pPr algn="ctr"/>
            <a:r>
              <a:rPr lang="es-MX" sz="1680" dirty="0"/>
              <a:t>2</a:t>
            </a:r>
            <a:endParaRPr lang="es-CO" sz="2160" dirty="0"/>
          </a:p>
        </p:txBody>
      </p:sp>
      <p:cxnSp>
        <p:nvCxnSpPr>
          <p:cNvPr id="69" name="Conector recto de flecha 68">
            <a:extLst>
              <a:ext uri="{FF2B5EF4-FFF2-40B4-BE49-F238E27FC236}">
                <a16:creationId xmlns:a16="http://schemas.microsoft.com/office/drawing/2014/main" id="{3B179C92-8BBB-43D2-A521-DF83B3E6B846}"/>
              </a:ext>
            </a:extLst>
          </p:cNvPr>
          <p:cNvCxnSpPr>
            <a:cxnSpLocks/>
            <a:endCxn id="65" idx="1"/>
          </p:cNvCxnSpPr>
          <p:nvPr/>
        </p:nvCxnSpPr>
        <p:spPr bwMode="auto">
          <a:xfrm>
            <a:off x="7037524" y="1712562"/>
            <a:ext cx="1080642" cy="343705"/>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Conector recto de flecha 70">
            <a:extLst>
              <a:ext uri="{FF2B5EF4-FFF2-40B4-BE49-F238E27FC236}">
                <a16:creationId xmlns:a16="http://schemas.microsoft.com/office/drawing/2014/main" id="{CC55C5C5-9450-46A0-87BF-EC26EACAC0EF}"/>
              </a:ext>
            </a:extLst>
          </p:cNvPr>
          <p:cNvCxnSpPr>
            <a:cxnSpLocks/>
          </p:cNvCxnSpPr>
          <p:nvPr/>
        </p:nvCxnSpPr>
        <p:spPr bwMode="auto">
          <a:xfrm>
            <a:off x="6983022" y="1746617"/>
            <a:ext cx="1462210" cy="2658590"/>
          </a:xfrm>
          <a:prstGeom prst="straightConnector1">
            <a:avLst/>
          </a:prstGeom>
          <a:solidFill>
            <a:srgbClr val="00B8FF"/>
          </a:solidFill>
          <a:ln w="38100"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Conector recto de flecha 72">
            <a:extLst>
              <a:ext uri="{FF2B5EF4-FFF2-40B4-BE49-F238E27FC236}">
                <a16:creationId xmlns:a16="http://schemas.microsoft.com/office/drawing/2014/main" id="{F7178D0C-2B3F-4D54-90B7-E140339C8C5C}"/>
              </a:ext>
            </a:extLst>
          </p:cNvPr>
          <p:cNvCxnSpPr>
            <a:cxnSpLocks/>
          </p:cNvCxnSpPr>
          <p:nvPr/>
        </p:nvCxnSpPr>
        <p:spPr bwMode="auto">
          <a:xfrm flipV="1">
            <a:off x="7124134" y="3020260"/>
            <a:ext cx="877554" cy="973337"/>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Conector recto de flecha 74">
            <a:extLst>
              <a:ext uri="{FF2B5EF4-FFF2-40B4-BE49-F238E27FC236}">
                <a16:creationId xmlns:a16="http://schemas.microsoft.com/office/drawing/2014/main" id="{FAC9A314-D8E9-4914-9C92-D5F99DF4179B}"/>
              </a:ext>
            </a:extLst>
          </p:cNvPr>
          <p:cNvCxnSpPr>
            <a:cxnSpLocks/>
          </p:cNvCxnSpPr>
          <p:nvPr/>
        </p:nvCxnSpPr>
        <p:spPr bwMode="auto">
          <a:xfrm>
            <a:off x="7104607" y="4104840"/>
            <a:ext cx="899626" cy="637322"/>
          </a:xfrm>
          <a:prstGeom prst="straightConnector1">
            <a:avLst/>
          </a:prstGeom>
          <a:solidFill>
            <a:srgbClr val="00B8FF"/>
          </a:solidFill>
          <a:ln w="38100" cap="flat" cmpd="sng" algn="ctr">
            <a:solidFill>
              <a:srgbClr val="7030A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Conector recto de flecha 77">
            <a:extLst>
              <a:ext uri="{FF2B5EF4-FFF2-40B4-BE49-F238E27FC236}">
                <a16:creationId xmlns:a16="http://schemas.microsoft.com/office/drawing/2014/main" id="{A7D0BCC8-CA03-47AA-A978-D5C97148811B}"/>
              </a:ext>
            </a:extLst>
          </p:cNvPr>
          <p:cNvCxnSpPr>
            <a:cxnSpLocks/>
          </p:cNvCxnSpPr>
          <p:nvPr/>
        </p:nvCxnSpPr>
        <p:spPr bwMode="auto">
          <a:xfrm flipV="1">
            <a:off x="6893346" y="3342032"/>
            <a:ext cx="1466585" cy="2765135"/>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Conector recto de flecha 80">
            <a:extLst>
              <a:ext uri="{FF2B5EF4-FFF2-40B4-BE49-F238E27FC236}">
                <a16:creationId xmlns:a16="http://schemas.microsoft.com/office/drawing/2014/main" id="{6E937CB7-0D95-42CB-B1C4-80F2038DCF8A}"/>
              </a:ext>
            </a:extLst>
          </p:cNvPr>
          <p:cNvCxnSpPr>
            <a:cxnSpLocks/>
            <a:endCxn id="66" idx="3"/>
          </p:cNvCxnSpPr>
          <p:nvPr/>
        </p:nvCxnSpPr>
        <p:spPr bwMode="auto">
          <a:xfrm flipV="1">
            <a:off x="7059589" y="5567377"/>
            <a:ext cx="1108434" cy="827388"/>
          </a:xfrm>
          <a:prstGeom prst="straightConnector1">
            <a:avLst/>
          </a:prstGeom>
          <a:solidFill>
            <a:srgbClr val="00B8FF"/>
          </a:solidFill>
          <a:ln w="28575" cap="flat" cmpd="sng" algn="ctr">
            <a:solidFill>
              <a:schemeClr val="accent5">
                <a:lumMod val="50000"/>
              </a:schemeClr>
            </a:solidFill>
            <a:prstDash val="lg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4" name="Rectángulo 73">
                <a:extLst>
                  <a:ext uri="{FF2B5EF4-FFF2-40B4-BE49-F238E27FC236}">
                    <a16:creationId xmlns:a16="http://schemas.microsoft.com/office/drawing/2014/main" id="{47D7EC4A-7F8D-4DB6-8F94-50E791138BE6}"/>
                  </a:ext>
                </a:extLst>
              </p:cNvPr>
              <p:cNvSpPr/>
              <p:nvPr/>
            </p:nvSpPr>
            <p:spPr>
              <a:xfrm>
                <a:off x="7322404" y="1178978"/>
                <a:ext cx="628056" cy="433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160" i="1" dirty="0">
                              <a:latin typeface="Cambria Math" panose="02040503050406030204" pitchFamily="18" charset="0"/>
                            </a:rPr>
                          </m:ctrlPr>
                        </m:sSubPr>
                        <m:e>
                          <m:acc>
                            <m:accPr>
                              <m:chr m:val="̂"/>
                              <m:ctrlPr>
                                <a:rPr lang="es-MX" sz="2160" i="1" dirty="0">
                                  <a:latin typeface="Cambria Math" panose="02040503050406030204" pitchFamily="18" charset="0"/>
                                </a:rPr>
                              </m:ctrlPr>
                            </m:accPr>
                            <m:e>
                              <m:r>
                                <a:rPr lang="es-MX" sz="2160" i="1" dirty="0">
                                  <a:latin typeface="Cambria Math" panose="02040503050406030204" pitchFamily="18" charset="0"/>
                                </a:rPr>
                                <m:t>𝑃</m:t>
                              </m:r>
                            </m:e>
                          </m:acc>
                        </m:e>
                        <m:sub>
                          <m:r>
                            <a:rPr lang="es-MX" sz="2160" i="1" dirty="0">
                              <a:latin typeface="Cambria Math" panose="02040503050406030204" pitchFamily="18" charset="0"/>
                            </a:rPr>
                            <m:t>11</m:t>
                          </m:r>
                        </m:sub>
                      </m:sSub>
                    </m:oMath>
                  </m:oMathPara>
                </a14:m>
                <a:endParaRPr lang="es-CO" sz="2160" dirty="0"/>
              </a:p>
            </p:txBody>
          </p:sp>
        </mc:Choice>
        <mc:Fallback xmlns="">
          <p:sp>
            <p:nvSpPr>
              <p:cNvPr id="74" name="Rectángulo 73">
                <a:extLst>
                  <a:ext uri="{FF2B5EF4-FFF2-40B4-BE49-F238E27FC236}">
                    <a16:creationId xmlns:a16="http://schemas.microsoft.com/office/drawing/2014/main" id="{47D7EC4A-7F8D-4DB6-8F94-50E791138BE6}"/>
                  </a:ext>
                </a:extLst>
              </p:cNvPr>
              <p:cNvSpPr>
                <a:spLocks noRot="1" noChangeAspect="1" noMove="1" noResize="1" noEditPoints="1" noAdjustHandles="1" noChangeArrowheads="1" noChangeShapeType="1" noTextEdit="1"/>
              </p:cNvSpPr>
              <p:nvPr/>
            </p:nvSpPr>
            <p:spPr>
              <a:xfrm>
                <a:off x="7322404" y="1178978"/>
                <a:ext cx="628056" cy="433708"/>
              </a:xfrm>
              <a:prstGeom prst="rect">
                <a:avLst/>
              </a:prstGeom>
              <a:blipFill>
                <a:blip r:embed="rId14"/>
                <a:stretch>
                  <a:fillRect t="-8333" r="-1359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0" name="Rectángulo 89">
                <a:extLst>
                  <a:ext uri="{FF2B5EF4-FFF2-40B4-BE49-F238E27FC236}">
                    <a16:creationId xmlns:a16="http://schemas.microsoft.com/office/drawing/2014/main" id="{FF83B946-AC2B-43BD-9797-121A47768B85}"/>
                  </a:ext>
                </a:extLst>
              </p:cNvPr>
              <p:cNvSpPr/>
              <p:nvPr/>
            </p:nvSpPr>
            <p:spPr>
              <a:xfrm>
                <a:off x="7258297" y="1993282"/>
                <a:ext cx="676595" cy="47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400" i="1" dirty="0">
                              <a:latin typeface="Cambria Math" panose="02040503050406030204" pitchFamily="18" charset="0"/>
                            </a:rPr>
                          </m:ctrlPr>
                        </m:sSubPr>
                        <m:e>
                          <m:acc>
                            <m:accPr>
                              <m:chr m:val="̂"/>
                              <m:ctrlPr>
                                <a:rPr lang="es-MX" sz="2400" i="1" dirty="0">
                                  <a:latin typeface="Cambria Math" panose="02040503050406030204" pitchFamily="18" charset="0"/>
                                </a:rPr>
                              </m:ctrlPr>
                            </m:accPr>
                            <m:e>
                              <m:r>
                                <a:rPr lang="es-MX" sz="2400" i="1" dirty="0">
                                  <a:latin typeface="Cambria Math" panose="02040503050406030204" pitchFamily="18" charset="0"/>
                                </a:rPr>
                                <m:t>𝑃</m:t>
                              </m:r>
                            </m:e>
                          </m:acc>
                        </m:e>
                        <m:sub>
                          <m:r>
                            <a:rPr lang="es-MX" sz="2400" i="1" dirty="0">
                              <a:latin typeface="Cambria Math" panose="02040503050406030204" pitchFamily="18" charset="0"/>
                            </a:rPr>
                            <m:t>12</m:t>
                          </m:r>
                        </m:sub>
                      </m:sSub>
                    </m:oMath>
                  </m:oMathPara>
                </a14:m>
                <a:endParaRPr lang="es-CO" sz="2160" dirty="0"/>
              </a:p>
            </p:txBody>
          </p:sp>
        </mc:Choice>
        <mc:Fallback xmlns="">
          <p:sp>
            <p:nvSpPr>
              <p:cNvPr id="90" name="Rectángulo 89">
                <a:extLst>
                  <a:ext uri="{FF2B5EF4-FFF2-40B4-BE49-F238E27FC236}">
                    <a16:creationId xmlns:a16="http://schemas.microsoft.com/office/drawing/2014/main" id="{FF83B946-AC2B-43BD-9797-121A47768B85}"/>
                  </a:ext>
                </a:extLst>
              </p:cNvPr>
              <p:cNvSpPr>
                <a:spLocks noRot="1" noChangeAspect="1" noMove="1" noResize="1" noEditPoints="1" noAdjustHandles="1" noChangeArrowheads="1" noChangeShapeType="1" noTextEdit="1"/>
              </p:cNvSpPr>
              <p:nvPr/>
            </p:nvSpPr>
            <p:spPr>
              <a:xfrm>
                <a:off x="7258297" y="1993282"/>
                <a:ext cx="676595" cy="471539"/>
              </a:xfrm>
              <a:prstGeom prst="rect">
                <a:avLst/>
              </a:prstGeom>
              <a:blipFill>
                <a:blip r:embed="rId15"/>
                <a:stretch>
                  <a:fillRect t="-5195" r="-12613" b="-129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2" name="Rectángulo 91">
                <a:extLst>
                  <a:ext uri="{FF2B5EF4-FFF2-40B4-BE49-F238E27FC236}">
                    <a16:creationId xmlns:a16="http://schemas.microsoft.com/office/drawing/2014/main" id="{4C40C5F8-8936-4826-B089-4DD56668236F}"/>
                  </a:ext>
                </a:extLst>
              </p:cNvPr>
              <p:cNvSpPr/>
              <p:nvPr/>
            </p:nvSpPr>
            <p:spPr>
              <a:xfrm>
                <a:off x="7358435" y="3573415"/>
                <a:ext cx="6851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400" i="1" dirty="0">
                              <a:latin typeface="Cambria Math" panose="02040503050406030204" pitchFamily="18" charset="0"/>
                            </a:rPr>
                          </m:ctrlPr>
                        </m:sSubPr>
                        <m:e>
                          <m:acc>
                            <m:accPr>
                              <m:chr m:val="̂"/>
                              <m:ctrlPr>
                                <a:rPr lang="es-MX" sz="2400" i="1" dirty="0">
                                  <a:latin typeface="Cambria Math" panose="02040503050406030204" pitchFamily="18" charset="0"/>
                                </a:rPr>
                              </m:ctrlPr>
                            </m:accPr>
                            <m:e>
                              <m:r>
                                <a:rPr lang="es-MX" sz="2400" i="1" dirty="0">
                                  <a:latin typeface="Cambria Math" panose="02040503050406030204" pitchFamily="18" charset="0"/>
                                </a:rPr>
                                <m:t>𝑞</m:t>
                              </m:r>
                            </m:e>
                          </m:acc>
                        </m:e>
                        <m:sub>
                          <m:r>
                            <a:rPr lang="es-MX" sz="2400" i="1" dirty="0">
                              <a:latin typeface="Cambria Math" panose="02040503050406030204" pitchFamily="18" charset="0"/>
                            </a:rPr>
                            <m:t>21</m:t>
                          </m:r>
                        </m:sub>
                      </m:sSub>
                    </m:oMath>
                  </m:oMathPara>
                </a14:m>
                <a:endParaRPr lang="es-CO" sz="2160" dirty="0"/>
              </a:p>
            </p:txBody>
          </p:sp>
        </mc:Choice>
        <mc:Fallback xmlns="">
          <p:sp>
            <p:nvSpPr>
              <p:cNvPr id="92" name="Rectángulo 91">
                <a:extLst>
                  <a:ext uri="{FF2B5EF4-FFF2-40B4-BE49-F238E27FC236}">
                    <a16:creationId xmlns:a16="http://schemas.microsoft.com/office/drawing/2014/main" id="{4C40C5F8-8936-4826-B089-4DD56668236F}"/>
                  </a:ext>
                </a:extLst>
              </p:cNvPr>
              <p:cNvSpPr>
                <a:spLocks noRot="1" noChangeAspect="1" noMove="1" noResize="1" noEditPoints="1" noAdjustHandles="1" noChangeArrowheads="1" noChangeShapeType="1" noTextEdit="1"/>
              </p:cNvSpPr>
              <p:nvPr/>
            </p:nvSpPr>
            <p:spPr>
              <a:xfrm>
                <a:off x="7358435" y="3573415"/>
                <a:ext cx="685124" cy="461665"/>
              </a:xfrm>
              <a:prstGeom prst="rect">
                <a:avLst/>
              </a:prstGeom>
              <a:blipFill>
                <a:blip r:embed="rId16"/>
                <a:stretch>
                  <a:fillRect t="-3947" r="-14286" b="-1052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3" name="Rectángulo 92">
                <a:extLst>
                  <a:ext uri="{FF2B5EF4-FFF2-40B4-BE49-F238E27FC236}">
                    <a16:creationId xmlns:a16="http://schemas.microsoft.com/office/drawing/2014/main" id="{F2ED5384-25B3-4E88-9973-80038D12E27E}"/>
                  </a:ext>
                </a:extLst>
              </p:cNvPr>
              <p:cNvSpPr/>
              <p:nvPr/>
            </p:nvSpPr>
            <p:spPr>
              <a:xfrm>
                <a:off x="7077218" y="4221238"/>
                <a:ext cx="6851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sz="2400" i="1" dirty="0">
                              <a:latin typeface="Cambria Math" panose="02040503050406030204" pitchFamily="18" charset="0"/>
                            </a:rPr>
                          </m:ctrlPr>
                        </m:sSubPr>
                        <m:e>
                          <m:acc>
                            <m:accPr>
                              <m:chr m:val="̂"/>
                              <m:ctrlPr>
                                <a:rPr lang="es-MX" sz="2400" i="1" dirty="0">
                                  <a:latin typeface="Cambria Math" panose="02040503050406030204" pitchFamily="18" charset="0"/>
                                </a:rPr>
                              </m:ctrlPr>
                            </m:accPr>
                            <m:e>
                              <m:r>
                                <a:rPr lang="es-MX" sz="2400" i="1" dirty="0">
                                  <a:latin typeface="Cambria Math" panose="02040503050406030204" pitchFamily="18" charset="0"/>
                                </a:rPr>
                                <m:t>𝑞</m:t>
                              </m:r>
                            </m:e>
                          </m:acc>
                        </m:e>
                        <m:sub>
                          <m:r>
                            <a:rPr lang="es-MX" sz="2400" i="1" dirty="0">
                              <a:latin typeface="Cambria Math" panose="02040503050406030204" pitchFamily="18" charset="0"/>
                            </a:rPr>
                            <m:t>22</m:t>
                          </m:r>
                        </m:sub>
                      </m:sSub>
                    </m:oMath>
                  </m:oMathPara>
                </a14:m>
                <a:endParaRPr lang="es-CO" sz="2160" dirty="0"/>
              </a:p>
            </p:txBody>
          </p:sp>
        </mc:Choice>
        <mc:Fallback xmlns="">
          <p:sp>
            <p:nvSpPr>
              <p:cNvPr id="93" name="Rectángulo 92">
                <a:extLst>
                  <a:ext uri="{FF2B5EF4-FFF2-40B4-BE49-F238E27FC236}">
                    <a16:creationId xmlns:a16="http://schemas.microsoft.com/office/drawing/2014/main" id="{F2ED5384-25B3-4E88-9973-80038D12E27E}"/>
                  </a:ext>
                </a:extLst>
              </p:cNvPr>
              <p:cNvSpPr>
                <a:spLocks noRot="1" noChangeAspect="1" noMove="1" noResize="1" noEditPoints="1" noAdjustHandles="1" noChangeArrowheads="1" noChangeShapeType="1" noTextEdit="1"/>
              </p:cNvSpPr>
              <p:nvPr/>
            </p:nvSpPr>
            <p:spPr>
              <a:xfrm>
                <a:off x="7077218" y="4221238"/>
                <a:ext cx="685124" cy="461665"/>
              </a:xfrm>
              <a:prstGeom prst="rect">
                <a:avLst/>
              </a:prstGeom>
              <a:blipFill>
                <a:blip r:embed="rId17"/>
                <a:stretch>
                  <a:fillRect t="-3947" r="-13393" b="-10526"/>
                </a:stretch>
              </a:blipFill>
            </p:spPr>
            <p:txBody>
              <a:bodyPr/>
              <a:lstStyle/>
              <a:p>
                <a:r>
                  <a:rPr lang="es-CO">
                    <a:noFill/>
                  </a:rPr>
                  <a:t> </a:t>
                </a:r>
              </a:p>
            </p:txBody>
          </p:sp>
        </mc:Fallback>
      </mc:AlternateContent>
      <p:sp>
        <p:nvSpPr>
          <p:cNvPr id="94" name="Rectángulo 93">
            <a:extLst>
              <a:ext uri="{FF2B5EF4-FFF2-40B4-BE49-F238E27FC236}">
                <a16:creationId xmlns:a16="http://schemas.microsoft.com/office/drawing/2014/main" id="{6E8EBAB2-B0B8-425A-B637-A1CF14CBD830}"/>
              </a:ext>
            </a:extLst>
          </p:cNvPr>
          <p:cNvSpPr/>
          <p:nvPr/>
        </p:nvSpPr>
        <p:spPr>
          <a:xfrm>
            <a:off x="3062369" y="4951926"/>
            <a:ext cx="498855" cy="424732"/>
          </a:xfrm>
          <a:prstGeom prst="rect">
            <a:avLst/>
          </a:prstGeom>
        </p:spPr>
        <p:txBody>
          <a:bodyPr wrap="none">
            <a:spAutoFit/>
          </a:bodyPr>
          <a:lstStyle/>
          <a:p>
            <a:r>
              <a:rPr lang="es-MX" sz="2160" dirty="0"/>
              <a:t>r</a:t>
            </a:r>
            <a:r>
              <a:rPr lang="es-MX" sz="1680" dirty="0"/>
              <a:t>31</a:t>
            </a:r>
            <a:endParaRPr lang="es-CO" sz="2160" dirty="0"/>
          </a:p>
        </p:txBody>
      </p:sp>
      <p:sp>
        <p:nvSpPr>
          <p:cNvPr id="95" name="Rectángulo 94">
            <a:extLst>
              <a:ext uri="{FF2B5EF4-FFF2-40B4-BE49-F238E27FC236}">
                <a16:creationId xmlns:a16="http://schemas.microsoft.com/office/drawing/2014/main" id="{94EA1D71-B34D-4C6F-BF5D-734CAE71E50D}"/>
              </a:ext>
            </a:extLst>
          </p:cNvPr>
          <p:cNvSpPr/>
          <p:nvPr/>
        </p:nvSpPr>
        <p:spPr>
          <a:xfrm>
            <a:off x="3679067" y="5451691"/>
            <a:ext cx="498855" cy="424732"/>
          </a:xfrm>
          <a:prstGeom prst="rect">
            <a:avLst/>
          </a:prstGeom>
        </p:spPr>
        <p:txBody>
          <a:bodyPr wrap="none">
            <a:spAutoFit/>
          </a:bodyPr>
          <a:lstStyle/>
          <a:p>
            <a:r>
              <a:rPr lang="es-MX" sz="2160" dirty="0"/>
              <a:t>r</a:t>
            </a:r>
            <a:r>
              <a:rPr lang="es-MX" sz="1680" dirty="0"/>
              <a:t>32</a:t>
            </a:r>
            <a:endParaRPr lang="es-CO" sz="2160" dirty="0"/>
          </a:p>
        </p:txBody>
      </p:sp>
      <p:sp>
        <p:nvSpPr>
          <p:cNvPr id="96" name="Rectángulo 95">
            <a:extLst>
              <a:ext uri="{FF2B5EF4-FFF2-40B4-BE49-F238E27FC236}">
                <a16:creationId xmlns:a16="http://schemas.microsoft.com/office/drawing/2014/main" id="{4A97E1DF-DB09-4C20-91E1-0AAE17A4FBC9}"/>
              </a:ext>
            </a:extLst>
          </p:cNvPr>
          <p:cNvSpPr/>
          <p:nvPr/>
        </p:nvSpPr>
        <p:spPr>
          <a:xfrm>
            <a:off x="3710014" y="6067589"/>
            <a:ext cx="498855" cy="424732"/>
          </a:xfrm>
          <a:prstGeom prst="rect">
            <a:avLst/>
          </a:prstGeom>
        </p:spPr>
        <p:txBody>
          <a:bodyPr wrap="none">
            <a:spAutoFit/>
          </a:bodyPr>
          <a:lstStyle/>
          <a:p>
            <a:r>
              <a:rPr lang="es-MX" sz="2160" dirty="0"/>
              <a:t>r</a:t>
            </a:r>
            <a:r>
              <a:rPr lang="es-MX" sz="1680" dirty="0"/>
              <a:t>33</a:t>
            </a:r>
            <a:endParaRPr lang="es-CO" sz="2160" dirty="0"/>
          </a:p>
        </p:txBody>
      </p:sp>
      <p:cxnSp>
        <p:nvCxnSpPr>
          <p:cNvPr id="88" name="Conector recto de flecha 87">
            <a:extLst>
              <a:ext uri="{FF2B5EF4-FFF2-40B4-BE49-F238E27FC236}">
                <a16:creationId xmlns:a16="http://schemas.microsoft.com/office/drawing/2014/main" id="{AA8A4B16-C90D-4D1C-BBE3-EAFC2DBE1D8B}"/>
              </a:ext>
            </a:extLst>
          </p:cNvPr>
          <p:cNvCxnSpPr>
            <a:cxnSpLocks/>
          </p:cNvCxnSpPr>
          <p:nvPr/>
        </p:nvCxnSpPr>
        <p:spPr bwMode="auto">
          <a:xfrm>
            <a:off x="9431976" y="2571135"/>
            <a:ext cx="1504738" cy="50801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Conector recto de flecha 97">
            <a:extLst>
              <a:ext uri="{FF2B5EF4-FFF2-40B4-BE49-F238E27FC236}">
                <a16:creationId xmlns:a16="http://schemas.microsoft.com/office/drawing/2014/main" id="{D949EF49-D2C1-4C1D-A092-F5F98B23E39C}"/>
              </a:ext>
            </a:extLst>
          </p:cNvPr>
          <p:cNvCxnSpPr>
            <a:cxnSpLocks/>
          </p:cNvCxnSpPr>
          <p:nvPr/>
        </p:nvCxnSpPr>
        <p:spPr bwMode="auto">
          <a:xfrm flipV="1">
            <a:off x="9457249" y="4336598"/>
            <a:ext cx="1454280" cy="513173"/>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140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Redes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Neuronales</a:t>
            </a:r>
            <a:r>
              <a:rPr lang="en-US" sz="4450" dirty="0">
                <a:solidFill>
                  <a:srgbClr val="505468"/>
                </a:solidFill>
                <a:latin typeface="Instrument Sans Semi Bold" pitchFamily="34" charset="0"/>
                <a:ea typeface="Instrument Sans Semi Bold" pitchFamily="34" charset="-122"/>
                <a:cs typeface="Instrument Sans Semi Bold" pitchFamily="34" charset="-120"/>
              </a:rPr>
              <a:t>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Artificiales</a:t>
            </a:r>
            <a:endParaRPr lang="en-US" sz="4450" dirty="0"/>
          </a:p>
        </p:txBody>
      </p:sp>
      <p:sp>
        <p:nvSpPr>
          <p:cNvPr id="4" name="Text 1"/>
          <p:cNvSpPr/>
          <p:nvPr/>
        </p:nvSpPr>
        <p:spPr>
          <a:xfrm>
            <a:off x="793790" y="3774638"/>
            <a:ext cx="7556421" cy="1814513"/>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q"/>
            </a:pPr>
            <a:r>
              <a:rPr lang="en-US" sz="2000" dirty="0">
                <a:latin typeface="Instrument Sans Medium" pitchFamily="34" charset="0"/>
                <a:ea typeface="Instrument Sans Medium" pitchFamily="34" charset="-122"/>
                <a:cs typeface="Instrument Sans Medium" pitchFamily="34" charset="-120"/>
              </a:rPr>
              <a:t> </a:t>
            </a:r>
            <a:r>
              <a:rPr lang="en-US" sz="2000" dirty="0" err="1">
                <a:latin typeface="Instrument Sans Medium" pitchFamily="34" charset="0"/>
                <a:ea typeface="Instrument Sans Medium" pitchFamily="34" charset="-122"/>
                <a:cs typeface="Instrument Sans Medium" pitchFamily="34" charset="-120"/>
              </a:rPr>
              <a:t>Definición</a:t>
            </a:r>
            <a:endParaRPr lang="en-US" sz="2000" dirty="0">
              <a:latin typeface="Instrument Sans Medium" pitchFamily="34" charset="0"/>
              <a:ea typeface="Instrument Sans Medium" pitchFamily="34" charset="-122"/>
              <a:cs typeface="Instrument Sans Medium" pitchFamily="34" charset="-120"/>
            </a:endParaRPr>
          </a:p>
          <a:p>
            <a:pPr marL="285750" indent="-285750" algn="just">
              <a:lnSpc>
                <a:spcPts val="2850"/>
              </a:lnSpc>
              <a:buFont typeface="Wingdings" panose="05000000000000000000" pitchFamily="2" charset="2"/>
              <a:buChar char="q"/>
            </a:pPr>
            <a:r>
              <a:rPr lang="en-US" sz="2000" dirty="0" err="1">
                <a:latin typeface="Instrument Sans Medium" pitchFamily="34" charset="0"/>
              </a:rPr>
              <a:t>Arquitectura</a:t>
            </a:r>
            <a:endParaRPr lang="en-US" sz="2000" dirty="0">
              <a:latin typeface="Instrument Sans Medium" pitchFamily="34" charset="0"/>
            </a:endParaRPr>
          </a:p>
          <a:p>
            <a:pPr marL="285750" indent="-285750" algn="just">
              <a:lnSpc>
                <a:spcPts val="2850"/>
              </a:lnSpc>
              <a:buFont typeface="Wingdings" panose="05000000000000000000" pitchFamily="2" charset="2"/>
              <a:buChar char="q"/>
            </a:pPr>
            <a:r>
              <a:rPr lang="en-US" sz="2000" dirty="0" err="1">
                <a:latin typeface="Instrument Sans Medium" pitchFamily="34" charset="0"/>
              </a:rPr>
              <a:t>Usos</a:t>
            </a:r>
            <a:endParaRPr lang="en-US" sz="2000" dirty="0">
              <a:latin typeface="Instrument Sans Medium" pitchFamily="34" charset="0"/>
            </a:endParaRPr>
          </a:p>
          <a:p>
            <a:pPr marL="285750" indent="-285750" algn="just">
              <a:lnSpc>
                <a:spcPts val="2850"/>
              </a:lnSpc>
              <a:buFont typeface="Wingdings" panose="05000000000000000000" pitchFamily="2" charset="2"/>
              <a:buChar char="q"/>
            </a:pPr>
            <a:r>
              <a:rPr lang="en-US" sz="2000" dirty="0">
                <a:latin typeface="Instrument Sans Medium" pitchFamily="34" charset="0"/>
              </a:rPr>
              <a:t>Red Neuronal artificial - Pasos</a:t>
            </a:r>
          </a:p>
          <a:p>
            <a:pPr marL="285750" indent="-285750" algn="just">
              <a:lnSpc>
                <a:spcPts val="2850"/>
              </a:lnSpc>
              <a:buFont typeface="Wingdings" panose="05000000000000000000" pitchFamily="2" charset="2"/>
              <a:buChar char="q"/>
            </a:pPr>
            <a:r>
              <a:rPr lang="en-US" sz="2000" dirty="0" err="1">
                <a:latin typeface="Instrument Sans Medium" pitchFamily="34" charset="0"/>
              </a:rPr>
              <a:t>Ejercicio</a:t>
            </a:r>
            <a:r>
              <a:rPr lang="en-US" sz="2000" dirty="0">
                <a:latin typeface="Instrument Sans Medium" pitchFamily="34" charset="0"/>
              </a:rPr>
              <a:t> (</a:t>
            </a:r>
            <a:r>
              <a:rPr lang="en-US" sz="2000" dirty="0" err="1">
                <a:latin typeface="Instrument Sans Medium" pitchFamily="34" charset="0"/>
              </a:rPr>
              <a:t>aplicación</a:t>
            </a:r>
            <a:r>
              <a:rPr lang="en-US" sz="2000" dirty="0">
                <a:latin typeface="Instrument Sans Medium" pitchFamily="34" charset="0"/>
              </a:rPr>
              <a:t> </a:t>
            </a:r>
            <a:r>
              <a:rPr lang="en-US" sz="2000" dirty="0" err="1">
                <a:latin typeface="Instrument Sans Medium" pitchFamily="34" charset="0"/>
              </a:rPr>
              <a:t>usando</a:t>
            </a:r>
            <a:r>
              <a:rPr lang="en-US" sz="2000" dirty="0">
                <a:latin typeface="Instrument Sans Medium" pitchFamily="34" charset="0"/>
              </a:rPr>
              <a:t> Python)</a:t>
            </a:r>
            <a:endParaRPr lang="en-US" sz="200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txBody>
          <a:bodyPr/>
          <a:lstStyle/>
          <a:p>
            <a:endParaRPr lang="es-CO"/>
          </a:p>
        </p:txBody>
      </p:sp>
    </p:spTree>
    <p:extLst>
      <p:ext uri="{BB962C8B-B14F-4D97-AF65-F5344CB8AC3E}">
        <p14:creationId xmlns:p14="http://schemas.microsoft.com/office/powerpoint/2010/main" val="170915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8FBD16CD-21AF-4B3B-A312-664F0BE2AC66}"/>
                  </a:ext>
                </a:extLst>
              </p:cNvPr>
              <p:cNvSpPr/>
              <p:nvPr/>
            </p:nvSpPr>
            <p:spPr>
              <a:xfrm>
                <a:off x="2215670" y="6599927"/>
                <a:ext cx="7042890" cy="1040028"/>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5760" i="1">
                              <a:latin typeface="Cambria Math" panose="02040503050406030204" pitchFamily="18" charset="0"/>
                            </a:rPr>
                          </m:ctrlPr>
                        </m:sSupPr>
                        <m:e>
                          <m:r>
                            <m:rPr>
                              <m:sty m:val="p"/>
                            </m:rPr>
                            <a:rPr lang="es-CO" sz="5760">
                              <a:latin typeface="Cambria Math" panose="02040503050406030204" pitchFamily="18" charset="0"/>
                            </a:rPr>
                            <m:t>z</m:t>
                          </m:r>
                        </m:e>
                        <m:sup>
                          <m:d>
                            <m:dPr>
                              <m:begChr m:val="["/>
                              <m:endChr m:val="]"/>
                              <m:ctrlPr>
                                <a:rPr lang="es-CO" sz="5760" i="1">
                                  <a:latin typeface="Cambria Math" panose="02040503050406030204" pitchFamily="18" charset="0"/>
                                </a:rPr>
                              </m:ctrlPr>
                            </m:dPr>
                            <m:e>
                              <m:r>
                                <a:rPr lang="es-MX" sz="5760">
                                  <a:latin typeface="Cambria Math" panose="02040503050406030204" pitchFamily="18" charset="0"/>
                                </a:rPr>
                                <m:t>2</m:t>
                              </m:r>
                            </m:e>
                          </m:d>
                        </m:sup>
                      </m:sSup>
                      <m:r>
                        <a:rPr lang="es-CO" sz="5760">
                          <a:latin typeface="Cambria Math" panose="02040503050406030204" pitchFamily="18" charset="0"/>
                        </a:rPr>
                        <m:t>=</m:t>
                      </m:r>
                      <m:sSup>
                        <m:sSupPr>
                          <m:ctrlPr>
                            <a:rPr lang="es-CO" sz="5760" i="1">
                              <a:latin typeface="Cambria Math" panose="02040503050406030204" pitchFamily="18" charset="0"/>
                            </a:rPr>
                          </m:ctrlPr>
                        </m:sSupPr>
                        <m:e>
                          <m:r>
                            <m:rPr>
                              <m:sty m:val="p"/>
                            </m:rPr>
                            <a:rPr lang="es-MX" sz="5760">
                              <a:latin typeface="Cambria Math" panose="02040503050406030204" pitchFamily="18" charset="0"/>
                            </a:rPr>
                            <m:t>W</m:t>
                          </m:r>
                        </m:e>
                        <m:sup>
                          <m:d>
                            <m:dPr>
                              <m:begChr m:val="["/>
                              <m:endChr m:val="]"/>
                              <m:ctrlPr>
                                <a:rPr lang="es-CO" sz="5760" i="1">
                                  <a:latin typeface="Cambria Math" panose="02040503050406030204" pitchFamily="18" charset="0"/>
                                </a:rPr>
                              </m:ctrlPr>
                            </m:dPr>
                            <m:e>
                              <m:r>
                                <a:rPr lang="es-MX" sz="5760">
                                  <a:latin typeface="Cambria Math" panose="02040503050406030204" pitchFamily="18" charset="0"/>
                                </a:rPr>
                                <m:t>2</m:t>
                              </m:r>
                            </m:e>
                          </m:d>
                        </m:sup>
                      </m:sSup>
                      <m:sSup>
                        <m:sSupPr>
                          <m:ctrlPr>
                            <a:rPr lang="es-CO" sz="5760" i="1">
                              <a:latin typeface="Cambria Math" panose="02040503050406030204" pitchFamily="18" charset="0"/>
                            </a:rPr>
                          </m:ctrlPr>
                        </m:sSupPr>
                        <m:e>
                          <m:r>
                            <m:rPr>
                              <m:sty m:val="p"/>
                            </m:rPr>
                            <a:rPr lang="es-MX" sz="5760">
                              <a:latin typeface="Cambria Math" panose="02040503050406030204" pitchFamily="18" charset="0"/>
                            </a:rPr>
                            <m:t>A</m:t>
                          </m:r>
                        </m:e>
                        <m:sup>
                          <m:d>
                            <m:dPr>
                              <m:begChr m:val="["/>
                              <m:endChr m:val="]"/>
                              <m:ctrlPr>
                                <a:rPr lang="es-CO" sz="5760" i="1">
                                  <a:latin typeface="Cambria Math" panose="02040503050406030204" pitchFamily="18" charset="0"/>
                                </a:rPr>
                              </m:ctrlPr>
                            </m:dPr>
                            <m:e>
                              <m:r>
                                <a:rPr lang="es-CO" sz="5760">
                                  <a:latin typeface="Cambria Math" panose="02040503050406030204" pitchFamily="18" charset="0"/>
                                </a:rPr>
                                <m:t>1</m:t>
                              </m:r>
                            </m:e>
                          </m:d>
                        </m:sup>
                      </m:sSup>
                      <m:r>
                        <a:rPr lang="es-CO" sz="5760">
                          <a:latin typeface="Cambria Math" panose="02040503050406030204" pitchFamily="18" charset="0"/>
                        </a:rPr>
                        <m:t>+</m:t>
                      </m:r>
                      <m:sSup>
                        <m:sSupPr>
                          <m:ctrlPr>
                            <a:rPr lang="es-CO" sz="5760" i="1">
                              <a:latin typeface="Cambria Math" panose="02040503050406030204" pitchFamily="18" charset="0"/>
                            </a:rPr>
                          </m:ctrlPr>
                        </m:sSupPr>
                        <m:e>
                          <m:r>
                            <m:rPr>
                              <m:sty m:val="p"/>
                            </m:rPr>
                            <a:rPr lang="es-CO" sz="5760">
                              <a:latin typeface="Cambria Math" panose="02040503050406030204" pitchFamily="18" charset="0"/>
                            </a:rPr>
                            <m:t>b</m:t>
                          </m:r>
                        </m:e>
                        <m:sup>
                          <m:d>
                            <m:dPr>
                              <m:begChr m:val="["/>
                              <m:endChr m:val="]"/>
                              <m:ctrlPr>
                                <a:rPr lang="es-CO" sz="5760" i="1">
                                  <a:latin typeface="Cambria Math" panose="02040503050406030204" pitchFamily="18" charset="0"/>
                                </a:rPr>
                              </m:ctrlPr>
                            </m:dPr>
                            <m:e>
                              <m:r>
                                <a:rPr lang="es-MX" sz="5760">
                                  <a:latin typeface="Cambria Math" panose="02040503050406030204" pitchFamily="18" charset="0"/>
                                </a:rPr>
                                <m:t>2</m:t>
                              </m:r>
                            </m:e>
                          </m:d>
                        </m:sup>
                      </m:sSup>
                    </m:oMath>
                  </m:oMathPara>
                </a14:m>
                <a:endParaRPr lang="es-CO" sz="5760" dirty="0"/>
              </a:p>
            </p:txBody>
          </p:sp>
        </mc:Choice>
        <mc:Fallback xmlns="">
          <p:sp>
            <p:nvSpPr>
              <p:cNvPr id="9" name="Rectángulo 8">
                <a:extLst>
                  <a:ext uri="{FF2B5EF4-FFF2-40B4-BE49-F238E27FC236}">
                    <a16:creationId xmlns:a16="http://schemas.microsoft.com/office/drawing/2014/main" id="{8FBD16CD-21AF-4B3B-A312-664F0BE2AC66}"/>
                  </a:ext>
                </a:extLst>
              </p:cNvPr>
              <p:cNvSpPr>
                <a:spLocks noRot="1" noChangeAspect="1" noMove="1" noResize="1" noEditPoints="1" noAdjustHandles="1" noChangeArrowheads="1" noChangeShapeType="1" noTextEdit="1"/>
              </p:cNvSpPr>
              <p:nvPr/>
            </p:nvSpPr>
            <p:spPr>
              <a:xfrm>
                <a:off x="2215670" y="6599927"/>
                <a:ext cx="7042890" cy="1040028"/>
              </a:xfrm>
              <a:prstGeom prst="rect">
                <a:avLst/>
              </a:prstGeom>
              <a:blipFill>
                <a:blip r:embed="rId3"/>
                <a:stretch>
                  <a:fillRect/>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1EB6F98-AF57-4D57-8614-F4279009EAFF}"/>
                  </a:ext>
                </a:extLst>
              </p:cNvPr>
              <p:cNvSpPr txBox="1"/>
              <p:nvPr/>
            </p:nvSpPr>
            <p:spPr>
              <a:xfrm>
                <a:off x="2215671" y="2311765"/>
                <a:ext cx="7093673" cy="51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3360" i="1">
                              <a:latin typeface="Cambria Math" panose="02040503050406030204" pitchFamily="18" charset="0"/>
                            </a:rPr>
                          </m:ctrlPr>
                        </m:sSubPr>
                        <m:e>
                          <m:r>
                            <a:rPr lang="es-CO" sz="3360" i="1">
                              <a:latin typeface="Cambria Math" panose="02040503050406030204" pitchFamily="18" charset="0"/>
                            </a:rPr>
                            <m:t>𝑧</m:t>
                          </m:r>
                        </m:e>
                        <m:sub>
                          <m:r>
                            <a:rPr lang="es-CO" sz="3360">
                              <a:latin typeface="Cambria Math" panose="02040503050406030204" pitchFamily="18" charset="0"/>
                            </a:rPr>
                            <m:t>21</m:t>
                          </m:r>
                        </m:sub>
                      </m:sSub>
                      <m:r>
                        <a:rPr lang="es-CO" sz="3360">
                          <a:latin typeface="Cambria Math" panose="02040503050406030204" pitchFamily="18" charset="0"/>
                        </a:rPr>
                        <m:t>=</m:t>
                      </m:r>
                      <m:sSub>
                        <m:sSubPr>
                          <m:ctrlPr>
                            <a:rPr lang="es-CO" sz="3360" i="1">
                              <a:latin typeface="Cambria Math" panose="02040503050406030204" pitchFamily="18" charset="0"/>
                            </a:rPr>
                          </m:ctrlPr>
                        </m:sSubPr>
                        <m:e>
                          <m:r>
                            <a:rPr lang="es-CO" sz="3360" i="1">
                              <a:latin typeface="Cambria Math" panose="02040503050406030204" pitchFamily="18" charset="0"/>
                            </a:rPr>
                            <m:t>𝑎</m:t>
                          </m:r>
                        </m:e>
                        <m:sub>
                          <m:r>
                            <a:rPr lang="es-CO" sz="3360">
                              <a:latin typeface="Cambria Math" panose="02040503050406030204" pitchFamily="18" charset="0"/>
                            </a:rPr>
                            <m:t>11</m:t>
                          </m:r>
                        </m:sub>
                      </m:sSub>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a:latin typeface="Cambria Math" panose="02040503050406030204" pitchFamily="18" charset="0"/>
                            </a:rPr>
                            <m:t>31</m:t>
                          </m:r>
                        </m:sub>
                      </m:sSub>
                      <m:r>
                        <a:rPr lang="es-CO" sz="3360">
                          <a:latin typeface="Cambria Math" panose="02040503050406030204" pitchFamily="18" charset="0"/>
                        </a:rPr>
                        <m:t>+</m:t>
                      </m:r>
                      <m:sSub>
                        <m:sSubPr>
                          <m:ctrlPr>
                            <a:rPr lang="es-CO" sz="3360" i="1">
                              <a:latin typeface="Cambria Math" panose="02040503050406030204" pitchFamily="18" charset="0"/>
                            </a:rPr>
                          </m:ctrlPr>
                        </m:sSubPr>
                        <m:e>
                          <m:r>
                            <a:rPr lang="es-CO" sz="3360" i="1">
                              <a:latin typeface="Cambria Math" panose="02040503050406030204" pitchFamily="18" charset="0"/>
                            </a:rPr>
                            <m:t>𝑎</m:t>
                          </m:r>
                        </m:e>
                        <m:sub>
                          <m:r>
                            <a:rPr lang="es-CO" sz="3360">
                              <a:latin typeface="Cambria Math" panose="02040503050406030204" pitchFamily="18" charset="0"/>
                            </a:rPr>
                            <m:t>12</m:t>
                          </m:r>
                        </m:sub>
                      </m:sSub>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a:latin typeface="Cambria Math" panose="02040503050406030204" pitchFamily="18" charset="0"/>
                            </a:rPr>
                            <m:t>41</m:t>
                          </m:r>
                        </m:sub>
                      </m:sSub>
                      <m:r>
                        <a:rPr lang="es-CO" sz="3360">
                          <a:latin typeface="Cambria Math" panose="02040503050406030204" pitchFamily="18" charset="0"/>
                        </a:rPr>
                        <m:t>+</m:t>
                      </m:r>
                      <m:sSub>
                        <m:sSubPr>
                          <m:ctrlPr>
                            <a:rPr lang="es-CO" sz="3360" i="1">
                              <a:latin typeface="Cambria Math" panose="02040503050406030204" pitchFamily="18" charset="0"/>
                            </a:rPr>
                          </m:ctrlPr>
                        </m:sSubPr>
                        <m:e>
                          <m:r>
                            <a:rPr lang="es-CO" sz="3360" i="1">
                              <a:latin typeface="Cambria Math" panose="02040503050406030204" pitchFamily="18" charset="0"/>
                            </a:rPr>
                            <m:t>𝑎</m:t>
                          </m:r>
                        </m:e>
                        <m:sub>
                          <m:r>
                            <a:rPr lang="es-CO" sz="3360">
                              <a:latin typeface="Cambria Math" panose="02040503050406030204" pitchFamily="18" charset="0"/>
                            </a:rPr>
                            <m:t>13</m:t>
                          </m:r>
                        </m:sub>
                      </m:sSub>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a:latin typeface="Cambria Math" panose="02040503050406030204" pitchFamily="18" charset="0"/>
                            </a:rPr>
                            <m:t>51</m:t>
                          </m:r>
                        </m:sub>
                      </m:sSub>
                      <m:r>
                        <a:rPr lang="es-CO" sz="3360">
                          <a:latin typeface="Cambria Math" panose="02040503050406030204" pitchFamily="18" charset="0"/>
                        </a:rPr>
                        <m:t>+</m:t>
                      </m:r>
                      <m:sSub>
                        <m:sSubPr>
                          <m:ctrlPr>
                            <a:rPr lang="es-CO" sz="3360" i="1">
                              <a:latin typeface="Cambria Math" panose="02040503050406030204" pitchFamily="18" charset="0"/>
                            </a:rPr>
                          </m:ctrlPr>
                        </m:sSubPr>
                        <m:e>
                          <m:r>
                            <a:rPr lang="es-CO" sz="3360" i="1">
                              <a:latin typeface="Cambria Math" panose="02040503050406030204" pitchFamily="18" charset="0"/>
                            </a:rPr>
                            <m:t>𝑏</m:t>
                          </m:r>
                        </m:e>
                        <m:sub>
                          <m:r>
                            <a:rPr lang="es-CO" sz="3360">
                              <a:latin typeface="Cambria Math" panose="02040503050406030204" pitchFamily="18" charset="0"/>
                            </a:rPr>
                            <m:t>2</m:t>
                          </m:r>
                        </m:sub>
                      </m:sSub>
                    </m:oMath>
                  </m:oMathPara>
                </a14:m>
                <a:endParaRPr lang="es-CO" sz="2160" dirty="0"/>
              </a:p>
            </p:txBody>
          </p:sp>
        </mc:Choice>
        <mc:Fallback xmlns="">
          <p:sp>
            <p:nvSpPr>
              <p:cNvPr id="2" name="CuadroTexto 1">
                <a:extLst>
                  <a:ext uri="{FF2B5EF4-FFF2-40B4-BE49-F238E27FC236}">
                    <a16:creationId xmlns:a16="http://schemas.microsoft.com/office/drawing/2014/main" id="{D1EB6F98-AF57-4D57-8614-F4279009EAFF}"/>
                  </a:ext>
                </a:extLst>
              </p:cNvPr>
              <p:cNvSpPr txBox="1">
                <a:spLocks noRot="1" noChangeAspect="1" noMove="1" noResize="1" noEditPoints="1" noAdjustHandles="1" noChangeArrowheads="1" noChangeShapeType="1" noTextEdit="1"/>
              </p:cNvSpPr>
              <p:nvPr/>
            </p:nvSpPr>
            <p:spPr>
              <a:xfrm>
                <a:off x="2215671" y="2311765"/>
                <a:ext cx="7093673" cy="517065"/>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AD7299FE-0D35-43F8-A465-2AF092BB1726}"/>
                  </a:ext>
                </a:extLst>
              </p:cNvPr>
              <p:cNvSpPr txBox="1"/>
              <p:nvPr/>
            </p:nvSpPr>
            <p:spPr>
              <a:xfrm>
                <a:off x="2243212" y="4121312"/>
                <a:ext cx="6789359" cy="13410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sz="3360" i="1">
                              <a:latin typeface="Cambria Math" panose="02040503050406030204" pitchFamily="18" charset="0"/>
                            </a:rPr>
                          </m:ctrlPr>
                        </m:dPr>
                        <m:e>
                          <m:sSub>
                            <m:sSubPr>
                              <m:ctrlPr>
                                <a:rPr lang="es-CO" sz="3360" i="1">
                                  <a:latin typeface="Cambria Math" panose="02040503050406030204" pitchFamily="18" charset="0"/>
                                </a:rPr>
                              </m:ctrlPr>
                            </m:sSubPr>
                            <m:e>
                              <m:r>
                                <a:rPr lang="es-CO" sz="3360" i="1">
                                  <a:latin typeface="Cambria Math" panose="02040503050406030204" pitchFamily="18" charset="0"/>
                                </a:rPr>
                                <m:t>𝑧</m:t>
                              </m:r>
                            </m:e>
                            <m:sub>
                              <m:r>
                                <a:rPr lang="es-CO" sz="3360" i="1">
                                  <a:latin typeface="Cambria Math" panose="02040503050406030204" pitchFamily="18" charset="0"/>
                                </a:rPr>
                                <m:t>21</m:t>
                              </m:r>
                            </m:sub>
                          </m:sSub>
                        </m:e>
                      </m:d>
                      <m:r>
                        <a:rPr lang="es-CO" sz="3360" i="1">
                          <a:latin typeface="Cambria Math" panose="02040503050406030204" pitchFamily="18" charset="0"/>
                        </a:rPr>
                        <m:t>=</m:t>
                      </m:r>
                      <m:d>
                        <m:dPr>
                          <m:begChr m:val="["/>
                          <m:endChr m:val="]"/>
                          <m:ctrlPr>
                            <a:rPr lang="es-CO" sz="3360" i="1">
                              <a:latin typeface="Cambria Math" panose="02040503050406030204" pitchFamily="18" charset="0"/>
                            </a:rPr>
                          </m:ctrlPr>
                        </m:dPr>
                        <m:e>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i="1">
                                  <a:latin typeface="Cambria Math" panose="02040503050406030204" pitchFamily="18" charset="0"/>
                                </a:rPr>
                                <m:t>31</m:t>
                              </m:r>
                            </m:sub>
                          </m:sSub>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i="1">
                                  <a:latin typeface="Cambria Math" panose="02040503050406030204" pitchFamily="18" charset="0"/>
                                </a:rPr>
                                <m:t>41</m:t>
                              </m:r>
                            </m:sub>
                          </m:sSub>
                          <m:sSub>
                            <m:sSubPr>
                              <m:ctrlPr>
                                <a:rPr lang="es-CO" sz="3360" i="1">
                                  <a:latin typeface="Cambria Math" panose="02040503050406030204" pitchFamily="18" charset="0"/>
                                </a:rPr>
                              </m:ctrlPr>
                            </m:sSubPr>
                            <m:e>
                              <m:r>
                                <a:rPr lang="es-CO" sz="3360" i="1">
                                  <a:latin typeface="Cambria Math" panose="02040503050406030204" pitchFamily="18" charset="0"/>
                                </a:rPr>
                                <m:t>𝑤</m:t>
                              </m:r>
                            </m:e>
                            <m:sub>
                              <m:r>
                                <a:rPr lang="es-CO" sz="3360" i="1">
                                  <a:latin typeface="Cambria Math" panose="02040503050406030204" pitchFamily="18" charset="0"/>
                                </a:rPr>
                                <m:t>51</m:t>
                              </m:r>
                            </m:sub>
                          </m:sSub>
                        </m:e>
                      </m:d>
                      <m:d>
                        <m:dPr>
                          <m:begChr m:val="["/>
                          <m:endChr m:val="]"/>
                          <m:ctrlPr>
                            <a:rPr lang="es-CO" sz="3360" i="1">
                              <a:latin typeface="Cambria Math" panose="02040503050406030204" pitchFamily="18" charset="0"/>
                            </a:rPr>
                          </m:ctrlPr>
                        </m:dPr>
                        <m:e>
                          <m:m>
                            <m:mPr>
                              <m:plcHide m:val="on"/>
                              <m:mcs>
                                <m:mc>
                                  <m:mcPr>
                                    <m:count m:val="2"/>
                                    <m:mcJc m:val="center"/>
                                  </m:mcPr>
                                </m:mc>
                              </m:mcs>
                              <m:ctrlPr>
                                <a:rPr lang="es-CO" sz="3360" i="1">
                                  <a:latin typeface="Cambria Math" panose="02040503050406030204" pitchFamily="18" charset="0"/>
                                </a:rPr>
                              </m:ctrlPr>
                            </m:mPr>
                            <m:mr>
                              <m:e>
                                <m:sSub>
                                  <m:sSubPr>
                                    <m:ctrlPr>
                                      <a:rPr lang="es-CO" sz="3360" i="1">
                                        <a:latin typeface="Cambria Math" panose="02040503050406030204" pitchFamily="18" charset="0"/>
                                      </a:rPr>
                                    </m:ctrlPr>
                                  </m:sSubPr>
                                  <m:e>
                                    <m:r>
                                      <a:rPr lang="es-CO" sz="3360" i="1">
                                        <a:latin typeface="Cambria Math" panose="02040503050406030204" pitchFamily="18" charset="0"/>
                                      </a:rPr>
                                      <m:t>𝑎</m:t>
                                    </m:r>
                                  </m:e>
                                  <m:sub>
                                    <m:r>
                                      <a:rPr lang="es-MX" sz="3360" i="1">
                                        <a:latin typeface="Cambria Math" panose="02040503050406030204" pitchFamily="18" charset="0"/>
                                      </a:rPr>
                                      <m:t>1</m:t>
                                    </m:r>
                                    <m:r>
                                      <a:rPr lang="es-CO" sz="3360" i="1">
                                        <a:latin typeface="Cambria Math" panose="02040503050406030204" pitchFamily="18" charset="0"/>
                                      </a:rPr>
                                      <m:t>1</m:t>
                                    </m:r>
                                  </m:sub>
                                </m:sSub>
                              </m:e>
                              <m:e/>
                            </m:mr>
                            <m:mr>
                              <m:e>
                                <m:r>
                                  <a:rPr lang="es-CO" sz="3360" i="1">
                                    <a:latin typeface="Cambria Math" panose="02040503050406030204" pitchFamily="18" charset="0"/>
                                  </a:rPr>
                                  <m:t>𝑎</m:t>
                                </m:r>
                                <m:r>
                                  <a:rPr lang="es-MX" sz="3360" i="1">
                                    <a:latin typeface="Cambria Math" panose="02040503050406030204" pitchFamily="18" charset="0"/>
                                  </a:rPr>
                                  <m:t>12</m:t>
                                </m:r>
                              </m:e>
                              <m:e/>
                            </m:mr>
                            <m:mr>
                              <m:e>
                                <m:r>
                                  <a:rPr lang="es-CO" sz="3360" i="1">
                                    <a:latin typeface="Cambria Math" panose="02040503050406030204" pitchFamily="18" charset="0"/>
                                  </a:rPr>
                                  <m:t>𝑎</m:t>
                                </m:r>
                                <m:r>
                                  <a:rPr lang="es-MX" sz="3360" i="1">
                                    <a:latin typeface="Cambria Math" panose="02040503050406030204" pitchFamily="18" charset="0"/>
                                  </a:rPr>
                                  <m:t>13</m:t>
                                </m:r>
                              </m:e>
                              <m:e/>
                            </m:mr>
                          </m:m>
                        </m:e>
                      </m:d>
                      <m:r>
                        <a:rPr lang="es-CO" sz="3360" i="1">
                          <a:latin typeface="Cambria Math" panose="02040503050406030204" pitchFamily="18" charset="0"/>
                        </a:rPr>
                        <m:t>+</m:t>
                      </m:r>
                      <m:d>
                        <m:dPr>
                          <m:begChr m:val="["/>
                          <m:endChr m:val="]"/>
                          <m:ctrlPr>
                            <a:rPr lang="es-CO" sz="3360" i="1">
                              <a:latin typeface="Cambria Math" panose="02040503050406030204" pitchFamily="18" charset="0"/>
                            </a:rPr>
                          </m:ctrlPr>
                        </m:dPr>
                        <m:e>
                          <m:sSub>
                            <m:sSubPr>
                              <m:ctrlPr>
                                <a:rPr lang="es-CO" sz="3360" i="1">
                                  <a:latin typeface="Cambria Math" panose="02040503050406030204" pitchFamily="18" charset="0"/>
                                </a:rPr>
                              </m:ctrlPr>
                            </m:sSubPr>
                            <m:e>
                              <m:r>
                                <a:rPr lang="es-CO" sz="3360" i="1">
                                  <a:latin typeface="Cambria Math" panose="02040503050406030204" pitchFamily="18" charset="0"/>
                                </a:rPr>
                                <m:t>𝑏</m:t>
                              </m:r>
                            </m:e>
                            <m:sub>
                              <m:r>
                                <a:rPr lang="es-CO" sz="3360" i="1">
                                  <a:latin typeface="Cambria Math" panose="02040503050406030204" pitchFamily="18" charset="0"/>
                                </a:rPr>
                                <m:t>2</m:t>
                              </m:r>
                            </m:sub>
                          </m:sSub>
                        </m:e>
                      </m:d>
                    </m:oMath>
                  </m:oMathPara>
                </a14:m>
                <a:endParaRPr lang="es-CO" sz="2160" dirty="0"/>
              </a:p>
            </p:txBody>
          </p:sp>
        </mc:Choice>
        <mc:Fallback xmlns="">
          <p:sp>
            <p:nvSpPr>
              <p:cNvPr id="3" name="CuadroTexto 2">
                <a:extLst>
                  <a:ext uri="{FF2B5EF4-FFF2-40B4-BE49-F238E27FC236}">
                    <a16:creationId xmlns:a16="http://schemas.microsoft.com/office/drawing/2014/main" id="{AD7299FE-0D35-43F8-A465-2AF092BB1726}"/>
                  </a:ext>
                </a:extLst>
              </p:cNvPr>
              <p:cNvSpPr txBox="1">
                <a:spLocks noRot="1" noChangeAspect="1" noMove="1" noResize="1" noEditPoints="1" noAdjustHandles="1" noChangeArrowheads="1" noChangeShapeType="1" noTextEdit="1"/>
              </p:cNvSpPr>
              <p:nvPr/>
            </p:nvSpPr>
            <p:spPr>
              <a:xfrm>
                <a:off x="2243212" y="4121312"/>
                <a:ext cx="6789359" cy="1341008"/>
              </a:xfrm>
              <a:prstGeom prst="rect">
                <a:avLst/>
              </a:prstGeom>
              <a:blipFill>
                <a:blip r:embed="rId5"/>
                <a:stretch>
                  <a:fillRect/>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B2A84392-A9FE-45C2-BC76-4E31CFE1FB8D}"/>
              </a:ext>
            </a:extLst>
          </p:cNvPr>
          <p:cNvSpPr txBox="1"/>
          <p:nvPr/>
        </p:nvSpPr>
        <p:spPr>
          <a:xfrm>
            <a:off x="2065192" y="3139073"/>
            <a:ext cx="7082260" cy="424732"/>
          </a:xfrm>
          <a:prstGeom prst="rect">
            <a:avLst/>
          </a:prstGeom>
          <a:noFill/>
        </p:spPr>
        <p:txBody>
          <a:bodyPr wrap="none" rtlCol="0">
            <a:spAutoFit/>
          </a:bodyPr>
          <a:lstStyle/>
          <a:p>
            <a:r>
              <a:rPr lang="es-MX" sz="2160" dirty="0"/>
              <a:t>Sería un producto matricial, como se muestra a continuación:</a:t>
            </a:r>
            <a:endParaRPr lang="es-CO" sz="2160" dirty="0"/>
          </a:p>
        </p:txBody>
      </p:sp>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DF30E2C1-747D-4367-99A0-6BAE83E65A65}"/>
                  </a:ext>
                </a:extLst>
              </p:cNvPr>
              <p:cNvSpPr/>
              <p:nvPr/>
            </p:nvSpPr>
            <p:spPr>
              <a:xfrm>
                <a:off x="2171932" y="540586"/>
                <a:ext cx="10191569" cy="1074205"/>
              </a:xfrm>
              <a:prstGeom prst="rect">
                <a:avLst/>
              </a:prstGeom>
            </p:spPr>
            <p:txBody>
              <a:bodyPr wrap="square">
                <a:spAutoFit/>
              </a:bodyPr>
              <a:lstStyle/>
              <a:p>
                <a:pPr lvl="0"/>
                <a:r>
                  <a:rPr lang="es-MX" sz="2160" b="1" i="1" dirty="0">
                    <a:solidFill>
                      <a:srgbClr val="002060"/>
                    </a:solidFill>
                  </a:rPr>
                  <a:t>Entonces, se continúa con la siguiente capa oculta que tiene una neurona, se debe construir </a:t>
                </a:r>
                <a14:m>
                  <m:oMath xmlns:m="http://schemas.openxmlformats.org/officeDocument/2006/math">
                    <m:sSub>
                      <m:sSubPr>
                        <m:ctrlPr>
                          <a:rPr lang="es-MX" sz="4320" b="1" i="1">
                            <a:solidFill>
                              <a:srgbClr val="002060"/>
                            </a:solidFill>
                            <a:latin typeface="Cambria Math" panose="02040503050406030204" pitchFamily="18" charset="0"/>
                          </a:rPr>
                        </m:ctrlPr>
                      </m:sSubPr>
                      <m:e>
                        <m:r>
                          <a:rPr lang="es-MX" sz="4320" b="1" i="1">
                            <a:solidFill>
                              <a:srgbClr val="002060"/>
                            </a:solidFill>
                            <a:latin typeface="Cambria Math" panose="02040503050406030204" pitchFamily="18" charset="0"/>
                          </a:rPr>
                          <m:t>𝒛</m:t>
                        </m:r>
                      </m:e>
                      <m:sub>
                        <m:r>
                          <a:rPr lang="es-MX" sz="4320" b="1" i="1">
                            <a:solidFill>
                              <a:srgbClr val="002060"/>
                            </a:solidFill>
                            <a:latin typeface="Cambria Math" panose="02040503050406030204" pitchFamily="18" charset="0"/>
                          </a:rPr>
                          <m:t>𝟐𝟏</m:t>
                        </m:r>
                        <m:r>
                          <a:rPr lang="es-MX" sz="4320" b="1" i="1">
                            <a:solidFill>
                              <a:srgbClr val="002060"/>
                            </a:solidFill>
                            <a:latin typeface="Cambria Math" panose="02040503050406030204" pitchFamily="18" charset="0"/>
                          </a:rPr>
                          <m:t>    </m:t>
                        </m:r>
                      </m:sub>
                    </m:sSub>
                    <m:r>
                      <a:rPr lang="es-MX" sz="4320" b="1" i="1">
                        <a:solidFill>
                          <a:srgbClr val="002060"/>
                        </a:solidFill>
                        <a:latin typeface="Cambria Math" panose="02040503050406030204" pitchFamily="18" charset="0"/>
                      </a:rPr>
                      <m:t> </m:t>
                    </m:r>
                  </m:oMath>
                </a14:m>
                <a:r>
                  <a:rPr lang="es-MX" sz="2160" b="1" i="1" dirty="0">
                    <a:solidFill>
                      <a:srgbClr val="002060"/>
                    </a:solidFill>
                  </a:rPr>
                  <a:t>…</a:t>
                </a:r>
                <a:endParaRPr lang="es-CO" sz="2160" b="1" i="1" dirty="0">
                  <a:solidFill>
                    <a:srgbClr val="002060"/>
                  </a:solidFill>
                </a:endParaRPr>
              </a:p>
            </p:txBody>
          </p:sp>
        </mc:Choice>
        <mc:Fallback xmlns="">
          <p:sp>
            <p:nvSpPr>
              <p:cNvPr id="10" name="Rectángulo 9">
                <a:extLst>
                  <a:ext uri="{FF2B5EF4-FFF2-40B4-BE49-F238E27FC236}">
                    <a16:creationId xmlns:a16="http://schemas.microsoft.com/office/drawing/2014/main" id="{DF30E2C1-747D-4367-99A0-6BAE83E65A65}"/>
                  </a:ext>
                </a:extLst>
              </p:cNvPr>
              <p:cNvSpPr>
                <a:spLocks noRot="1" noChangeAspect="1" noMove="1" noResize="1" noEditPoints="1" noAdjustHandles="1" noChangeArrowheads="1" noChangeShapeType="1" noTextEdit="1"/>
              </p:cNvSpPr>
              <p:nvPr/>
            </p:nvSpPr>
            <p:spPr>
              <a:xfrm>
                <a:off x="2171932" y="540586"/>
                <a:ext cx="10191569" cy="1074205"/>
              </a:xfrm>
              <a:prstGeom prst="rect">
                <a:avLst/>
              </a:prstGeom>
              <a:blipFill>
                <a:blip r:embed="rId6"/>
                <a:stretch>
                  <a:fillRect l="-718" t="-3977" b="-6250"/>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460568C1-1C21-42D9-8813-7448C1F025C7}"/>
              </a:ext>
            </a:extLst>
          </p:cNvPr>
          <p:cNvSpPr txBox="1"/>
          <p:nvPr/>
        </p:nvSpPr>
        <p:spPr>
          <a:xfrm>
            <a:off x="2243212" y="5769666"/>
            <a:ext cx="4341894" cy="424732"/>
          </a:xfrm>
          <a:prstGeom prst="rect">
            <a:avLst/>
          </a:prstGeom>
          <a:noFill/>
        </p:spPr>
        <p:txBody>
          <a:bodyPr wrap="none" rtlCol="0">
            <a:spAutoFit/>
          </a:bodyPr>
          <a:lstStyle/>
          <a:p>
            <a:r>
              <a:rPr lang="es-MX" sz="2160" dirty="0"/>
              <a:t>Lo anterior, se puede expresar como:</a:t>
            </a:r>
            <a:endParaRPr lang="es-CO" sz="2160" dirty="0"/>
          </a:p>
        </p:txBody>
      </p:sp>
    </p:spTree>
    <p:extLst>
      <p:ext uri="{BB962C8B-B14F-4D97-AF65-F5344CB8AC3E}">
        <p14:creationId xmlns:p14="http://schemas.microsoft.com/office/powerpoint/2010/main" val="121233370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DF30E2C1-747D-4367-99A0-6BAE83E65A65}"/>
                  </a:ext>
                </a:extLst>
              </p:cNvPr>
              <p:cNvSpPr/>
              <p:nvPr/>
            </p:nvSpPr>
            <p:spPr>
              <a:xfrm>
                <a:off x="2171930" y="1700551"/>
                <a:ext cx="10191569" cy="424732"/>
              </a:xfrm>
              <a:prstGeom prst="rect">
                <a:avLst/>
              </a:prstGeom>
            </p:spPr>
            <p:txBody>
              <a:bodyPr wrap="square">
                <a:spAutoFit/>
              </a:bodyPr>
              <a:lstStyle/>
              <a:p>
                <a:pPr lvl="0"/>
                <a:r>
                  <a:rPr lang="es-MX" sz="2160" b="1" i="1" dirty="0"/>
                  <a:t>Entonces, a </a:t>
                </a:r>
                <a14:m>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21</m:t>
                        </m:r>
                      </m:sub>
                    </m:sSub>
                  </m:oMath>
                </a14:m>
                <a:r>
                  <a:rPr lang="es-MX" sz="2160" b="1" i="1" dirty="0"/>
                  <a:t> se le aplica  la función de activación:</a:t>
                </a:r>
                <a:endParaRPr lang="es-CO" sz="2160" i="1" dirty="0"/>
              </a:p>
            </p:txBody>
          </p:sp>
        </mc:Choice>
        <mc:Fallback xmlns="">
          <p:sp>
            <p:nvSpPr>
              <p:cNvPr id="10" name="Rectángulo 9">
                <a:extLst>
                  <a:ext uri="{FF2B5EF4-FFF2-40B4-BE49-F238E27FC236}">
                    <a16:creationId xmlns:a16="http://schemas.microsoft.com/office/drawing/2014/main" id="{DF30E2C1-747D-4367-99A0-6BAE83E65A65}"/>
                  </a:ext>
                </a:extLst>
              </p:cNvPr>
              <p:cNvSpPr>
                <a:spLocks noRot="1" noChangeAspect="1" noMove="1" noResize="1" noEditPoints="1" noAdjustHandles="1" noChangeArrowheads="1" noChangeShapeType="1" noTextEdit="1"/>
              </p:cNvSpPr>
              <p:nvPr/>
            </p:nvSpPr>
            <p:spPr>
              <a:xfrm>
                <a:off x="2171930" y="1700551"/>
                <a:ext cx="10191569" cy="424732"/>
              </a:xfrm>
              <a:prstGeom prst="rect">
                <a:avLst/>
              </a:prstGeom>
              <a:blipFill>
                <a:blip r:embed="rId3"/>
                <a:stretch>
                  <a:fillRect l="-718" t="-10000" b="-2714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ECAFFFEF-7556-4232-A38B-6F48BDFECB96}"/>
                  </a:ext>
                </a:extLst>
              </p:cNvPr>
              <p:cNvSpPr/>
              <p:nvPr/>
            </p:nvSpPr>
            <p:spPr>
              <a:xfrm>
                <a:off x="2171931" y="2557645"/>
                <a:ext cx="1779269"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MX" sz="2160">
                              <a:latin typeface="Cambria Math" panose="02040503050406030204" pitchFamily="18" charset="0"/>
                            </a:rPr>
                            <m:t>2</m:t>
                          </m:r>
                          <m:r>
                            <a:rPr lang="es-CO" sz="2160">
                              <a:latin typeface="Cambria Math" panose="02040503050406030204" pitchFamily="18" charset="0"/>
                            </a:rPr>
                            <m:t>1</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MX" sz="2160">
                                  <a:latin typeface="Cambria Math" panose="02040503050406030204" pitchFamily="18" charset="0"/>
                                </a:rPr>
                                <m:t>2</m:t>
                              </m:r>
                              <m:r>
                                <a:rPr lang="es-CO" sz="2160">
                                  <a:latin typeface="Cambria Math" panose="02040503050406030204" pitchFamily="18" charset="0"/>
                                </a:rPr>
                                <m:t>1</m:t>
                              </m:r>
                            </m:sub>
                          </m:sSub>
                        </m:e>
                      </m:d>
                    </m:oMath>
                  </m:oMathPara>
                </a14:m>
                <a:endParaRPr lang="es-CO" sz="2160" dirty="0"/>
              </a:p>
            </p:txBody>
          </p:sp>
        </mc:Choice>
        <mc:Fallback xmlns="">
          <p:sp>
            <p:nvSpPr>
              <p:cNvPr id="4" name="Rectángulo 3">
                <a:extLst>
                  <a:ext uri="{FF2B5EF4-FFF2-40B4-BE49-F238E27FC236}">
                    <a16:creationId xmlns:a16="http://schemas.microsoft.com/office/drawing/2014/main" id="{ECAFFFEF-7556-4232-A38B-6F48BDFECB96}"/>
                  </a:ext>
                </a:extLst>
              </p:cNvPr>
              <p:cNvSpPr>
                <a:spLocks noRot="1" noChangeAspect="1" noMove="1" noResize="1" noEditPoints="1" noAdjustHandles="1" noChangeArrowheads="1" noChangeShapeType="1" noTextEdit="1"/>
              </p:cNvSpPr>
              <p:nvPr/>
            </p:nvSpPr>
            <p:spPr>
              <a:xfrm>
                <a:off x="2171931" y="2557645"/>
                <a:ext cx="1779269" cy="424732"/>
              </a:xfrm>
              <a:prstGeom prst="rect">
                <a:avLst/>
              </a:prstGeom>
              <a:blipFill>
                <a:blip r:embed="rId4"/>
                <a:stretch>
                  <a:fillRect/>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7058F3A6-7241-4E66-8C64-C717E950C81B}"/>
              </a:ext>
            </a:extLst>
          </p:cNvPr>
          <p:cNvSpPr txBox="1"/>
          <p:nvPr/>
        </p:nvSpPr>
        <p:spPr>
          <a:xfrm>
            <a:off x="2171931" y="3639027"/>
            <a:ext cx="10191569" cy="2677656"/>
          </a:xfrm>
          <a:prstGeom prst="rect">
            <a:avLst/>
          </a:prstGeom>
          <a:noFill/>
        </p:spPr>
        <p:txBody>
          <a:bodyPr wrap="square" rtlCol="0">
            <a:spAutoFit/>
          </a:bodyPr>
          <a:lstStyle/>
          <a:p>
            <a:pPr marL="548640" indent="-548640" algn="just">
              <a:buFont typeface="Wingdings" panose="05000000000000000000" pitchFamily="2" charset="2"/>
              <a:buChar char="q"/>
            </a:pPr>
            <a:r>
              <a:rPr lang="es-MX" sz="3360" b="1" dirty="0"/>
              <a:t>El paso siguiente, es definir la función de pérdida.</a:t>
            </a:r>
          </a:p>
          <a:p>
            <a:pPr algn="just"/>
            <a:r>
              <a:rPr lang="es-MX" sz="3360" b="1" dirty="0"/>
              <a:t>Cabe recordar, que dependiendo el resultado de la función de pérdida es que se decide si se usan más épocas… si el resultado no es el deseado, se decidirá una época adicional…y se actualizan los pesos. </a:t>
            </a:r>
            <a:endParaRPr lang="es-CO" sz="3360" b="1" dirty="0"/>
          </a:p>
        </p:txBody>
      </p:sp>
    </p:spTree>
    <p:extLst>
      <p:ext uri="{BB962C8B-B14F-4D97-AF65-F5344CB8AC3E}">
        <p14:creationId xmlns:p14="http://schemas.microsoft.com/office/powerpoint/2010/main" val="140869954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DF30E2C1-747D-4367-99A0-6BAE83E65A65}"/>
                  </a:ext>
                </a:extLst>
              </p:cNvPr>
              <p:cNvSpPr/>
              <p:nvPr/>
            </p:nvSpPr>
            <p:spPr>
              <a:xfrm>
                <a:off x="2171932" y="540586"/>
                <a:ext cx="10191569" cy="424732"/>
              </a:xfrm>
              <a:prstGeom prst="rect">
                <a:avLst/>
              </a:prstGeom>
            </p:spPr>
            <p:txBody>
              <a:bodyPr wrap="square">
                <a:spAutoFit/>
              </a:bodyPr>
              <a:lstStyle/>
              <a:p>
                <a:pPr lvl="0"/>
                <a:r>
                  <a:rPr lang="es-MX" sz="2160" b="1" i="1" dirty="0"/>
                  <a:t>Entonces, a </a:t>
                </a:r>
                <a14:m>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a:latin typeface="Cambria Math" panose="02040503050406030204" pitchFamily="18" charset="0"/>
                          </a:rPr>
                          <m:t>21</m:t>
                        </m:r>
                      </m:sub>
                    </m:sSub>
                  </m:oMath>
                </a14:m>
                <a:r>
                  <a:rPr lang="es-MX" sz="2160" b="1" i="1" dirty="0"/>
                  <a:t> se le aplica  la función de activación:</a:t>
                </a:r>
                <a:endParaRPr lang="es-CO" sz="2160" i="1" dirty="0"/>
              </a:p>
            </p:txBody>
          </p:sp>
        </mc:Choice>
        <mc:Fallback xmlns="">
          <p:sp>
            <p:nvSpPr>
              <p:cNvPr id="10" name="Rectángulo 9">
                <a:extLst>
                  <a:ext uri="{FF2B5EF4-FFF2-40B4-BE49-F238E27FC236}">
                    <a16:creationId xmlns:a16="http://schemas.microsoft.com/office/drawing/2014/main" id="{DF30E2C1-747D-4367-99A0-6BAE83E65A65}"/>
                  </a:ext>
                </a:extLst>
              </p:cNvPr>
              <p:cNvSpPr>
                <a:spLocks noRot="1" noChangeAspect="1" noMove="1" noResize="1" noEditPoints="1" noAdjustHandles="1" noChangeArrowheads="1" noChangeShapeType="1" noTextEdit="1"/>
              </p:cNvSpPr>
              <p:nvPr/>
            </p:nvSpPr>
            <p:spPr>
              <a:xfrm>
                <a:off x="2171932" y="540586"/>
                <a:ext cx="10191569" cy="424732"/>
              </a:xfrm>
              <a:prstGeom prst="rect">
                <a:avLst/>
              </a:prstGeom>
              <a:blipFill>
                <a:blip r:embed="rId3"/>
                <a:stretch>
                  <a:fillRect l="-718" t="-10145" b="-289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ECAFFFEF-7556-4232-A38B-6F48BDFECB96}"/>
                  </a:ext>
                </a:extLst>
              </p:cNvPr>
              <p:cNvSpPr/>
              <p:nvPr/>
            </p:nvSpPr>
            <p:spPr>
              <a:xfrm>
                <a:off x="2389853" y="1281738"/>
                <a:ext cx="1779269"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MX" sz="2160">
                              <a:latin typeface="Cambria Math" panose="02040503050406030204" pitchFamily="18" charset="0"/>
                            </a:rPr>
                            <m:t>2</m:t>
                          </m:r>
                          <m:r>
                            <a:rPr lang="es-CO" sz="2160">
                              <a:latin typeface="Cambria Math" panose="02040503050406030204" pitchFamily="18" charset="0"/>
                            </a:rPr>
                            <m:t>1</m:t>
                          </m:r>
                        </m:sub>
                      </m:sSub>
                      <m:r>
                        <a:rPr lang="es-CO" sz="2160">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MX" sz="2160">
                                  <a:latin typeface="Cambria Math" panose="02040503050406030204" pitchFamily="18" charset="0"/>
                                </a:rPr>
                                <m:t>2</m:t>
                              </m:r>
                              <m:r>
                                <a:rPr lang="es-CO" sz="2160">
                                  <a:latin typeface="Cambria Math" panose="02040503050406030204" pitchFamily="18" charset="0"/>
                                </a:rPr>
                                <m:t>1</m:t>
                              </m:r>
                            </m:sub>
                          </m:sSub>
                        </m:e>
                      </m:d>
                    </m:oMath>
                  </m:oMathPara>
                </a14:m>
                <a:endParaRPr lang="es-CO" sz="2160" dirty="0"/>
              </a:p>
            </p:txBody>
          </p:sp>
        </mc:Choice>
        <mc:Fallback xmlns="">
          <p:sp>
            <p:nvSpPr>
              <p:cNvPr id="4" name="Rectángulo 3">
                <a:extLst>
                  <a:ext uri="{FF2B5EF4-FFF2-40B4-BE49-F238E27FC236}">
                    <a16:creationId xmlns:a16="http://schemas.microsoft.com/office/drawing/2014/main" id="{ECAFFFEF-7556-4232-A38B-6F48BDFECB96}"/>
                  </a:ext>
                </a:extLst>
              </p:cNvPr>
              <p:cNvSpPr>
                <a:spLocks noRot="1" noChangeAspect="1" noMove="1" noResize="1" noEditPoints="1" noAdjustHandles="1" noChangeArrowheads="1" noChangeShapeType="1" noTextEdit="1"/>
              </p:cNvSpPr>
              <p:nvPr/>
            </p:nvSpPr>
            <p:spPr>
              <a:xfrm>
                <a:off x="2389853" y="1281738"/>
                <a:ext cx="1779269" cy="424732"/>
              </a:xfrm>
              <a:prstGeom prst="rect">
                <a:avLst/>
              </a:prstGeom>
              <a:blipFill>
                <a:blip r:embed="rId4"/>
                <a:stretch>
                  <a:fillRect/>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7058F3A6-7241-4E66-8C64-C717E950C81B}"/>
              </a:ext>
            </a:extLst>
          </p:cNvPr>
          <p:cNvSpPr txBox="1"/>
          <p:nvPr/>
        </p:nvSpPr>
        <p:spPr>
          <a:xfrm>
            <a:off x="2171933" y="2300199"/>
            <a:ext cx="10191569" cy="2677656"/>
          </a:xfrm>
          <a:prstGeom prst="rect">
            <a:avLst/>
          </a:prstGeom>
          <a:noFill/>
        </p:spPr>
        <p:txBody>
          <a:bodyPr wrap="square" rtlCol="0">
            <a:spAutoFit/>
          </a:bodyPr>
          <a:lstStyle/>
          <a:p>
            <a:pPr marL="548640" indent="-548640" algn="just">
              <a:buFont typeface="Wingdings" panose="05000000000000000000" pitchFamily="2" charset="2"/>
              <a:buChar char="q"/>
            </a:pPr>
            <a:r>
              <a:rPr lang="es-MX" sz="3360" b="1" dirty="0"/>
              <a:t>El paso siguiente, es definir la función de pérdida.</a:t>
            </a:r>
          </a:p>
          <a:p>
            <a:pPr algn="just"/>
            <a:r>
              <a:rPr lang="es-MX" sz="3360" b="1" dirty="0"/>
              <a:t>Cabe recordar, que dependiendo el resultado de la función de pérdida es que se decide si se usan más épocas… si el resultado no es el deseado, se decidirá una época adicional…y se actualizan los pesos. </a:t>
            </a:r>
            <a:endParaRPr lang="es-CO" sz="3360" b="1"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516A9AC-F61B-48DF-843C-958EC86F896E}"/>
                  </a:ext>
                </a:extLst>
              </p:cNvPr>
              <p:cNvSpPr txBox="1"/>
              <p:nvPr/>
            </p:nvSpPr>
            <p:spPr>
              <a:xfrm>
                <a:off x="3188532" y="5272772"/>
                <a:ext cx="3090590" cy="907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2160">
                          <a:latin typeface="Cambria Math" panose="02040503050406030204" pitchFamily="18" charset="0"/>
                        </a:rPr>
                        <m:t>J</m:t>
                      </m:r>
                      <m:r>
                        <a:rPr lang="es-CO" sz="2160">
                          <a:latin typeface="Cambria Math" panose="02040503050406030204" pitchFamily="18" charset="0"/>
                        </a:rPr>
                        <m:t>=−</m:t>
                      </m:r>
                      <m:f>
                        <m:fPr>
                          <m:ctrlPr>
                            <a:rPr lang="es-CO" sz="2160" i="1">
                              <a:latin typeface="Cambria Math" panose="02040503050406030204" pitchFamily="18" charset="0"/>
                            </a:rPr>
                          </m:ctrlPr>
                        </m:fPr>
                        <m:num>
                          <m:r>
                            <a:rPr lang="es-CO" sz="2160">
                              <a:latin typeface="Cambria Math" panose="02040503050406030204" pitchFamily="18" charset="0"/>
                            </a:rPr>
                            <m:t>1</m:t>
                          </m:r>
                        </m:num>
                        <m:den>
                          <m:r>
                            <a:rPr lang="es-CO" sz="2160" i="1">
                              <a:latin typeface="Cambria Math" panose="02040503050406030204" pitchFamily="18" charset="0"/>
                            </a:rPr>
                            <m:t>𝑚</m:t>
                          </m:r>
                        </m:den>
                      </m:f>
                      <m:nary>
                        <m:naryPr>
                          <m:chr m:val="∑"/>
                          <m:limLoc m:val="undOvr"/>
                          <m:grow m:val="on"/>
                          <m:ctrlPr>
                            <a:rPr lang="es-CO" sz="2160" i="1">
                              <a:latin typeface="Cambria Math" panose="02040503050406030204" pitchFamily="18" charset="0"/>
                            </a:rPr>
                          </m:ctrlPr>
                        </m:naryPr>
                        <m:sub>
                          <m:r>
                            <a:rPr lang="es-CO" sz="2160" i="1">
                              <a:latin typeface="Cambria Math" panose="02040503050406030204" pitchFamily="18" charset="0"/>
                            </a:rPr>
                            <m:t>𝑖</m:t>
                          </m:r>
                          <m:r>
                            <a:rPr lang="es-CO" sz="2160">
                              <a:latin typeface="Cambria Math" panose="02040503050406030204" pitchFamily="18" charset="0"/>
                            </a:rPr>
                            <m:t>=1</m:t>
                          </m:r>
                        </m:sub>
                        <m:sup>
                          <m:r>
                            <a:rPr lang="es-CO" sz="2160" i="1">
                              <a:latin typeface="Cambria Math" panose="02040503050406030204" pitchFamily="18" charset="0"/>
                            </a:rPr>
                            <m:t>𝑚</m:t>
                          </m:r>
                        </m:sup>
                        <m:e>
                          <m:r>
                            <a:rPr lang="es-CO" sz="2160" i="1">
                              <a:latin typeface="Cambria Math" panose="02040503050406030204" pitchFamily="18" charset="0"/>
                            </a:rPr>
                            <m:t>𝐿</m:t>
                          </m:r>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CO" sz="2160" i="1">
                                      <a:latin typeface="Cambria Math" panose="02040503050406030204" pitchFamily="18" charset="0"/>
                                    </a:rPr>
                                    <m:t>𝑎</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r>
                                <a:rPr lang="es-CO" sz="2160">
                                  <a:latin typeface="Cambria Math" panose="02040503050406030204" pitchFamily="18" charset="0"/>
                                </a:rPr>
                                <m:t>,</m:t>
                              </m:r>
                              <m:sSup>
                                <m:sSupPr>
                                  <m:ctrlPr>
                                    <a:rPr lang="es-CO" sz="2160" i="1">
                                      <a:latin typeface="Cambria Math" panose="02040503050406030204" pitchFamily="18" charset="0"/>
                                    </a:rPr>
                                  </m:ctrlPr>
                                </m:sSupPr>
                                <m:e>
                                  <m:r>
                                    <a:rPr lang="es-CO" sz="2160" i="1">
                                      <a:latin typeface="Cambria Math" panose="02040503050406030204" pitchFamily="18" charset="0"/>
                                    </a:rPr>
                                    <m:t>𝑦</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e>
                          </m:d>
                        </m:e>
                      </m:nary>
                    </m:oMath>
                  </m:oMathPara>
                </a14:m>
                <a:endParaRPr lang="es-CO" sz="2160" dirty="0"/>
              </a:p>
            </p:txBody>
          </p:sp>
        </mc:Choice>
        <mc:Fallback xmlns="">
          <p:sp>
            <p:nvSpPr>
              <p:cNvPr id="6" name="CuadroTexto 5">
                <a:extLst>
                  <a:ext uri="{FF2B5EF4-FFF2-40B4-BE49-F238E27FC236}">
                    <a16:creationId xmlns:a16="http://schemas.microsoft.com/office/drawing/2014/main" id="{E516A9AC-F61B-48DF-843C-958EC86F896E}"/>
                  </a:ext>
                </a:extLst>
              </p:cNvPr>
              <p:cNvSpPr txBox="1">
                <a:spLocks noRot="1" noChangeAspect="1" noMove="1" noResize="1" noEditPoints="1" noAdjustHandles="1" noChangeArrowheads="1" noChangeShapeType="1" noTextEdit="1"/>
              </p:cNvSpPr>
              <p:nvPr/>
            </p:nvSpPr>
            <p:spPr>
              <a:xfrm>
                <a:off x="3188532" y="5272772"/>
                <a:ext cx="3090590" cy="907428"/>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F119E11-3638-4156-B5F9-1448FA27CA20}"/>
                  </a:ext>
                </a:extLst>
              </p:cNvPr>
              <p:cNvSpPr txBox="1"/>
              <p:nvPr/>
            </p:nvSpPr>
            <p:spPr>
              <a:xfrm>
                <a:off x="3188532" y="6759094"/>
                <a:ext cx="5742854" cy="382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160" i="1">
                          <a:latin typeface="Cambria Math" panose="02040503050406030204" pitchFamily="18" charset="0"/>
                        </a:rPr>
                        <m:t>𝐿</m:t>
                      </m:r>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CO" sz="2160" i="1">
                                  <a:latin typeface="Cambria Math" panose="02040503050406030204" pitchFamily="18" charset="0"/>
                                </a:rPr>
                                <m:t>𝑎</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a:latin typeface="Cambria Math" panose="02040503050406030204" pitchFamily="18" charset="0"/>
                            </a:rPr>
                            <m:t>,</m:t>
                          </m:r>
                          <m:r>
                            <a:rPr lang="es-CO" sz="2160" i="1">
                              <a:latin typeface="Cambria Math" panose="02040503050406030204" pitchFamily="18" charset="0"/>
                            </a:rPr>
                            <m:t>𝑦</m:t>
                          </m:r>
                        </m:e>
                      </m:d>
                      <m:r>
                        <a:rPr lang="es-CO" sz="2160">
                          <a:latin typeface="Cambria Math" panose="02040503050406030204" pitchFamily="18" charset="0"/>
                        </a:rPr>
                        <m:t>=−</m:t>
                      </m:r>
                      <m:r>
                        <a:rPr lang="es-CO" sz="2160" i="1">
                          <a:latin typeface="Cambria Math" panose="02040503050406030204" pitchFamily="18" charset="0"/>
                        </a:rPr>
                        <m:t>𝑦</m:t>
                      </m:r>
                      <m:func>
                        <m:funcPr>
                          <m:ctrlPr>
                            <a:rPr lang="es-CO" sz="2160" i="1">
                              <a:latin typeface="Cambria Math" panose="02040503050406030204" pitchFamily="18" charset="0"/>
                            </a:rPr>
                          </m:ctrlPr>
                        </m:funcPr>
                        <m:fName>
                          <m:r>
                            <m:rPr>
                              <m:sty m:val="p"/>
                            </m:rPr>
                            <a:rPr lang="es-CO" sz="2160">
                              <a:latin typeface="Cambria Math" panose="02040503050406030204" pitchFamily="18" charset="0"/>
                            </a:rPr>
                            <m:t>log</m:t>
                          </m:r>
                        </m:fName>
                        <m:e>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CO" sz="2160" i="1">
                                      <a:latin typeface="Cambria Math" panose="02040503050406030204" pitchFamily="18" charset="0"/>
                                    </a:rPr>
                                    <m:t>𝑎</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e>
                          </m:d>
                        </m:e>
                      </m:func>
                      <m:r>
                        <a:rPr lang="es-CO" sz="2160">
                          <a:latin typeface="Cambria Math" panose="02040503050406030204" pitchFamily="18" charset="0"/>
                        </a:rPr>
                        <m:t>−</m:t>
                      </m:r>
                      <m:d>
                        <m:dPr>
                          <m:ctrlPr>
                            <a:rPr lang="es-CO" sz="2160" i="1">
                              <a:latin typeface="Cambria Math" panose="02040503050406030204" pitchFamily="18" charset="0"/>
                            </a:rPr>
                          </m:ctrlPr>
                        </m:dPr>
                        <m:e>
                          <m:r>
                            <a:rPr lang="es-CO" sz="2160">
                              <a:latin typeface="Cambria Math" panose="02040503050406030204" pitchFamily="18" charset="0"/>
                            </a:rPr>
                            <m:t>1−</m:t>
                          </m:r>
                          <m:r>
                            <a:rPr lang="es-CO" sz="2160" i="1">
                              <a:latin typeface="Cambria Math" panose="02040503050406030204" pitchFamily="18" charset="0"/>
                            </a:rPr>
                            <m:t>𝑦</m:t>
                          </m:r>
                        </m:e>
                      </m:d>
                      <m:func>
                        <m:funcPr>
                          <m:ctrlPr>
                            <a:rPr lang="es-CO" sz="2160" i="1">
                              <a:latin typeface="Cambria Math" panose="02040503050406030204" pitchFamily="18" charset="0"/>
                            </a:rPr>
                          </m:ctrlPr>
                        </m:funcPr>
                        <m:fName>
                          <m:r>
                            <m:rPr>
                              <m:sty m:val="p"/>
                            </m:rPr>
                            <a:rPr lang="es-CO" sz="2160">
                              <a:latin typeface="Cambria Math" panose="02040503050406030204" pitchFamily="18" charset="0"/>
                            </a:rPr>
                            <m:t>log</m:t>
                          </m:r>
                        </m:fName>
                        <m:e>
                          <m:d>
                            <m:dPr>
                              <m:ctrlPr>
                                <a:rPr lang="es-CO" sz="2160" i="1">
                                  <a:latin typeface="Cambria Math" panose="02040503050406030204" pitchFamily="18" charset="0"/>
                                </a:rPr>
                              </m:ctrlPr>
                            </m:dPr>
                            <m:e>
                              <m:r>
                                <a:rPr lang="es-CO" sz="2160">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𝑎</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e>
                          </m:d>
                        </m:e>
                      </m:func>
                    </m:oMath>
                  </m:oMathPara>
                </a14:m>
                <a:endParaRPr lang="es-CO" sz="2160" dirty="0"/>
              </a:p>
            </p:txBody>
          </p:sp>
        </mc:Choice>
        <mc:Fallback xmlns="">
          <p:sp>
            <p:nvSpPr>
              <p:cNvPr id="7" name="CuadroTexto 6">
                <a:extLst>
                  <a:ext uri="{FF2B5EF4-FFF2-40B4-BE49-F238E27FC236}">
                    <a16:creationId xmlns:a16="http://schemas.microsoft.com/office/drawing/2014/main" id="{6F119E11-3638-4156-B5F9-1448FA27CA20}"/>
                  </a:ext>
                </a:extLst>
              </p:cNvPr>
              <p:cNvSpPr txBox="1">
                <a:spLocks noRot="1" noChangeAspect="1" noMove="1" noResize="1" noEditPoints="1" noAdjustHandles="1" noChangeArrowheads="1" noChangeShapeType="1" noTextEdit="1"/>
              </p:cNvSpPr>
              <p:nvPr/>
            </p:nvSpPr>
            <p:spPr>
              <a:xfrm>
                <a:off x="3188532" y="6759094"/>
                <a:ext cx="5742854" cy="382092"/>
              </a:xfrm>
              <a:prstGeom prst="rect">
                <a:avLst/>
              </a:prstGeom>
              <a:blipFill>
                <a:blip r:embed="rId6"/>
                <a:stretch>
                  <a:fillRect l="-531" b="-24194"/>
                </a:stretch>
              </a:blipFill>
            </p:spPr>
            <p:txBody>
              <a:bodyPr/>
              <a:lstStyle/>
              <a:p>
                <a:r>
                  <a:rPr lang="es-CO">
                    <a:noFill/>
                  </a:rPr>
                  <a:t> </a:t>
                </a:r>
              </a:p>
            </p:txBody>
          </p:sp>
        </mc:Fallback>
      </mc:AlternateContent>
    </p:spTree>
    <p:extLst>
      <p:ext uri="{BB962C8B-B14F-4D97-AF65-F5344CB8AC3E}">
        <p14:creationId xmlns:p14="http://schemas.microsoft.com/office/powerpoint/2010/main" val="405432745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EAE3AC-7B01-4BA1-93DA-2D86EA42F68C}"/>
              </a:ext>
            </a:extLst>
          </p:cNvPr>
          <p:cNvSpPr txBox="1"/>
          <p:nvPr/>
        </p:nvSpPr>
        <p:spPr>
          <a:xfrm>
            <a:off x="2476263" y="744826"/>
            <a:ext cx="10157354" cy="1754326"/>
          </a:xfrm>
          <a:prstGeom prst="rect">
            <a:avLst/>
          </a:prstGeom>
          <a:noFill/>
        </p:spPr>
        <p:txBody>
          <a:bodyPr wrap="square">
            <a:spAutoFit/>
          </a:bodyPr>
          <a:lstStyle/>
          <a:p>
            <a:endParaRPr lang="es-CO" sz="6480" dirty="0">
              <a:solidFill>
                <a:srgbClr val="000000"/>
              </a:solidFill>
              <a:latin typeface="MJXc-TeX-math-I"/>
            </a:endParaRPr>
          </a:p>
          <a:p>
            <a:br>
              <a:rPr lang="es-CO" sz="2160" dirty="0"/>
            </a:br>
            <a:endParaRPr lang="es-CO" sz="2160" dirty="0"/>
          </a:p>
        </p:txBody>
      </p:sp>
      <p:pic>
        <p:nvPicPr>
          <p:cNvPr id="8" name="Imagen 7">
            <a:extLst>
              <a:ext uri="{FF2B5EF4-FFF2-40B4-BE49-F238E27FC236}">
                <a16:creationId xmlns:a16="http://schemas.microsoft.com/office/drawing/2014/main" id="{98706CE4-7F31-4273-96A5-96639DB91BC7}"/>
              </a:ext>
            </a:extLst>
          </p:cNvPr>
          <p:cNvPicPr>
            <a:picLocks noChangeAspect="1"/>
          </p:cNvPicPr>
          <p:nvPr/>
        </p:nvPicPr>
        <p:blipFill>
          <a:blip r:embed="rId3"/>
          <a:stretch>
            <a:fillRect/>
          </a:stretch>
        </p:blipFill>
        <p:spPr>
          <a:xfrm>
            <a:off x="6694943" y="2645837"/>
            <a:ext cx="5324272" cy="5098166"/>
          </a:xfrm>
          <a:prstGeom prst="rect">
            <a:avLst/>
          </a:prstGeom>
          <a:ln>
            <a:solidFill>
              <a:schemeClr val="tx1"/>
            </a:solidFill>
          </a:ln>
        </p:spPr>
      </p:pic>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9DB2B90-725A-48E1-8B56-B0F0F7A7DE17}"/>
                  </a:ext>
                </a:extLst>
              </p:cNvPr>
              <p:cNvSpPr txBox="1"/>
              <p:nvPr/>
            </p:nvSpPr>
            <p:spPr>
              <a:xfrm>
                <a:off x="2390728" y="2626571"/>
                <a:ext cx="3052182" cy="385150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CO" sz="2160" i="1">
                              <a:latin typeface="Cambria Math" panose="02040503050406030204" pitchFamily="18" charset="0"/>
                            </a:rPr>
                            <m:t>𝑧</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r>
                        <a:rPr lang="es-CO" sz="2160" i="1">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r>
                        <a:rPr lang="es-CO" sz="2160" i="1">
                          <a:latin typeface="Cambria Math" panose="02040503050406030204" pitchFamily="18" charset="0"/>
                        </a:rPr>
                        <m:t>𝑥</m:t>
                      </m:r>
                      <m:r>
                        <a:rPr lang="es-CO" sz="2160" i="1">
                          <a:latin typeface="Cambria Math" panose="02040503050406030204" pitchFamily="18" charset="0"/>
                        </a:rPr>
                        <m:t>+</m:t>
                      </m:r>
                      <m:sSup>
                        <m:sSupPr>
                          <m:ctrlPr>
                            <a:rPr lang="es-CO" sz="2160" i="1">
                              <a:latin typeface="Cambria Math" panose="02040503050406030204" pitchFamily="18" charset="0"/>
                            </a:rPr>
                          </m:ctrlPr>
                        </m:sSupPr>
                        <m:e>
                          <m:r>
                            <a:rPr lang="es-CO"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oMath>
                  </m:oMathPara>
                </a14:m>
                <a:endParaRPr lang="es-CO" sz="2160" dirty="0"/>
              </a:p>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𝐴</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r>
                        <a:rPr lang="es-CO" sz="2160" i="1">
                          <a:latin typeface="Cambria Math" panose="02040503050406030204" pitchFamily="18" charset="0"/>
                        </a:rPr>
                        <m:t> =</m:t>
                      </m:r>
                      <m:sSup>
                        <m:sSupPr>
                          <m:ctrlPr>
                            <a:rPr lang="es-CO" sz="2160" i="1">
                              <a:latin typeface="Cambria Math" panose="02040503050406030204" pitchFamily="18" charset="0"/>
                            </a:rPr>
                          </m:ctrlPr>
                        </m:sSupPr>
                        <m:e>
                          <m:r>
                            <a:rPr lang="es-CO" sz="2160" i="1">
                              <a:latin typeface="Cambria Math" panose="02040503050406030204" pitchFamily="18" charset="0"/>
                            </a:rPr>
                            <m:t>𝑔</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MX" sz="2160" i="1">
                                  <a:latin typeface="Cambria Math" panose="02040503050406030204" pitchFamily="18" charset="0"/>
                                </a:rPr>
                                <m:t>𝑍</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e>
                      </m:d>
                    </m:oMath>
                  </m:oMathPara>
                </a14:m>
                <a:endParaRPr lang="es-CO" sz="2160" dirty="0"/>
              </a:p>
              <a:p>
                <a:endParaRPr lang="es-CO" sz="2160" dirty="0"/>
              </a:p>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CO" sz="2160" i="1">
                              <a:latin typeface="Cambria Math" panose="02040503050406030204" pitchFamily="18" charset="0"/>
                            </a:rPr>
                            <m:t>𝑧</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i="1">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sSup>
                        <m:sSupPr>
                          <m:ctrlPr>
                            <a:rPr lang="es-CO" sz="2160" i="1">
                              <a:latin typeface="Cambria Math" panose="02040503050406030204" pitchFamily="18" charset="0"/>
                            </a:rPr>
                          </m:ctrlPr>
                        </m:sSupPr>
                        <m:e>
                          <m:r>
                            <a:rPr lang="es-MX" sz="2160" i="1">
                              <a:latin typeface="Cambria Math" panose="02040503050406030204" pitchFamily="18" charset="0"/>
                            </a:rPr>
                            <m:t>𝐴</m:t>
                          </m:r>
                        </m:e>
                        <m:sup>
                          <m:d>
                            <m:dPr>
                              <m:begChr m:val="["/>
                              <m:endChr m:val="]"/>
                              <m:ctrlPr>
                                <a:rPr lang="es-CO" sz="2160" i="1">
                                  <a:latin typeface="Cambria Math" panose="02040503050406030204" pitchFamily="18" charset="0"/>
                                </a:rPr>
                              </m:ctrlPr>
                            </m:dPr>
                            <m:e>
                              <m:r>
                                <a:rPr lang="es-CO" sz="2160" i="1">
                                  <a:latin typeface="Cambria Math" panose="02040503050406030204" pitchFamily="18" charset="0"/>
                                </a:rPr>
                                <m:t>1</m:t>
                              </m:r>
                            </m:e>
                          </m:d>
                        </m:sup>
                      </m:sSup>
                      <m:r>
                        <a:rPr lang="es-CO" sz="2160" i="1">
                          <a:latin typeface="Cambria Math" panose="02040503050406030204" pitchFamily="18" charset="0"/>
                        </a:rPr>
                        <m:t>+</m:t>
                      </m:r>
                      <m:sSup>
                        <m:sSupPr>
                          <m:ctrlPr>
                            <a:rPr lang="es-CO" sz="2160" i="1">
                              <a:latin typeface="Cambria Math" panose="02040503050406030204" pitchFamily="18" charset="0"/>
                            </a:rPr>
                          </m:ctrlPr>
                        </m:sSupPr>
                        <m:e>
                          <m:r>
                            <a:rPr lang="es-CO"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oMath>
                  </m:oMathPara>
                </a14:m>
                <a:endParaRPr lang="es-CO" sz="2160" dirty="0"/>
              </a:p>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𝐴</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i="1">
                          <a:latin typeface="Cambria Math" panose="02040503050406030204" pitchFamily="18" charset="0"/>
                        </a:rPr>
                        <m:t> =</m:t>
                      </m:r>
                      <m:sSup>
                        <m:sSupPr>
                          <m:ctrlPr>
                            <a:rPr lang="es-CO" sz="2160" i="1">
                              <a:latin typeface="Cambria Math" panose="02040503050406030204" pitchFamily="18" charset="0"/>
                            </a:rPr>
                          </m:ctrlPr>
                        </m:sSupPr>
                        <m:e>
                          <m:r>
                            <a:rPr lang="es-CO" sz="2160" i="1">
                              <a:latin typeface="Cambria Math" panose="02040503050406030204" pitchFamily="18" charset="0"/>
                            </a:rPr>
                            <m:t>𝑔</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MX" sz="2160" i="1">
                                  <a:latin typeface="Cambria Math" panose="02040503050406030204" pitchFamily="18" charset="0"/>
                                </a:rPr>
                                <m:t>𝑍</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e>
                      </m:d>
                    </m:oMath>
                  </m:oMathPara>
                </a14:m>
                <a:endParaRPr lang="es-CO" sz="2160" dirty="0"/>
              </a:p>
              <a:p>
                <a:r>
                  <a:rPr lang="es-MX" sz="2160" dirty="0"/>
                  <a:t>            .</a:t>
                </a:r>
              </a:p>
              <a:p>
                <a:r>
                  <a:rPr lang="es-MX" sz="2160" dirty="0"/>
                  <a:t>            .</a:t>
                </a:r>
              </a:p>
              <a:p>
                <a:r>
                  <a:rPr lang="es-MX" sz="2160" dirty="0"/>
                  <a:t>            .</a:t>
                </a:r>
              </a:p>
              <a:p>
                <a:pPr algn="ctr"/>
                <a14:m>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𝐴</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𝐿</m:t>
                            </m:r>
                          </m:e>
                        </m:d>
                      </m:sup>
                    </m:sSup>
                    <m:r>
                      <a:rPr lang="es-CO" sz="2160" i="1">
                        <a:latin typeface="Cambria Math" panose="02040503050406030204" pitchFamily="18" charset="0"/>
                      </a:rPr>
                      <m:t> =</m:t>
                    </m:r>
                    <m:sSup>
                      <m:sSupPr>
                        <m:ctrlPr>
                          <a:rPr lang="es-CO" sz="2160" i="1">
                            <a:latin typeface="Cambria Math" panose="02040503050406030204" pitchFamily="18" charset="0"/>
                          </a:rPr>
                        </m:ctrlPr>
                      </m:sSupPr>
                      <m:e>
                        <m:r>
                          <a:rPr lang="es-CO" sz="2160" i="1">
                            <a:latin typeface="Cambria Math" panose="02040503050406030204" pitchFamily="18" charset="0"/>
                          </a:rPr>
                          <m:t>𝑔</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𝐿</m:t>
                            </m:r>
                          </m:e>
                        </m:d>
                      </m:sup>
                    </m:sSup>
                    <m:d>
                      <m:dPr>
                        <m:ctrlPr>
                          <a:rPr lang="es-CO" sz="2160" i="1">
                            <a:latin typeface="Cambria Math" panose="02040503050406030204" pitchFamily="18" charset="0"/>
                          </a:rPr>
                        </m:ctrlPr>
                      </m:dPr>
                      <m:e>
                        <m:sSup>
                          <m:sSupPr>
                            <m:ctrlPr>
                              <a:rPr lang="es-CO" sz="2160" i="1">
                                <a:latin typeface="Cambria Math" panose="02040503050406030204" pitchFamily="18" charset="0"/>
                              </a:rPr>
                            </m:ctrlPr>
                          </m:sSupPr>
                          <m:e>
                            <m:r>
                              <a:rPr lang="es-CO" sz="2160" i="1">
                                <a:latin typeface="Cambria Math" panose="02040503050406030204" pitchFamily="18" charset="0"/>
                              </a:rPr>
                              <m:t>𝑧</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𝐿</m:t>
                                </m:r>
                              </m:e>
                            </m:d>
                          </m:sup>
                        </m:sSup>
                      </m:e>
                    </m:d>
                  </m:oMath>
                </a14:m>
                <a:r>
                  <a:rPr lang="es-MX" sz="2160" dirty="0"/>
                  <a:t>= </a:t>
                </a:r>
                <a14:m>
                  <m:oMath xmlns:m="http://schemas.openxmlformats.org/officeDocument/2006/math">
                    <m:acc>
                      <m:accPr>
                        <m:chr m:val="̂"/>
                        <m:ctrlPr>
                          <a:rPr lang="es-MX" sz="2160" i="1">
                            <a:latin typeface="Cambria Math" panose="02040503050406030204" pitchFamily="18" charset="0"/>
                          </a:rPr>
                        </m:ctrlPr>
                      </m:accPr>
                      <m:e>
                        <m:r>
                          <a:rPr lang="es-MX" sz="2160" i="1">
                            <a:latin typeface="Cambria Math" panose="02040503050406030204" pitchFamily="18" charset="0"/>
                          </a:rPr>
                          <m:t>𝑌</m:t>
                        </m:r>
                      </m:e>
                    </m:acc>
                  </m:oMath>
                </a14:m>
                <a:endParaRPr lang="es-MX" sz="2160" dirty="0"/>
              </a:p>
              <a:p>
                <a:endParaRPr lang="es-MX" sz="2160" dirty="0"/>
              </a:p>
              <a:p>
                <a:endParaRPr lang="es-CO" sz="2160" dirty="0"/>
              </a:p>
            </p:txBody>
          </p:sp>
        </mc:Choice>
        <mc:Fallback xmlns="">
          <p:sp>
            <p:nvSpPr>
              <p:cNvPr id="2" name="CuadroTexto 1">
                <a:extLst>
                  <a:ext uri="{FF2B5EF4-FFF2-40B4-BE49-F238E27FC236}">
                    <a16:creationId xmlns:a16="http://schemas.microsoft.com/office/drawing/2014/main" id="{29DB2B90-725A-48E1-8B56-B0F0F7A7DE17}"/>
                  </a:ext>
                </a:extLst>
              </p:cNvPr>
              <p:cNvSpPr txBox="1">
                <a:spLocks noRot="1" noChangeAspect="1" noMove="1" noResize="1" noEditPoints="1" noAdjustHandles="1" noChangeArrowheads="1" noChangeShapeType="1" noTextEdit="1"/>
              </p:cNvSpPr>
              <p:nvPr/>
            </p:nvSpPr>
            <p:spPr>
              <a:xfrm>
                <a:off x="2390728" y="2626571"/>
                <a:ext cx="3052182" cy="3851504"/>
              </a:xfrm>
              <a:prstGeom prst="rect">
                <a:avLst/>
              </a:prstGeom>
              <a:blipFill>
                <a:blip r:embed="rId4"/>
                <a:stretch>
                  <a:fillRect r="-1590"/>
                </a:stretch>
              </a:blipFill>
              <a:ln>
                <a:solidFill>
                  <a:schemeClr val="tx1"/>
                </a:solidFill>
              </a:ln>
            </p:spPr>
            <p:txBody>
              <a:bodyPr/>
              <a:lstStyle/>
              <a:p>
                <a:r>
                  <a:rPr lang="es-CO">
                    <a:noFill/>
                  </a:rPr>
                  <a:t> </a:t>
                </a:r>
              </a:p>
            </p:txBody>
          </p:sp>
        </mc:Fallback>
      </mc:AlternateContent>
      <p:sp>
        <p:nvSpPr>
          <p:cNvPr id="3" name="Flecha: curvada hacia abajo 2">
            <a:extLst>
              <a:ext uri="{FF2B5EF4-FFF2-40B4-BE49-F238E27FC236}">
                <a16:creationId xmlns:a16="http://schemas.microsoft.com/office/drawing/2014/main" id="{CF377FF0-46B8-4668-9925-5A7B7A89917F}"/>
              </a:ext>
            </a:extLst>
          </p:cNvPr>
          <p:cNvSpPr/>
          <p:nvPr/>
        </p:nvSpPr>
        <p:spPr bwMode="auto">
          <a:xfrm>
            <a:off x="4193068" y="312778"/>
            <a:ext cx="6146468" cy="2073830"/>
          </a:xfrm>
          <a:prstGeom prst="curvedDownArrow">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Tree>
    <p:extLst>
      <p:ext uri="{BB962C8B-B14F-4D97-AF65-F5344CB8AC3E}">
        <p14:creationId xmlns:p14="http://schemas.microsoft.com/office/powerpoint/2010/main" val="64058655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9324FA2E-F923-4C5A-B34E-049BDF063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6" y="1194436"/>
            <a:ext cx="10092690" cy="525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F4F7621-A7A4-44C1-8627-50E1DCECB00A}"/>
              </a:ext>
            </a:extLst>
          </p:cNvPr>
          <p:cNvSpPr txBox="1">
            <a:spLocks noChangeArrowheads="1"/>
          </p:cNvSpPr>
          <p:nvPr/>
        </p:nvSpPr>
        <p:spPr bwMode="auto">
          <a:xfrm>
            <a:off x="2827764" y="831235"/>
            <a:ext cx="9324976" cy="257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56160" rIns="108000" bIns="5616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9pPr>
          </a:lstStyle>
          <a:p>
            <a:pPr algn="just">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br>
              <a:rPr lang="es-PE" altLang="es-CO" sz="3360" kern="0" dirty="0"/>
            </a:br>
            <a:br>
              <a:rPr lang="es-PE" altLang="es-CO" sz="3360" kern="0" dirty="0"/>
            </a:br>
            <a:endParaRPr lang="es-PE" altLang="es-CO" sz="3360" kern="0" dirty="0"/>
          </a:p>
        </p:txBody>
      </p:sp>
      <p:sp>
        <p:nvSpPr>
          <p:cNvPr id="8" name="Rectangle 1">
            <a:extLst>
              <a:ext uri="{FF2B5EF4-FFF2-40B4-BE49-F238E27FC236}">
                <a16:creationId xmlns:a16="http://schemas.microsoft.com/office/drawing/2014/main" id="{2A8602D0-8F5C-4FAC-87A7-FFC098F8C234}"/>
              </a:ext>
            </a:extLst>
          </p:cNvPr>
          <p:cNvSpPr txBox="1">
            <a:spLocks noChangeArrowheads="1"/>
          </p:cNvSpPr>
          <p:nvPr/>
        </p:nvSpPr>
        <p:spPr bwMode="auto">
          <a:xfrm>
            <a:off x="2984390" y="423475"/>
            <a:ext cx="8818246" cy="1358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36271" rIns="108000" bIns="5616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9pPr>
          </a:lstStyle>
          <a:p>
            <a:pPr eaLnBrk="1">
              <a:tabLst>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Lst>
            </a:pPr>
            <a:r>
              <a:rPr lang="es-PE" altLang="es-CO" sz="5760" kern="0" dirty="0">
                <a:solidFill>
                  <a:schemeClr val="tx1"/>
                </a:solidFill>
                <a:latin typeface="Arial" panose="020B0604020202020204" pitchFamily="34" charset="0"/>
                <a:cs typeface="Arial" panose="020B0604020202020204" pitchFamily="34" charset="0"/>
              </a:rPr>
              <a:t>Descenso del gradiente</a:t>
            </a:r>
          </a:p>
        </p:txBody>
      </p:sp>
      <p:pic>
        <p:nvPicPr>
          <p:cNvPr id="6" name="Imagen 5">
            <a:extLst>
              <a:ext uri="{FF2B5EF4-FFF2-40B4-BE49-F238E27FC236}">
                <a16:creationId xmlns:a16="http://schemas.microsoft.com/office/drawing/2014/main" id="{2E95B6E8-ADD7-4899-9EAA-A8096C871E30}"/>
              </a:ext>
            </a:extLst>
          </p:cNvPr>
          <p:cNvPicPr>
            <a:picLocks noChangeAspect="1"/>
          </p:cNvPicPr>
          <p:nvPr/>
        </p:nvPicPr>
        <p:blipFill rotWithShape="1">
          <a:blip r:embed="rId3"/>
          <a:srcRect l="23084" t="48878" r="57608" b="31675"/>
          <a:stretch/>
        </p:blipFill>
        <p:spPr>
          <a:xfrm>
            <a:off x="3391532" y="3406126"/>
            <a:ext cx="8197438" cy="4641830"/>
          </a:xfrm>
          <a:prstGeom prst="rect">
            <a:avLst/>
          </a:prstGeom>
        </p:spPr>
      </p:pic>
      <p:pic>
        <p:nvPicPr>
          <p:cNvPr id="3" name="Imagen 2">
            <a:extLst>
              <a:ext uri="{FF2B5EF4-FFF2-40B4-BE49-F238E27FC236}">
                <a16:creationId xmlns:a16="http://schemas.microsoft.com/office/drawing/2014/main" id="{ABA933D9-3B29-44F1-9E6A-21D146C9815C}"/>
              </a:ext>
            </a:extLst>
          </p:cNvPr>
          <p:cNvPicPr>
            <a:picLocks noChangeAspect="1"/>
          </p:cNvPicPr>
          <p:nvPr/>
        </p:nvPicPr>
        <p:blipFill rotWithShape="1">
          <a:blip r:embed="rId4"/>
          <a:srcRect t="30391" b="52801"/>
          <a:stretch/>
        </p:blipFill>
        <p:spPr>
          <a:xfrm>
            <a:off x="2066122" y="1824373"/>
            <a:ext cx="10498157" cy="992062"/>
          </a:xfrm>
          <a:prstGeom prst="rect">
            <a:avLst/>
          </a:prstGeom>
        </p:spPr>
      </p:pic>
    </p:spTree>
    <p:extLst>
      <p:ext uri="{BB962C8B-B14F-4D97-AF65-F5344CB8AC3E}">
        <p14:creationId xmlns:p14="http://schemas.microsoft.com/office/powerpoint/2010/main" val="14216469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91425FA2-22F5-4DFC-9067-07281FC4C3EB}"/>
                  </a:ext>
                </a:extLst>
              </p:cNvPr>
              <p:cNvSpPr txBox="1"/>
              <p:nvPr/>
            </p:nvSpPr>
            <p:spPr>
              <a:xfrm>
                <a:off x="2299545" y="906667"/>
                <a:ext cx="6650359" cy="1415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𝑓</m:t>
                      </m:r>
                      <m:d>
                        <m:dPr>
                          <m:ctrlPr>
                            <a:rPr lang="es-CO" sz="2400" i="1">
                              <a:latin typeface="Cambria Math" panose="02040503050406030204" pitchFamily="18" charset="0"/>
                            </a:rPr>
                          </m:ctrlPr>
                        </m:dPr>
                        <m:e>
                          <m:r>
                            <a:rPr lang="es-CO" sz="2400" i="1">
                              <a:latin typeface="Cambria Math" panose="02040503050406030204" pitchFamily="18" charset="0"/>
                            </a:rPr>
                            <m:t>𝑥</m:t>
                          </m:r>
                        </m:e>
                      </m:d>
                      <m:r>
                        <a:rPr lang="es-CO" sz="2400" i="1">
                          <a:latin typeface="Cambria Math" panose="02040503050406030204" pitchFamily="18" charset="0"/>
                        </a:rPr>
                        <m:t>=</m:t>
                      </m:r>
                      <m:sSub>
                        <m:sSubPr>
                          <m:ctrlPr>
                            <a:rPr lang="es-CO" sz="2400" i="1">
                              <a:latin typeface="Cambria Math" panose="02040503050406030204" pitchFamily="18" charset="0"/>
                            </a:rPr>
                          </m:ctrlPr>
                        </m:sSubPr>
                        <m:e>
                          <m:r>
                            <a:rPr lang="es-CO" sz="2400" i="1">
                              <a:latin typeface="Cambria Math" panose="02040503050406030204" pitchFamily="18" charset="0"/>
                            </a:rPr>
                            <m:t>𝛽</m:t>
                          </m:r>
                        </m:e>
                        <m:sub>
                          <m:r>
                            <a:rPr lang="es-CO" sz="2400" i="1">
                              <a:latin typeface="Cambria Math" panose="02040503050406030204" pitchFamily="18" charset="0"/>
                            </a:rPr>
                            <m:t>0</m:t>
                          </m:r>
                        </m:sub>
                      </m:sSub>
                      <m:r>
                        <a:rPr lang="es-CO" sz="2400" i="1">
                          <a:latin typeface="Cambria Math" panose="02040503050406030204" pitchFamily="18" charset="0"/>
                        </a:rPr>
                        <m:t>+</m:t>
                      </m:r>
                      <m:nary>
                        <m:naryPr>
                          <m:chr m:val="∑"/>
                          <m:limLoc m:val="undOvr"/>
                          <m:grow m:val="on"/>
                          <m:ctrlPr>
                            <a:rPr lang="es-CO" sz="2400" i="1">
                              <a:latin typeface="Cambria Math" panose="02040503050406030204" pitchFamily="18" charset="0"/>
                            </a:rPr>
                          </m:ctrlPr>
                        </m:naryPr>
                        <m:sub>
                          <m:r>
                            <a:rPr lang="es-CO" sz="2400" i="1">
                              <a:latin typeface="Cambria Math" panose="02040503050406030204" pitchFamily="18" charset="0"/>
                            </a:rPr>
                            <m:t>𝑘</m:t>
                          </m:r>
                          <m:r>
                            <a:rPr lang="es-CO" sz="2400" i="1">
                              <a:latin typeface="Cambria Math" panose="02040503050406030204" pitchFamily="18" charset="0"/>
                            </a:rPr>
                            <m:t>=1</m:t>
                          </m:r>
                        </m:sub>
                        <m:sup>
                          <m:r>
                            <a:rPr lang="es-CO" sz="2400" i="1">
                              <a:latin typeface="Cambria Math" panose="02040503050406030204" pitchFamily="18" charset="0"/>
                            </a:rPr>
                            <m:t>𝑘</m:t>
                          </m:r>
                          <m:r>
                            <a:rPr lang="es-CO" sz="2400" i="1">
                              <a:latin typeface="Cambria Math" panose="02040503050406030204" pitchFamily="18" charset="0"/>
                            </a:rPr>
                            <m:t>=</m:t>
                          </m:r>
                          <m:r>
                            <a:rPr lang="es-CO" sz="2400" i="1">
                              <a:latin typeface="Cambria Math" panose="02040503050406030204" pitchFamily="18" charset="0"/>
                            </a:rPr>
                            <m:t>𝑛</m:t>
                          </m:r>
                        </m:sup>
                        <m:e>
                          <m:sSub>
                            <m:sSubPr>
                              <m:ctrlPr>
                                <a:rPr lang="es-CO" sz="2400" i="1">
                                  <a:latin typeface="Cambria Math" panose="02040503050406030204" pitchFamily="18" charset="0"/>
                                </a:rPr>
                              </m:ctrlPr>
                            </m:sSubPr>
                            <m:e>
                              <m:r>
                                <a:rPr lang="es-CO" sz="2400" i="1">
                                  <a:latin typeface="Cambria Math" panose="02040503050406030204" pitchFamily="18" charset="0"/>
                                </a:rPr>
                                <m:t>𝛽</m:t>
                              </m:r>
                            </m:e>
                            <m:sub>
                              <m:r>
                                <a:rPr lang="es-CO" sz="2400" i="1">
                                  <a:latin typeface="Cambria Math" panose="02040503050406030204" pitchFamily="18" charset="0"/>
                                </a:rPr>
                                <m:t>𝜅</m:t>
                              </m:r>
                            </m:sub>
                          </m:sSub>
                          <m:sSub>
                            <m:sSubPr>
                              <m:ctrlPr>
                                <a:rPr lang="es-CO" sz="2400" i="1">
                                  <a:latin typeface="Cambria Math" panose="02040503050406030204" pitchFamily="18" charset="0"/>
                                </a:rPr>
                              </m:ctrlPr>
                            </m:sSubPr>
                            <m:e>
                              <m:r>
                                <a:rPr lang="es-CO" sz="2400" i="1">
                                  <a:latin typeface="Cambria Math" panose="02040503050406030204" pitchFamily="18" charset="0"/>
                                </a:rPr>
                                <m:t>h</m:t>
                              </m:r>
                            </m:e>
                            <m:sub>
                              <m:r>
                                <a:rPr lang="es-CO" sz="2400" i="1">
                                  <a:latin typeface="Cambria Math" panose="02040503050406030204" pitchFamily="18" charset="0"/>
                                </a:rPr>
                                <m:t>𝑘</m:t>
                              </m:r>
                            </m:sub>
                          </m:sSub>
                          <m:d>
                            <m:dPr>
                              <m:ctrlPr>
                                <a:rPr lang="es-CO" sz="2400" i="1">
                                  <a:latin typeface="Cambria Math" panose="02040503050406030204" pitchFamily="18" charset="0"/>
                                </a:rPr>
                              </m:ctrlPr>
                            </m:dPr>
                            <m:e>
                              <m:r>
                                <a:rPr lang="es-CO" sz="2400" i="1">
                                  <a:latin typeface="Cambria Math" panose="02040503050406030204" pitchFamily="18" charset="0"/>
                                </a:rPr>
                                <m:t>𝑥</m:t>
                              </m:r>
                            </m:e>
                          </m:d>
                        </m:e>
                      </m:nary>
                      <m:r>
                        <a:rPr lang="es-CO" sz="2400" i="1">
                          <a:latin typeface="Cambria Math" panose="02040503050406030204" pitchFamily="18" charset="0"/>
                        </a:rPr>
                        <m:t>=</m:t>
                      </m:r>
                      <m:r>
                        <a:rPr lang="es-CO" sz="2400" i="1">
                          <a:latin typeface="Cambria Math" panose="02040503050406030204" pitchFamily="18" charset="0"/>
                        </a:rPr>
                        <m:t>𝑦</m:t>
                      </m:r>
                    </m:oMath>
                  </m:oMathPara>
                </a14:m>
                <a:endParaRPr lang="es-MX" sz="2400" dirty="0"/>
              </a:p>
              <a:p>
                <a:r>
                  <a:rPr lang="es-MX" sz="2400" dirty="0"/>
                  <a:t>                   1</a:t>
                </a:r>
                <a:r>
                  <a:rPr lang="es-CO" sz="2400" dirty="0"/>
                  <a:t>,2,…, n épocas</a:t>
                </a:r>
              </a:p>
            </p:txBody>
          </p:sp>
        </mc:Choice>
        <mc:Fallback xmlns="">
          <p:sp>
            <p:nvSpPr>
              <p:cNvPr id="2" name="CuadroTexto 1">
                <a:extLst>
                  <a:ext uri="{FF2B5EF4-FFF2-40B4-BE49-F238E27FC236}">
                    <a16:creationId xmlns:a16="http://schemas.microsoft.com/office/drawing/2014/main" id="{91425FA2-22F5-4DFC-9067-07281FC4C3EB}"/>
                  </a:ext>
                </a:extLst>
              </p:cNvPr>
              <p:cNvSpPr txBox="1">
                <a:spLocks noRot="1" noChangeAspect="1" noMove="1" noResize="1" noEditPoints="1" noAdjustHandles="1" noChangeArrowheads="1" noChangeShapeType="1" noTextEdit="1"/>
              </p:cNvSpPr>
              <p:nvPr/>
            </p:nvSpPr>
            <p:spPr>
              <a:xfrm>
                <a:off x="2299545" y="906667"/>
                <a:ext cx="6650359" cy="1415259"/>
              </a:xfrm>
              <a:prstGeom prst="rect">
                <a:avLst/>
              </a:prstGeom>
              <a:blipFill>
                <a:blip r:embed="rId2"/>
                <a:stretch>
                  <a:fillRect b="-12069"/>
                </a:stretch>
              </a:blipFill>
            </p:spPr>
            <p:txBody>
              <a:bodyPr/>
              <a:lstStyle/>
              <a:p>
                <a:r>
                  <a:rPr lang="es-CO">
                    <a:noFill/>
                  </a:rPr>
                  <a:t> </a:t>
                </a:r>
              </a:p>
            </p:txBody>
          </p:sp>
        </mc:Fallback>
      </mc:AlternateContent>
      <p:sp>
        <p:nvSpPr>
          <p:cNvPr id="4" name="Elipse 3">
            <a:extLst>
              <a:ext uri="{FF2B5EF4-FFF2-40B4-BE49-F238E27FC236}">
                <a16:creationId xmlns:a16="http://schemas.microsoft.com/office/drawing/2014/main" id="{1F70AEE0-8379-49F4-A737-9EA241C2EF8C}"/>
              </a:ext>
            </a:extLst>
          </p:cNvPr>
          <p:cNvSpPr/>
          <p:nvPr/>
        </p:nvSpPr>
        <p:spPr bwMode="auto">
          <a:xfrm>
            <a:off x="5840679" y="2490202"/>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67" name="Elipse 66">
            <a:extLst>
              <a:ext uri="{FF2B5EF4-FFF2-40B4-BE49-F238E27FC236}">
                <a16:creationId xmlns:a16="http://schemas.microsoft.com/office/drawing/2014/main" id="{77E9ACB0-6E26-4D5D-BB53-4F6F9990B66C}"/>
              </a:ext>
            </a:extLst>
          </p:cNvPr>
          <p:cNvSpPr/>
          <p:nvPr/>
        </p:nvSpPr>
        <p:spPr bwMode="auto">
          <a:xfrm>
            <a:off x="5846237" y="4462591"/>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68" name="Elipse 67">
            <a:extLst>
              <a:ext uri="{FF2B5EF4-FFF2-40B4-BE49-F238E27FC236}">
                <a16:creationId xmlns:a16="http://schemas.microsoft.com/office/drawing/2014/main" id="{4A4B953D-D7D5-4170-8BBD-9777E7135EF4}"/>
              </a:ext>
            </a:extLst>
          </p:cNvPr>
          <p:cNvSpPr/>
          <p:nvPr/>
        </p:nvSpPr>
        <p:spPr bwMode="auto">
          <a:xfrm>
            <a:off x="5846237" y="6434981"/>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72" name="Elipse 71">
            <a:extLst>
              <a:ext uri="{FF2B5EF4-FFF2-40B4-BE49-F238E27FC236}">
                <a16:creationId xmlns:a16="http://schemas.microsoft.com/office/drawing/2014/main" id="{036632A9-6DEF-4142-BE9E-4C30E00A9838}"/>
              </a:ext>
            </a:extLst>
          </p:cNvPr>
          <p:cNvSpPr/>
          <p:nvPr/>
        </p:nvSpPr>
        <p:spPr bwMode="auto">
          <a:xfrm>
            <a:off x="3081130" y="2988570"/>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76" name="Elipse 75">
            <a:extLst>
              <a:ext uri="{FF2B5EF4-FFF2-40B4-BE49-F238E27FC236}">
                <a16:creationId xmlns:a16="http://schemas.microsoft.com/office/drawing/2014/main" id="{67858237-6BDF-42BD-B1F1-1FA35C8A266B}"/>
              </a:ext>
            </a:extLst>
          </p:cNvPr>
          <p:cNvSpPr/>
          <p:nvPr/>
        </p:nvSpPr>
        <p:spPr bwMode="auto">
          <a:xfrm>
            <a:off x="3253949" y="6017964"/>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79" name="Elipse 78">
            <a:extLst>
              <a:ext uri="{FF2B5EF4-FFF2-40B4-BE49-F238E27FC236}">
                <a16:creationId xmlns:a16="http://schemas.microsoft.com/office/drawing/2014/main" id="{E93B945D-099D-4AF2-AC02-4DA24503B07D}"/>
              </a:ext>
            </a:extLst>
          </p:cNvPr>
          <p:cNvSpPr/>
          <p:nvPr/>
        </p:nvSpPr>
        <p:spPr bwMode="auto">
          <a:xfrm>
            <a:off x="10686265" y="4186824"/>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sp>
        <p:nvSpPr>
          <p:cNvPr id="80" name="Elipse 79">
            <a:extLst>
              <a:ext uri="{FF2B5EF4-FFF2-40B4-BE49-F238E27FC236}">
                <a16:creationId xmlns:a16="http://schemas.microsoft.com/office/drawing/2014/main" id="{7CF86202-3262-4FBF-A970-002941DE7525}"/>
              </a:ext>
            </a:extLst>
          </p:cNvPr>
          <p:cNvSpPr/>
          <p:nvPr/>
        </p:nvSpPr>
        <p:spPr bwMode="auto">
          <a:xfrm>
            <a:off x="8540219" y="4186824"/>
            <a:ext cx="1209734" cy="1555373"/>
          </a:xfrm>
          <a:prstGeom prst="ellips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noFill/>
              <a:latin typeface="Times New Roman" pitchFamily="16" charset="0"/>
              <a:cs typeface="Arial" charset="0"/>
            </a:endParaRPr>
          </a:p>
        </p:txBody>
      </p:sp>
      <p:cxnSp>
        <p:nvCxnSpPr>
          <p:cNvPr id="16" name="Conector recto 15">
            <a:extLst>
              <a:ext uri="{FF2B5EF4-FFF2-40B4-BE49-F238E27FC236}">
                <a16:creationId xmlns:a16="http://schemas.microsoft.com/office/drawing/2014/main" id="{5B3301FF-566E-4513-A24F-1C4A268474A3}"/>
              </a:ext>
            </a:extLst>
          </p:cNvPr>
          <p:cNvCxnSpPr>
            <a:stCxn id="67" idx="0"/>
            <a:endCxn id="67" idx="4"/>
          </p:cNvCxnSpPr>
          <p:nvPr/>
        </p:nvCxnSpPr>
        <p:spPr bwMode="auto">
          <a:xfrm>
            <a:off x="6451104" y="4462591"/>
            <a:ext cx="0" cy="155537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Conector recto 17">
            <a:extLst>
              <a:ext uri="{FF2B5EF4-FFF2-40B4-BE49-F238E27FC236}">
                <a16:creationId xmlns:a16="http://schemas.microsoft.com/office/drawing/2014/main" id="{275DF7DE-6972-42C2-92C1-D0443748BAB2}"/>
              </a:ext>
            </a:extLst>
          </p:cNvPr>
          <p:cNvCxnSpPr>
            <a:stCxn id="4" idx="0"/>
            <a:endCxn id="4" idx="4"/>
          </p:cNvCxnSpPr>
          <p:nvPr/>
        </p:nvCxnSpPr>
        <p:spPr bwMode="auto">
          <a:xfrm>
            <a:off x="6445546" y="2490202"/>
            <a:ext cx="0" cy="155537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Conector recto 21">
            <a:extLst>
              <a:ext uri="{FF2B5EF4-FFF2-40B4-BE49-F238E27FC236}">
                <a16:creationId xmlns:a16="http://schemas.microsoft.com/office/drawing/2014/main" id="{DD0D506B-92A1-42DB-81B8-E677ED68592A}"/>
              </a:ext>
            </a:extLst>
          </p:cNvPr>
          <p:cNvCxnSpPr>
            <a:stCxn id="68" idx="0"/>
            <a:endCxn id="68" idx="4"/>
          </p:cNvCxnSpPr>
          <p:nvPr/>
        </p:nvCxnSpPr>
        <p:spPr bwMode="auto">
          <a:xfrm>
            <a:off x="6451104" y="6434981"/>
            <a:ext cx="0" cy="155537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Conector recto de flecha 24">
            <a:extLst>
              <a:ext uri="{FF2B5EF4-FFF2-40B4-BE49-F238E27FC236}">
                <a16:creationId xmlns:a16="http://schemas.microsoft.com/office/drawing/2014/main" id="{20F207C7-69EE-4163-8EDC-9F6CCA03F195}"/>
              </a:ext>
            </a:extLst>
          </p:cNvPr>
          <p:cNvCxnSpPr>
            <a:stCxn id="72" idx="6"/>
            <a:endCxn id="4" idx="2"/>
          </p:cNvCxnSpPr>
          <p:nvPr/>
        </p:nvCxnSpPr>
        <p:spPr bwMode="auto">
          <a:xfrm flipV="1">
            <a:off x="4290864" y="3267889"/>
            <a:ext cx="1549814" cy="498368"/>
          </a:xfrm>
          <a:prstGeom prst="straightConnector1">
            <a:avLst/>
          </a:prstGeom>
          <a:solidFill>
            <a:srgbClr val="00B8FF"/>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Conector recto de flecha 27">
            <a:extLst>
              <a:ext uri="{FF2B5EF4-FFF2-40B4-BE49-F238E27FC236}">
                <a16:creationId xmlns:a16="http://schemas.microsoft.com/office/drawing/2014/main" id="{9AA7CE61-61FA-4A4D-A981-EAB511D0B0FE}"/>
              </a:ext>
            </a:extLst>
          </p:cNvPr>
          <p:cNvCxnSpPr>
            <a:stCxn id="72" idx="6"/>
            <a:endCxn id="67" idx="2"/>
          </p:cNvCxnSpPr>
          <p:nvPr/>
        </p:nvCxnSpPr>
        <p:spPr bwMode="auto">
          <a:xfrm>
            <a:off x="4290864" y="3766257"/>
            <a:ext cx="1555373" cy="1474021"/>
          </a:xfrm>
          <a:prstGeom prst="straightConnector1">
            <a:avLst/>
          </a:prstGeom>
          <a:solidFill>
            <a:srgbClr val="00B8FF"/>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Conector recto de flecha 34">
            <a:extLst>
              <a:ext uri="{FF2B5EF4-FFF2-40B4-BE49-F238E27FC236}">
                <a16:creationId xmlns:a16="http://schemas.microsoft.com/office/drawing/2014/main" id="{2C2B49F0-2463-4078-9165-73E568DB2E52}"/>
              </a:ext>
            </a:extLst>
          </p:cNvPr>
          <p:cNvCxnSpPr>
            <a:stCxn id="72" idx="6"/>
            <a:endCxn id="68" idx="2"/>
          </p:cNvCxnSpPr>
          <p:nvPr/>
        </p:nvCxnSpPr>
        <p:spPr bwMode="auto">
          <a:xfrm>
            <a:off x="4290864" y="3766257"/>
            <a:ext cx="1555373" cy="3446411"/>
          </a:xfrm>
          <a:prstGeom prst="straightConnector1">
            <a:avLst/>
          </a:prstGeom>
          <a:solidFill>
            <a:srgbClr val="00B8FF"/>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Conector recto de flecha 45">
            <a:extLst>
              <a:ext uri="{FF2B5EF4-FFF2-40B4-BE49-F238E27FC236}">
                <a16:creationId xmlns:a16="http://schemas.microsoft.com/office/drawing/2014/main" id="{26239E62-A061-44B0-BECC-B3AB6A1ADD1C}"/>
              </a:ext>
            </a:extLst>
          </p:cNvPr>
          <p:cNvCxnSpPr>
            <a:cxnSpLocks/>
          </p:cNvCxnSpPr>
          <p:nvPr/>
        </p:nvCxnSpPr>
        <p:spPr bwMode="auto">
          <a:xfrm flipV="1">
            <a:off x="4475913" y="3988971"/>
            <a:ext cx="1614270" cy="2740235"/>
          </a:xfrm>
          <a:prstGeom prst="straightConnector1">
            <a:avLst/>
          </a:prstGeom>
          <a:solidFill>
            <a:srgbClr val="00B8FF"/>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Conector recto de flecha 49">
            <a:extLst>
              <a:ext uri="{FF2B5EF4-FFF2-40B4-BE49-F238E27FC236}">
                <a16:creationId xmlns:a16="http://schemas.microsoft.com/office/drawing/2014/main" id="{B2FC0BAB-2938-43F0-AFEC-4A2420562BDD}"/>
              </a:ext>
            </a:extLst>
          </p:cNvPr>
          <p:cNvCxnSpPr>
            <a:cxnSpLocks/>
            <a:stCxn id="76" idx="6"/>
          </p:cNvCxnSpPr>
          <p:nvPr/>
        </p:nvCxnSpPr>
        <p:spPr bwMode="auto">
          <a:xfrm>
            <a:off x="4463683" y="6795651"/>
            <a:ext cx="1382554" cy="711241"/>
          </a:xfrm>
          <a:prstGeom prst="straightConnector1">
            <a:avLst/>
          </a:prstGeom>
          <a:solidFill>
            <a:srgbClr val="00B8FF"/>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Conector recto de flecha 51">
            <a:extLst>
              <a:ext uri="{FF2B5EF4-FFF2-40B4-BE49-F238E27FC236}">
                <a16:creationId xmlns:a16="http://schemas.microsoft.com/office/drawing/2014/main" id="{AEDD2447-FAE9-4F59-9A16-54060D0AEA77}"/>
              </a:ext>
            </a:extLst>
          </p:cNvPr>
          <p:cNvCxnSpPr>
            <a:stCxn id="76" idx="6"/>
          </p:cNvCxnSpPr>
          <p:nvPr/>
        </p:nvCxnSpPr>
        <p:spPr bwMode="auto">
          <a:xfrm flipV="1">
            <a:off x="4463683" y="5689259"/>
            <a:ext cx="1376995" cy="1106392"/>
          </a:xfrm>
          <a:prstGeom prst="straightConnector1">
            <a:avLst/>
          </a:prstGeom>
          <a:solidFill>
            <a:srgbClr val="00B8FF"/>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Conector recto de flecha 60">
            <a:extLst>
              <a:ext uri="{FF2B5EF4-FFF2-40B4-BE49-F238E27FC236}">
                <a16:creationId xmlns:a16="http://schemas.microsoft.com/office/drawing/2014/main" id="{8A4504C8-3476-48CC-9567-2E5C527878AA}"/>
              </a:ext>
            </a:extLst>
          </p:cNvPr>
          <p:cNvCxnSpPr>
            <a:cxnSpLocks/>
          </p:cNvCxnSpPr>
          <p:nvPr/>
        </p:nvCxnSpPr>
        <p:spPr bwMode="auto">
          <a:xfrm>
            <a:off x="7097103" y="3320382"/>
            <a:ext cx="1443116" cy="895860"/>
          </a:xfrm>
          <a:prstGeom prst="straightConnector1">
            <a:avLst/>
          </a:prstGeom>
          <a:solidFill>
            <a:srgbClr val="00B8FF"/>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Conector recto de flecha 62">
            <a:extLst>
              <a:ext uri="{FF2B5EF4-FFF2-40B4-BE49-F238E27FC236}">
                <a16:creationId xmlns:a16="http://schemas.microsoft.com/office/drawing/2014/main" id="{5BFAD28A-B573-4F19-93CF-78D933B98040}"/>
              </a:ext>
            </a:extLst>
          </p:cNvPr>
          <p:cNvCxnSpPr>
            <a:cxnSpLocks/>
          </p:cNvCxnSpPr>
          <p:nvPr/>
        </p:nvCxnSpPr>
        <p:spPr bwMode="auto">
          <a:xfrm>
            <a:off x="7097103" y="5160503"/>
            <a:ext cx="1329193" cy="0"/>
          </a:xfrm>
          <a:prstGeom prst="straightConnector1">
            <a:avLst/>
          </a:prstGeom>
          <a:solidFill>
            <a:srgbClr val="00B8FF"/>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Conector recto de flecha 96">
            <a:extLst>
              <a:ext uri="{FF2B5EF4-FFF2-40B4-BE49-F238E27FC236}">
                <a16:creationId xmlns:a16="http://schemas.microsoft.com/office/drawing/2014/main" id="{25BCFCFC-F70C-4F54-948C-F56AA2BA466C}"/>
              </a:ext>
            </a:extLst>
          </p:cNvPr>
          <p:cNvCxnSpPr>
            <a:cxnSpLocks/>
          </p:cNvCxnSpPr>
          <p:nvPr/>
        </p:nvCxnSpPr>
        <p:spPr bwMode="auto">
          <a:xfrm flipV="1">
            <a:off x="7061530" y="5689259"/>
            <a:ext cx="1478689" cy="1277059"/>
          </a:xfrm>
          <a:prstGeom prst="straightConnector1">
            <a:avLst/>
          </a:prstGeom>
          <a:solidFill>
            <a:srgbClr val="00B8FF"/>
          </a:solidFill>
          <a:ln w="952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Conector recto de flecha 113">
            <a:extLst>
              <a:ext uri="{FF2B5EF4-FFF2-40B4-BE49-F238E27FC236}">
                <a16:creationId xmlns:a16="http://schemas.microsoft.com/office/drawing/2014/main" id="{C9165B97-FD37-4BE3-A6DF-9D45610D2835}"/>
              </a:ext>
            </a:extLst>
          </p:cNvPr>
          <p:cNvCxnSpPr>
            <a:stCxn id="80" idx="6"/>
          </p:cNvCxnSpPr>
          <p:nvPr/>
        </p:nvCxnSpPr>
        <p:spPr bwMode="auto">
          <a:xfrm>
            <a:off x="9749954" y="4964510"/>
            <a:ext cx="848812"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Conector recto 115">
            <a:extLst>
              <a:ext uri="{FF2B5EF4-FFF2-40B4-BE49-F238E27FC236}">
                <a16:creationId xmlns:a16="http://schemas.microsoft.com/office/drawing/2014/main" id="{379080CB-5804-4CE6-A320-F89CED7606A6}"/>
              </a:ext>
            </a:extLst>
          </p:cNvPr>
          <p:cNvCxnSpPr>
            <a:stCxn id="80" idx="0"/>
            <a:endCxn id="80" idx="4"/>
          </p:cNvCxnSpPr>
          <p:nvPr/>
        </p:nvCxnSpPr>
        <p:spPr bwMode="auto">
          <a:xfrm>
            <a:off x="9145086" y="4186824"/>
            <a:ext cx="0" cy="1555373"/>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7" name="CuadroTexto 116">
                <a:extLst>
                  <a:ext uri="{FF2B5EF4-FFF2-40B4-BE49-F238E27FC236}">
                    <a16:creationId xmlns:a16="http://schemas.microsoft.com/office/drawing/2014/main" id="{69C76B7F-C3B7-49DA-951A-6642C173BA42}"/>
                  </a:ext>
                </a:extLst>
              </p:cNvPr>
              <p:cNvSpPr txBox="1"/>
              <p:nvPr/>
            </p:nvSpPr>
            <p:spPr>
              <a:xfrm>
                <a:off x="5900396" y="2975692"/>
                <a:ext cx="42954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i="1">
                              <a:latin typeface="Cambria Math" panose="02040503050406030204" pitchFamily="18" charset="0"/>
                            </a:rPr>
                            <m:t>11</m:t>
                          </m:r>
                        </m:sub>
                      </m:sSub>
                    </m:oMath>
                  </m:oMathPara>
                </a14:m>
                <a:endParaRPr lang="es-CO" sz="2160" dirty="0"/>
              </a:p>
            </p:txBody>
          </p:sp>
        </mc:Choice>
        <mc:Fallback xmlns="">
          <p:sp>
            <p:nvSpPr>
              <p:cNvPr id="117" name="CuadroTexto 116">
                <a:extLst>
                  <a:ext uri="{FF2B5EF4-FFF2-40B4-BE49-F238E27FC236}">
                    <a16:creationId xmlns:a16="http://schemas.microsoft.com/office/drawing/2014/main" id="{69C76B7F-C3B7-49DA-951A-6642C173BA42}"/>
                  </a:ext>
                </a:extLst>
              </p:cNvPr>
              <p:cNvSpPr txBox="1">
                <a:spLocks noRot="1" noChangeAspect="1" noMove="1" noResize="1" noEditPoints="1" noAdjustHandles="1" noChangeArrowheads="1" noChangeShapeType="1" noTextEdit="1"/>
              </p:cNvSpPr>
              <p:nvPr/>
            </p:nvSpPr>
            <p:spPr>
              <a:xfrm>
                <a:off x="5900396" y="2975692"/>
                <a:ext cx="429541" cy="332399"/>
              </a:xfrm>
              <a:prstGeom prst="rect">
                <a:avLst/>
              </a:prstGeom>
              <a:blipFill>
                <a:blip r:embed="rId3"/>
                <a:stretch>
                  <a:fillRect l="-10000" r="-5714" b="-1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8" name="CuadroTexto 117">
                <a:extLst>
                  <a:ext uri="{FF2B5EF4-FFF2-40B4-BE49-F238E27FC236}">
                    <a16:creationId xmlns:a16="http://schemas.microsoft.com/office/drawing/2014/main" id="{4535CF81-9558-4B2B-8EF0-AD33E56D1A68}"/>
                  </a:ext>
                </a:extLst>
              </p:cNvPr>
              <p:cNvSpPr txBox="1"/>
              <p:nvPr/>
            </p:nvSpPr>
            <p:spPr>
              <a:xfrm>
                <a:off x="5900396" y="5018679"/>
                <a:ext cx="42954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i="1">
                              <a:latin typeface="Cambria Math" panose="02040503050406030204" pitchFamily="18" charset="0"/>
                            </a:rPr>
                            <m:t>1</m:t>
                          </m:r>
                          <m:r>
                            <a:rPr lang="es-MX" sz="2160" i="1">
                              <a:latin typeface="Cambria Math" panose="02040503050406030204" pitchFamily="18" charset="0"/>
                            </a:rPr>
                            <m:t>2</m:t>
                          </m:r>
                        </m:sub>
                      </m:sSub>
                    </m:oMath>
                  </m:oMathPara>
                </a14:m>
                <a:endParaRPr lang="es-CO" sz="2160" dirty="0"/>
              </a:p>
            </p:txBody>
          </p:sp>
        </mc:Choice>
        <mc:Fallback xmlns="">
          <p:sp>
            <p:nvSpPr>
              <p:cNvPr id="118" name="CuadroTexto 117">
                <a:extLst>
                  <a:ext uri="{FF2B5EF4-FFF2-40B4-BE49-F238E27FC236}">
                    <a16:creationId xmlns:a16="http://schemas.microsoft.com/office/drawing/2014/main" id="{4535CF81-9558-4B2B-8EF0-AD33E56D1A68}"/>
                  </a:ext>
                </a:extLst>
              </p:cNvPr>
              <p:cNvSpPr txBox="1">
                <a:spLocks noRot="1" noChangeAspect="1" noMove="1" noResize="1" noEditPoints="1" noAdjustHandles="1" noChangeArrowheads="1" noChangeShapeType="1" noTextEdit="1"/>
              </p:cNvSpPr>
              <p:nvPr/>
            </p:nvSpPr>
            <p:spPr>
              <a:xfrm>
                <a:off x="5900396" y="5018679"/>
                <a:ext cx="429541" cy="332399"/>
              </a:xfrm>
              <a:prstGeom prst="rect">
                <a:avLst/>
              </a:prstGeom>
              <a:blipFill>
                <a:blip r:embed="rId4"/>
                <a:stretch>
                  <a:fillRect l="-10000" r="-5714" b="-1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9" name="CuadroTexto 118">
                <a:extLst>
                  <a:ext uri="{FF2B5EF4-FFF2-40B4-BE49-F238E27FC236}">
                    <a16:creationId xmlns:a16="http://schemas.microsoft.com/office/drawing/2014/main" id="{A871204C-23B6-4F37-9CD4-58B01D21D6D9}"/>
                  </a:ext>
                </a:extLst>
              </p:cNvPr>
              <p:cNvSpPr txBox="1"/>
              <p:nvPr/>
            </p:nvSpPr>
            <p:spPr>
              <a:xfrm>
                <a:off x="5877415" y="7002829"/>
                <a:ext cx="42954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CO" sz="2160" i="1">
                              <a:latin typeface="Cambria Math" panose="02040503050406030204" pitchFamily="18" charset="0"/>
                            </a:rPr>
                            <m:t>1</m:t>
                          </m:r>
                          <m:r>
                            <a:rPr lang="es-MX" sz="2160" i="1">
                              <a:latin typeface="Cambria Math" panose="02040503050406030204" pitchFamily="18" charset="0"/>
                            </a:rPr>
                            <m:t>3</m:t>
                          </m:r>
                        </m:sub>
                      </m:sSub>
                    </m:oMath>
                  </m:oMathPara>
                </a14:m>
                <a:endParaRPr lang="es-CO" sz="2160" dirty="0"/>
              </a:p>
            </p:txBody>
          </p:sp>
        </mc:Choice>
        <mc:Fallback xmlns="">
          <p:sp>
            <p:nvSpPr>
              <p:cNvPr id="119" name="CuadroTexto 118">
                <a:extLst>
                  <a:ext uri="{FF2B5EF4-FFF2-40B4-BE49-F238E27FC236}">
                    <a16:creationId xmlns:a16="http://schemas.microsoft.com/office/drawing/2014/main" id="{A871204C-23B6-4F37-9CD4-58B01D21D6D9}"/>
                  </a:ext>
                </a:extLst>
              </p:cNvPr>
              <p:cNvSpPr txBox="1">
                <a:spLocks noRot="1" noChangeAspect="1" noMove="1" noResize="1" noEditPoints="1" noAdjustHandles="1" noChangeArrowheads="1" noChangeShapeType="1" noTextEdit="1"/>
              </p:cNvSpPr>
              <p:nvPr/>
            </p:nvSpPr>
            <p:spPr>
              <a:xfrm>
                <a:off x="5877415" y="7002829"/>
                <a:ext cx="429541" cy="332399"/>
              </a:xfrm>
              <a:prstGeom prst="rect">
                <a:avLst/>
              </a:prstGeom>
              <a:blipFill>
                <a:blip r:embed="rId5"/>
                <a:stretch>
                  <a:fillRect l="-8451" r="-4225"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685C5505-CEEA-4D7E-87C1-8B8E57C34C21}"/>
                  </a:ext>
                </a:extLst>
              </p:cNvPr>
              <p:cNvSpPr txBox="1"/>
              <p:nvPr/>
            </p:nvSpPr>
            <p:spPr>
              <a:xfrm>
                <a:off x="3429211" y="3324174"/>
                <a:ext cx="658835" cy="664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4320" i="1">
                              <a:latin typeface="Cambria Math" panose="02040503050406030204" pitchFamily="18" charset="0"/>
                            </a:rPr>
                          </m:ctrlPr>
                        </m:sSubPr>
                        <m:e>
                          <m:r>
                            <a:rPr lang="es-CO" sz="4320" i="1">
                              <a:latin typeface="Cambria Math" panose="02040503050406030204" pitchFamily="18" charset="0"/>
                            </a:rPr>
                            <m:t>𝑥</m:t>
                          </m:r>
                        </m:e>
                        <m:sub>
                          <m:r>
                            <a:rPr lang="es-CO" sz="4320" i="1">
                              <a:latin typeface="Cambria Math" panose="02040503050406030204" pitchFamily="18" charset="0"/>
                            </a:rPr>
                            <m:t>1</m:t>
                          </m:r>
                        </m:sub>
                      </m:sSub>
                    </m:oMath>
                  </m:oMathPara>
                </a14:m>
                <a:endParaRPr lang="es-CO" sz="2160" dirty="0"/>
              </a:p>
            </p:txBody>
          </p:sp>
        </mc:Choice>
        <mc:Fallback xmlns="">
          <p:sp>
            <p:nvSpPr>
              <p:cNvPr id="120" name="CuadroTexto 119">
                <a:extLst>
                  <a:ext uri="{FF2B5EF4-FFF2-40B4-BE49-F238E27FC236}">
                    <a16:creationId xmlns:a16="http://schemas.microsoft.com/office/drawing/2014/main" id="{685C5505-CEEA-4D7E-87C1-8B8E57C34C21}"/>
                  </a:ext>
                </a:extLst>
              </p:cNvPr>
              <p:cNvSpPr txBox="1">
                <a:spLocks noRot="1" noChangeAspect="1" noMove="1" noResize="1" noEditPoints="1" noAdjustHandles="1" noChangeArrowheads="1" noChangeShapeType="1" noTextEdit="1"/>
              </p:cNvSpPr>
              <p:nvPr/>
            </p:nvSpPr>
            <p:spPr>
              <a:xfrm>
                <a:off x="3429211" y="3324174"/>
                <a:ext cx="658835" cy="664797"/>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1" name="CuadroTexto 120">
                <a:extLst>
                  <a:ext uri="{FF2B5EF4-FFF2-40B4-BE49-F238E27FC236}">
                    <a16:creationId xmlns:a16="http://schemas.microsoft.com/office/drawing/2014/main" id="{B0DFAF1C-9146-4BCC-A88E-829811E01AE4}"/>
                  </a:ext>
                </a:extLst>
              </p:cNvPr>
              <p:cNvSpPr txBox="1"/>
              <p:nvPr/>
            </p:nvSpPr>
            <p:spPr>
              <a:xfrm>
                <a:off x="3513229" y="6355586"/>
                <a:ext cx="671658" cy="664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4320" i="1">
                              <a:latin typeface="Cambria Math" panose="02040503050406030204" pitchFamily="18" charset="0"/>
                            </a:rPr>
                          </m:ctrlPr>
                        </m:sSubPr>
                        <m:e>
                          <m:r>
                            <a:rPr lang="es-CO" sz="4320" i="1">
                              <a:latin typeface="Cambria Math" panose="02040503050406030204" pitchFamily="18" charset="0"/>
                            </a:rPr>
                            <m:t>𝑥</m:t>
                          </m:r>
                        </m:e>
                        <m:sub>
                          <m:r>
                            <a:rPr lang="es-MX" sz="4320" i="1">
                              <a:latin typeface="Cambria Math" panose="02040503050406030204" pitchFamily="18" charset="0"/>
                            </a:rPr>
                            <m:t>2</m:t>
                          </m:r>
                        </m:sub>
                      </m:sSub>
                    </m:oMath>
                  </m:oMathPara>
                </a14:m>
                <a:endParaRPr lang="es-CO" sz="2160" dirty="0"/>
              </a:p>
            </p:txBody>
          </p:sp>
        </mc:Choice>
        <mc:Fallback xmlns="">
          <p:sp>
            <p:nvSpPr>
              <p:cNvPr id="121" name="CuadroTexto 120">
                <a:extLst>
                  <a:ext uri="{FF2B5EF4-FFF2-40B4-BE49-F238E27FC236}">
                    <a16:creationId xmlns:a16="http://schemas.microsoft.com/office/drawing/2014/main" id="{B0DFAF1C-9146-4BCC-A88E-829811E01AE4}"/>
                  </a:ext>
                </a:extLst>
              </p:cNvPr>
              <p:cNvSpPr txBox="1">
                <a:spLocks noRot="1" noChangeAspect="1" noMove="1" noResize="1" noEditPoints="1" noAdjustHandles="1" noChangeArrowheads="1" noChangeShapeType="1" noTextEdit="1"/>
              </p:cNvSpPr>
              <p:nvPr/>
            </p:nvSpPr>
            <p:spPr>
              <a:xfrm>
                <a:off x="3513229" y="6355586"/>
                <a:ext cx="671658" cy="664797"/>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2" name="CuadroTexto 121">
                <a:extLst>
                  <a:ext uri="{FF2B5EF4-FFF2-40B4-BE49-F238E27FC236}">
                    <a16:creationId xmlns:a16="http://schemas.microsoft.com/office/drawing/2014/main" id="{74ABCC4E-8CC1-41C9-9FDC-0ECA23BA2AE3}"/>
                  </a:ext>
                </a:extLst>
              </p:cNvPr>
              <p:cNvSpPr txBox="1"/>
              <p:nvPr/>
            </p:nvSpPr>
            <p:spPr>
              <a:xfrm>
                <a:off x="6480550" y="3032137"/>
                <a:ext cx="455509"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11</m:t>
                          </m:r>
                        </m:sub>
                      </m:sSub>
                    </m:oMath>
                  </m:oMathPara>
                </a14:m>
                <a:endParaRPr lang="es-CO" sz="2160" dirty="0"/>
              </a:p>
            </p:txBody>
          </p:sp>
        </mc:Choice>
        <mc:Fallback xmlns="">
          <p:sp>
            <p:nvSpPr>
              <p:cNvPr id="122" name="CuadroTexto 121">
                <a:extLst>
                  <a:ext uri="{FF2B5EF4-FFF2-40B4-BE49-F238E27FC236}">
                    <a16:creationId xmlns:a16="http://schemas.microsoft.com/office/drawing/2014/main" id="{74ABCC4E-8CC1-41C9-9FDC-0ECA23BA2AE3}"/>
                  </a:ext>
                </a:extLst>
              </p:cNvPr>
              <p:cNvSpPr txBox="1">
                <a:spLocks noRot="1" noChangeAspect="1" noMove="1" noResize="1" noEditPoints="1" noAdjustHandles="1" noChangeArrowheads="1" noChangeShapeType="1" noTextEdit="1"/>
              </p:cNvSpPr>
              <p:nvPr/>
            </p:nvSpPr>
            <p:spPr>
              <a:xfrm>
                <a:off x="6480550" y="3032137"/>
                <a:ext cx="455509" cy="332399"/>
              </a:xfrm>
              <a:prstGeom prst="rect">
                <a:avLst/>
              </a:prstGeom>
              <a:blipFill>
                <a:blip r:embed="rId8"/>
                <a:stretch>
                  <a:fillRect l="-8000" r="-4000" b="-1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3" name="CuadroTexto 122">
                <a:extLst>
                  <a:ext uri="{FF2B5EF4-FFF2-40B4-BE49-F238E27FC236}">
                    <a16:creationId xmlns:a16="http://schemas.microsoft.com/office/drawing/2014/main" id="{CCE26856-457C-4FCD-AB61-58F3BD72044C}"/>
                  </a:ext>
                </a:extLst>
              </p:cNvPr>
              <p:cNvSpPr txBox="1"/>
              <p:nvPr/>
            </p:nvSpPr>
            <p:spPr>
              <a:xfrm>
                <a:off x="6447950" y="5005588"/>
                <a:ext cx="455509"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m:t>
                          </m:r>
                          <m:r>
                            <a:rPr lang="es-MX" sz="2160" i="1">
                              <a:latin typeface="Cambria Math" panose="02040503050406030204" pitchFamily="18" charset="0"/>
                            </a:rPr>
                            <m:t>2</m:t>
                          </m:r>
                        </m:sub>
                      </m:sSub>
                    </m:oMath>
                  </m:oMathPara>
                </a14:m>
                <a:endParaRPr lang="es-CO" sz="2160" dirty="0"/>
              </a:p>
            </p:txBody>
          </p:sp>
        </mc:Choice>
        <mc:Fallback xmlns="">
          <p:sp>
            <p:nvSpPr>
              <p:cNvPr id="123" name="CuadroTexto 122">
                <a:extLst>
                  <a:ext uri="{FF2B5EF4-FFF2-40B4-BE49-F238E27FC236}">
                    <a16:creationId xmlns:a16="http://schemas.microsoft.com/office/drawing/2014/main" id="{CCE26856-457C-4FCD-AB61-58F3BD72044C}"/>
                  </a:ext>
                </a:extLst>
              </p:cNvPr>
              <p:cNvSpPr txBox="1">
                <a:spLocks noRot="1" noChangeAspect="1" noMove="1" noResize="1" noEditPoints="1" noAdjustHandles="1" noChangeArrowheads="1" noChangeShapeType="1" noTextEdit="1"/>
              </p:cNvSpPr>
              <p:nvPr/>
            </p:nvSpPr>
            <p:spPr>
              <a:xfrm>
                <a:off x="6447950" y="5005588"/>
                <a:ext cx="455509" cy="332399"/>
              </a:xfrm>
              <a:prstGeom prst="rect">
                <a:avLst/>
              </a:prstGeom>
              <a:blipFill>
                <a:blip r:embed="rId9"/>
                <a:stretch>
                  <a:fillRect l="-9459" r="-5405" b="-1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4" name="CuadroTexto 123">
                <a:extLst>
                  <a:ext uri="{FF2B5EF4-FFF2-40B4-BE49-F238E27FC236}">
                    <a16:creationId xmlns:a16="http://schemas.microsoft.com/office/drawing/2014/main" id="{8E350C42-CC3D-4013-B1BA-12153412E735}"/>
                  </a:ext>
                </a:extLst>
              </p:cNvPr>
              <p:cNvSpPr txBox="1"/>
              <p:nvPr/>
            </p:nvSpPr>
            <p:spPr>
              <a:xfrm>
                <a:off x="6447951" y="7072138"/>
                <a:ext cx="455509"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m:t>
                          </m:r>
                          <m:r>
                            <a:rPr lang="es-MX" sz="2160" i="1">
                              <a:latin typeface="Cambria Math" panose="02040503050406030204" pitchFamily="18" charset="0"/>
                            </a:rPr>
                            <m:t>3</m:t>
                          </m:r>
                        </m:sub>
                      </m:sSub>
                    </m:oMath>
                  </m:oMathPara>
                </a14:m>
                <a:endParaRPr lang="es-CO" sz="2160" dirty="0"/>
              </a:p>
            </p:txBody>
          </p:sp>
        </mc:Choice>
        <mc:Fallback xmlns="">
          <p:sp>
            <p:nvSpPr>
              <p:cNvPr id="124" name="CuadroTexto 123">
                <a:extLst>
                  <a:ext uri="{FF2B5EF4-FFF2-40B4-BE49-F238E27FC236}">
                    <a16:creationId xmlns:a16="http://schemas.microsoft.com/office/drawing/2014/main" id="{8E350C42-CC3D-4013-B1BA-12153412E735}"/>
                  </a:ext>
                </a:extLst>
              </p:cNvPr>
              <p:cNvSpPr txBox="1">
                <a:spLocks noRot="1" noChangeAspect="1" noMove="1" noResize="1" noEditPoints="1" noAdjustHandles="1" noChangeArrowheads="1" noChangeShapeType="1" noTextEdit="1"/>
              </p:cNvSpPr>
              <p:nvPr/>
            </p:nvSpPr>
            <p:spPr>
              <a:xfrm>
                <a:off x="6447951" y="7072138"/>
                <a:ext cx="455509" cy="332399"/>
              </a:xfrm>
              <a:prstGeom prst="rect">
                <a:avLst/>
              </a:prstGeom>
              <a:blipFill>
                <a:blip r:embed="rId10"/>
                <a:stretch>
                  <a:fillRect l="-9459" r="-5405" b="-1272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5" name="CuadroTexto 124">
                <a:extLst>
                  <a:ext uri="{FF2B5EF4-FFF2-40B4-BE49-F238E27FC236}">
                    <a16:creationId xmlns:a16="http://schemas.microsoft.com/office/drawing/2014/main" id="{66ADD0B2-96B1-47B1-B908-E012905874C0}"/>
                  </a:ext>
                </a:extLst>
              </p:cNvPr>
              <p:cNvSpPr txBox="1"/>
              <p:nvPr/>
            </p:nvSpPr>
            <p:spPr>
              <a:xfrm>
                <a:off x="4623102" y="3034529"/>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FF0000"/>
                              </a:solidFill>
                              <a:latin typeface="Cambria Math" panose="02040503050406030204" pitchFamily="18" charset="0"/>
                            </a:rPr>
                          </m:ctrlPr>
                        </m:sSubPr>
                        <m:e>
                          <m:r>
                            <a:rPr lang="es-CO" sz="2160" b="1" i="1">
                              <a:solidFill>
                                <a:srgbClr val="FF0000"/>
                              </a:solidFill>
                              <a:latin typeface="Cambria Math" panose="02040503050406030204" pitchFamily="18" charset="0"/>
                            </a:rPr>
                            <m:t>𝒘</m:t>
                          </m:r>
                        </m:e>
                        <m:sub>
                          <m:r>
                            <a:rPr lang="es-CO" sz="2160" b="1" i="1">
                              <a:solidFill>
                                <a:srgbClr val="FF0000"/>
                              </a:solidFill>
                              <a:latin typeface="Cambria Math" panose="02040503050406030204" pitchFamily="18" charset="0"/>
                            </a:rPr>
                            <m:t>𝟏𝟏</m:t>
                          </m:r>
                        </m:sub>
                      </m:sSub>
                    </m:oMath>
                  </m:oMathPara>
                </a14:m>
                <a:endParaRPr lang="es-CO" sz="2160" b="1" dirty="0"/>
              </a:p>
            </p:txBody>
          </p:sp>
        </mc:Choice>
        <mc:Fallback xmlns="">
          <p:sp>
            <p:nvSpPr>
              <p:cNvPr id="125" name="CuadroTexto 124">
                <a:extLst>
                  <a:ext uri="{FF2B5EF4-FFF2-40B4-BE49-F238E27FC236}">
                    <a16:creationId xmlns:a16="http://schemas.microsoft.com/office/drawing/2014/main" id="{66ADD0B2-96B1-47B1-B908-E012905874C0}"/>
                  </a:ext>
                </a:extLst>
              </p:cNvPr>
              <p:cNvSpPr txBox="1">
                <a:spLocks noRot="1" noChangeAspect="1" noMove="1" noResize="1" noEditPoints="1" noAdjustHandles="1" noChangeArrowheads="1" noChangeShapeType="1" noTextEdit="1"/>
              </p:cNvSpPr>
              <p:nvPr/>
            </p:nvSpPr>
            <p:spPr>
              <a:xfrm>
                <a:off x="4623102" y="3034529"/>
                <a:ext cx="532453" cy="332399"/>
              </a:xfrm>
              <a:prstGeom prst="rect">
                <a:avLst/>
              </a:prstGeom>
              <a:blipFill>
                <a:blip r:embed="rId11"/>
                <a:stretch>
                  <a:fillRect l="-6818" r="-4545"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6" name="CuadroTexto 125">
                <a:extLst>
                  <a:ext uri="{FF2B5EF4-FFF2-40B4-BE49-F238E27FC236}">
                    <a16:creationId xmlns:a16="http://schemas.microsoft.com/office/drawing/2014/main" id="{D5BDF870-DAB0-4B6E-B6A8-E29289C71DC9}"/>
                  </a:ext>
                </a:extLst>
              </p:cNvPr>
              <p:cNvSpPr txBox="1"/>
              <p:nvPr/>
            </p:nvSpPr>
            <p:spPr>
              <a:xfrm>
                <a:off x="4820788" y="3920410"/>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FF0000"/>
                              </a:solidFill>
                              <a:latin typeface="Cambria Math" panose="02040503050406030204" pitchFamily="18" charset="0"/>
                            </a:rPr>
                          </m:ctrlPr>
                        </m:sSubPr>
                        <m:e>
                          <m:r>
                            <a:rPr lang="es-CO" sz="2160" b="1" i="1">
                              <a:solidFill>
                                <a:srgbClr val="FF0000"/>
                              </a:solidFill>
                              <a:latin typeface="Cambria Math" panose="02040503050406030204" pitchFamily="18" charset="0"/>
                            </a:rPr>
                            <m:t>𝒘</m:t>
                          </m:r>
                        </m:e>
                        <m:sub>
                          <m:r>
                            <a:rPr lang="es-CO" sz="2160" b="1" i="1">
                              <a:solidFill>
                                <a:srgbClr val="FF0000"/>
                              </a:solidFill>
                              <a:latin typeface="Cambria Math" panose="02040503050406030204" pitchFamily="18" charset="0"/>
                            </a:rPr>
                            <m:t>𝟏</m:t>
                          </m:r>
                          <m:r>
                            <a:rPr lang="es-MX" sz="2160" b="1" i="1">
                              <a:solidFill>
                                <a:srgbClr val="FF0000"/>
                              </a:solidFill>
                              <a:latin typeface="Cambria Math" panose="02040503050406030204" pitchFamily="18" charset="0"/>
                            </a:rPr>
                            <m:t>𝟐</m:t>
                          </m:r>
                        </m:sub>
                      </m:sSub>
                    </m:oMath>
                  </m:oMathPara>
                </a14:m>
                <a:endParaRPr lang="es-CO" sz="2160" b="1" dirty="0"/>
              </a:p>
            </p:txBody>
          </p:sp>
        </mc:Choice>
        <mc:Fallback xmlns="">
          <p:sp>
            <p:nvSpPr>
              <p:cNvPr id="126" name="CuadroTexto 125">
                <a:extLst>
                  <a:ext uri="{FF2B5EF4-FFF2-40B4-BE49-F238E27FC236}">
                    <a16:creationId xmlns:a16="http://schemas.microsoft.com/office/drawing/2014/main" id="{D5BDF870-DAB0-4B6E-B6A8-E29289C71DC9}"/>
                  </a:ext>
                </a:extLst>
              </p:cNvPr>
              <p:cNvSpPr txBox="1">
                <a:spLocks noRot="1" noChangeAspect="1" noMove="1" noResize="1" noEditPoints="1" noAdjustHandles="1" noChangeArrowheads="1" noChangeShapeType="1" noTextEdit="1"/>
              </p:cNvSpPr>
              <p:nvPr/>
            </p:nvSpPr>
            <p:spPr>
              <a:xfrm>
                <a:off x="4820788" y="3920410"/>
                <a:ext cx="532453" cy="332399"/>
              </a:xfrm>
              <a:prstGeom prst="rect">
                <a:avLst/>
              </a:prstGeom>
              <a:blipFill>
                <a:blip r:embed="rId12"/>
                <a:stretch>
                  <a:fillRect l="-8046" r="-4598" b="-1454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7" name="CuadroTexto 126">
                <a:extLst>
                  <a:ext uri="{FF2B5EF4-FFF2-40B4-BE49-F238E27FC236}">
                    <a16:creationId xmlns:a16="http://schemas.microsoft.com/office/drawing/2014/main" id="{0D82C4E1-3D8A-48A4-B178-3E43AAE22590}"/>
                  </a:ext>
                </a:extLst>
              </p:cNvPr>
              <p:cNvSpPr txBox="1"/>
              <p:nvPr/>
            </p:nvSpPr>
            <p:spPr>
              <a:xfrm>
                <a:off x="4058302" y="4399363"/>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FF0000"/>
                              </a:solidFill>
                              <a:latin typeface="Cambria Math" panose="02040503050406030204" pitchFamily="18" charset="0"/>
                            </a:rPr>
                          </m:ctrlPr>
                        </m:sSubPr>
                        <m:e>
                          <m:r>
                            <a:rPr lang="es-CO" sz="2160" b="1" i="1">
                              <a:solidFill>
                                <a:srgbClr val="FF0000"/>
                              </a:solidFill>
                              <a:latin typeface="Cambria Math" panose="02040503050406030204" pitchFamily="18" charset="0"/>
                            </a:rPr>
                            <m:t>𝒘</m:t>
                          </m:r>
                        </m:e>
                        <m:sub>
                          <m:r>
                            <a:rPr lang="es-CO" sz="2160" b="1" i="1">
                              <a:solidFill>
                                <a:srgbClr val="FF0000"/>
                              </a:solidFill>
                              <a:latin typeface="Cambria Math" panose="02040503050406030204" pitchFamily="18" charset="0"/>
                            </a:rPr>
                            <m:t>𝟏</m:t>
                          </m:r>
                          <m:r>
                            <a:rPr lang="es-MX" sz="2160" b="1" i="1">
                              <a:solidFill>
                                <a:srgbClr val="FF0000"/>
                              </a:solidFill>
                              <a:latin typeface="Cambria Math" panose="02040503050406030204" pitchFamily="18" charset="0"/>
                            </a:rPr>
                            <m:t>𝟑</m:t>
                          </m:r>
                        </m:sub>
                      </m:sSub>
                    </m:oMath>
                  </m:oMathPara>
                </a14:m>
                <a:endParaRPr lang="es-CO" sz="2160" b="1" dirty="0"/>
              </a:p>
            </p:txBody>
          </p:sp>
        </mc:Choice>
        <mc:Fallback xmlns="">
          <p:sp>
            <p:nvSpPr>
              <p:cNvPr id="127" name="CuadroTexto 126">
                <a:extLst>
                  <a:ext uri="{FF2B5EF4-FFF2-40B4-BE49-F238E27FC236}">
                    <a16:creationId xmlns:a16="http://schemas.microsoft.com/office/drawing/2014/main" id="{0D82C4E1-3D8A-48A4-B178-3E43AAE22590}"/>
                  </a:ext>
                </a:extLst>
              </p:cNvPr>
              <p:cNvSpPr txBox="1">
                <a:spLocks noRot="1" noChangeAspect="1" noMove="1" noResize="1" noEditPoints="1" noAdjustHandles="1" noChangeArrowheads="1" noChangeShapeType="1" noTextEdit="1"/>
              </p:cNvSpPr>
              <p:nvPr/>
            </p:nvSpPr>
            <p:spPr>
              <a:xfrm>
                <a:off x="4058302" y="4399363"/>
                <a:ext cx="532453" cy="332399"/>
              </a:xfrm>
              <a:prstGeom prst="rect">
                <a:avLst/>
              </a:prstGeom>
              <a:blipFill>
                <a:blip r:embed="rId13"/>
                <a:stretch>
                  <a:fillRect l="-8046" r="-4598"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8" name="CuadroTexto 127">
                <a:extLst>
                  <a:ext uri="{FF2B5EF4-FFF2-40B4-BE49-F238E27FC236}">
                    <a16:creationId xmlns:a16="http://schemas.microsoft.com/office/drawing/2014/main" id="{E77AB88B-1A2C-459A-BEC2-798DAA11FEB4}"/>
                  </a:ext>
                </a:extLst>
              </p:cNvPr>
              <p:cNvSpPr txBox="1"/>
              <p:nvPr/>
            </p:nvSpPr>
            <p:spPr>
              <a:xfrm>
                <a:off x="4209999" y="5755216"/>
                <a:ext cx="604778"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7030A0"/>
                              </a:solidFill>
                              <a:latin typeface="Cambria Math" panose="02040503050406030204" pitchFamily="18" charset="0"/>
                            </a:rPr>
                          </m:ctrlPr>
                        </m:sSubPr>
                        <m:e>
                          <m:r>
                            <a:rPr lang="es-CO" sz="2160" b="1" i="1">
                              <a:solidFill>
                                <a:srgbClr val="7030A0"/>
                              </a:solidFill>
                              <a:latin typeface="Cambria Math" panose="02040503050406030204" pitchFamily="18" charset="0"/>
                            </a:rPr>
                            <m:t>𝒘</m:t>
                          </m:r>
                        </m:e>
                        <m:sub>
                          <m:r>
                            <a:rPr lang="es-MX" sz="2160" b="1" i="1">
                              <a:solidFill>
                                <a:srgbClr val="7030A0"/>
                              </a:solidFill>
                              <a:latin typeface="Cambria Math" panose="02040503050406030204" pitchFamily="18" charset="0"/>
                            </a:rPr>
                            <m:t>𝟐𝟏</m:t>
                          </m:r>
                        </m:sub>
                      </m:sSub>
                    </m:oMath>
                  </m:oMathPara>
                </a14:m>
                <a:endParaRPr lang="es-CO" sz="2160" b="1" dirty="0"/>
              </a:p>
            </p:txBody>
          </p:sp>
        </mc:Choice>
        <mc:Fallback xmlns="">
          <p:sp>
            <p:nvSpPr>
              <p:cNvPr id="128" name="CuadroTexto 127">
                <a:extLst>
                  <a:ext uri="{FF2B5EF4-FFF2-40B4-BE49-F238E27FC236}">
                    <a16:creationId xmlns:a16="http://schemas.microsoft.com/office/drawing/2014/main" id="{E77AB88B-1A2C-459A-BEC2-798DAA11FEB4}"/>
                  </a:ext>
                </a:extLst>
              </p:cNvPr>
              <p:cNvSpPr txBox="1">
                <a:spLocks noRot="1" noChangeAspect="1" noMove="1" noResize="1" noEditPoints="1" noAdjustHandles="1" noChangeArrowheads="1" noChangeShapeType="1" noTextEdit="1"/>
              </p:cNvSpPr>
              <p:nvPr/>
            </p:nvSpPr>
            <p:spPr>
              <a:xfrm>
                <a:off x="4209999" y="5755216"/>
                <a:ext cx="604778" cy="332399"/>
              </a:xfrm>
              <a:prstGeom prst="rect">
                <a:avLst/>
              </a:prstGeom>
              <a:blipFill>
                <a:blip r:embed="rId14"/>
                <a:stretch>
                  <a:fillRect l="-1010" b="-1454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9" name="CuadroTexto 128">
                <a:extLst>
                  <a:ext uri="{FF2B5EF4-FFF2-40B4-BE49-F238E27FC236}">
                    <a16:creationId xmlns:a16="http://schemas.microsoft.com/office/drawing/2014/main" id="{E38E2CC0-05E5-4D48-BA0E-1E7A2FDF72A9}"/>
                  </a:ext>
                </a:extLst>
              </p:cNvPr>
              <p:cNvSpPr txBox="1"/>
              <p:nvPr/>
            </p:nvSpPr>
            <p:spPr>
              <a:xfrm>
                <a:off x="4808382" y="6486985"/>
                <a:ext cx="604778"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7030A0"/>
                              </a:solidFill>
                              <a:latin typeface="Cambria Math" panose="02040503050406030204" pitchFamily="18" charset="0"/>
                            </a:rPr>
                          </m:ctrlPr>
                        </m:sSubPr>
                        <m:e>
                          <m:r>
                            <a:rPr lang="es-CO" sz="2160" b="1" i="1">
                              <a:solidFill>
                                <a:srgbClr val="7030A0"/>
                              </a:solidFill>
                              <a:latin typeface="Cambria Math" panose="02040503050406030204" pitchFamily="18" charset="0"/>
                            </a:rPr>
                            <m:t>𝒘</m:t>
                          </m:r>
                        </m:e>
                        <m:sub>
                          <m:r>
                            <a:rPr lang="es-MX" sz="2160" b="1" i="1">
                              <a:solidFill>
                                <a:srgbClr val="7030A0"/>
                              </a:solidFill>
                              <a:latin typeface="Cambria Math" panose="02040503050406030204" pitchFamily="18" charset="0"/>
                            </a:rPr>
                            <m:t>𝟐𝟐</m:t>
                          </m:r>
                        </m:sub>
                      </m:sSub>
                    </m:oMath>
                  </m:oMathPara>
                </a14:m>
                <a:endParaRPr lang="es-CO" sz="2160" b="1" dirty="0"/>
              </a:p>
            </p:txBody>
          </p:sp>
        </mc:Choice>
        <mc:Fallback xmlns="">
          <p:sp>
            <p:nvSpPr>
              <p:cNvPr id="129" name="CuadroTexto 128">
                <a:extLst>
                  <a:ext uri="{FF2B5EF4-FFF2-40B4-BE49-F238E27FC236}">
                    <a16:creationId xmlns:a16="http://schemas.microsoft.com/office/drawing/2014/main" id="{E38E2CC0-05E5-4D48-BA0E-1E7A2FDF72A9}"/>
                  </a:ext>
                </a:extLst>
              </p:cNvPr>
              <p:cNvSpPr txBox="1">
                <a:spLocks noRot="1" noChangeAspect="1" noMove="1" noResize="1" noEditPoints="1" noAdjustHandles="1" noChangeArrowheads="1" noChangeShapeType="1" noTextEdit="1"/>
              </p:cNvSpPr>
              <p:nvPr/>
            </p:nvSpPr>
            <p:spPr>
              <a:xfrm>
                <a:off x="4808382" y="6486985"/>
                <a:ext cx="604778" cy="332399"/>
              </a:xfrm>
              <a:prstGeom prst="rect">
                <a:avLst/>
              </a:prstGeom>
              <a:blipFill>
                <a:blip r:embed="rId15"/>
                <a:stretch>
                  <a:fillRect l="-1010" b="-1454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0" name="CuadroTexto 129">
                <a:extLst>
                  <a:ext uri="{FF2B5EF4-FFF2-40B4-BE49-F238E27FC236}">
                    <a16:creationId xmlns:a16="http://schemas.microsoft.com/office/drawing/2014/main" id="{63BEC0FD-AA37-43F2-81E9-049DFDA67793}"/>
                  </a:ext>
                </a:extLst>
              </p:cNvPr>
              <p:cNvSpPr txBox="1"/>
              <p:nvPr/>
            </p:nvSpPr>
            <p:spPr>
              <a:xfrm>
                <a:off x="4637425" y="7185004"/>
                <a:ext cx="604778"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7030A0"/>
                              </a:solidFill>
                              <a:latin typeface="Cambria Math" panose="02040503050406030204" pitchFamily="18" charset="0"/>
                            </a:rPr>
                          </m:ctrlPr>
                        </m:sSubPr>
                        <m:e>
                          <m:r>
                            <a:rPr lang="es-CO" sz="2160" b="1" i="1">
                              <a:solidFill>
                                <a:srgbClr val="7030A0"/>
                              </a:solidFill>
                              <a:latin typeface="Cambria Math" panose="02040503050406030204" pitchFamily="18" charset="0"/>
                            </a:rPr>
                            <m:t>𝒘</m:t>
                          </m:r>
                        </m:e>
                        <m:sub>
                          <m:r>
                            <a:rPr lang="es-MX" sz="2160" b="1" i="1">
                              <a:solidFill>
                                <a:srgbClr val="7030A0"/>
                              </a:solidFill>
                              <a:latin typeface="Cambria Math" panose="02040503050406030204" pitchFamily="18" charset="0"/>
                            </a:rPr>
                            <m:t>𝟐𝟑</m:t>
                          </m:r>
                        </m:sub>
                      </m:sSub>
                    </m:oMath>
                  </m:oMathPara>
                </a14:m>
                <a:endParaRPr lang="es-CO" sz="2160" b="1" dirty="0"/>
              </a:p>
            </p:txBody>
          </p:sp>
        </mc:Choice>
        <mc:Fallback xmlns="">
          <p:sp>
            <p:nvSpPr>
              <p:cNvPr id="130" name="CuadroTexto 129">
                <a:extLst>
                  <a:ext uri="{FF2B5EF4-FFF2-40B4-BE49-F238E27FC236}">
                    <a16:creationId xmlns:a16="http://schemas.microsoft.com/office/drawing/2014/main" id="{63BEC0FD-AA37-43F2-81E9-049DFDA67793}"/>
                  </a:ext>
                </a:extLst>
              </p:cNvPr>
              <p:cNvSpPr txBox="1">
                <a:spLocks noRot="1" noChangeAspect="1" noMove="1" noResize="1" noEditPoints="1" noAdjustHandles="1" noChangeArrowheads="1" noChangeShapeType="1" noTextEdit="1"/>
              </p:cNvSpPr>
              <p:nvPr/>
            </p:nvSpPr>
            <p:spPr>
              <a:xfrm>
                <a:off x="4637425" y="7185004"/>
                <a:ext cx="604778" cy="332399"/>
              </a:xfrm>
              <a:prstGeom prst="rect">
                <a:avLst/>
              </a:prstGeom>
              <a:blipFill>
                <a:blip r:embed="rId16"/>
                <a:stretch>
                  <a:fillRect l="-1010"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5" name="Rectángulo 134">
                <a:extLst>
                  <a:ext uri="{FF2B5EF4-FFF2-40B4-BE49-F238E27FC236}">
                    <a16:creationId xmlns:a16="http://schemas.microsoft.com/office/drawing/2014/main" id="{76F7150D-B226-4D41-B6F9-D4F09AB4C55B}"/>
                  </a:ext>
                </a:extLst>
              </p:cNvPr>
              <p:cNvSpPr/>
              <p:nvPr/>
            </p:nvSpPr>
            <p:spPr>
              <a:xfrm>
                <a:off x="10955541" y="4606505"/>
                <a:ext cx="516360"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𝑦</m:t>
                          </m:r>
                        </m:e>
                        <m:sub>
                          <m:r>
                            <a:rPr lang="es-CO" sz="2160" i="1">
                              <a:latin typeface="Cambria Math" panose="02040503050406030204" pitchFamily="18" charset="0"/>
                            </a:rPr>
                            <m:t>1</m:t>
                          </m:r>
                        </m:sub>
                      </m:sSub>
                    </m:oMath>
                  </m:oMathPara>
                </a14:m>
                <a:endParaRPr lang="es-CO" sz="2160" dirty="0"/>
              </a:p>
            </p:txBody>
          </p:sp>
        </mc:Choice>
        <mc:Fallback xmlns="">
          <p:sp>
            <p:nvSpPr>
              <p:cNvPr id="135" name="Rectángulo 134">
                <a:extLst>
                  <a:ext uri="{FF2B5EF4-FFF2-40B4-BE49-F238E27FC236}">
                    <a16:creationId xmlns:a16="http://schemas.microsoft.com/office/drawing/2014/main" id="{76F7150D-B226-4D41-B6F9-D4F09AB4C55B}"/>
                  </a:ext>
                </a:extLst>
              </p:cNvPr>
              <p:cNvSpPr>
                <a:spLocks noRot="1" noChangeAspect="1" noMove="1" noResize="1" noEditPoints="1" noAdjustHandles="1" noChangeArrowheads="1" noChangeShapeType="1" noTextEdit="1"/>
              </p:cNvSpPr>
              <p:nvPr/>
            </p:nvSpPr>
            <p:spPr>
              <a:xfrm>
                <a:off x="10955541" y="4606505"/>
                <a:ext cx="516360" cy="424732"/>
              </a:xfrm>
              <a:prstGeom prst="rect">
                <a:avLst/>
              </a:prstGeom>
              <a:blipFill>
                <a:blip r:embed="rId17"/>
                <a:stretch>
                  <a:fillRect b="-724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6" name="Rectángulo 135">
                <a:extLst>
                  <a:ext uri="{FF2B5EF4-FFF2-40B4-BE49-F238E27FC236}">
                    <a16:creationId xmlns:a16="http://schemas.microsoft.com/office/drawing/2014/main" id="{57ACF326-AEC7-4899-8757-DB55A6008D1E}"/>
                  </a:ext>
                </a:extLst>
              </p:cNvPr>
              <p:cNvSpPr/>
              <p:nvPr/>
            </p:nvSpPr>
            <p:spPr>
              <a:xfrm>
                <a:off x="8511231" y="4666380"/>
                <a:ext cx="620619"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𝑧</m:t>
                          </m:r>
                        </m:e>
                        <m:sub>
                          <m:r>
                            <a:rPr lang="es-MX" sz="2160" i="1">
                              <a:latin typeface="Cambria Math" panose="02040503050406030204" pitchFamily="18" charset="0"/>
                            </a:rPr>
                            <m:t>2</m:t>
                          </m:r>
                          <m:r>
                            <a:rPr lang="es-CO" sz="2160" i="1">
                              <a:latin typeface="Cambria Math" panose="02040503050406030204" pitchFamily="18" charset="0"/>
                            </a:rPr>
                            <m:t>1</m:t>
                          </m:r>
                        </m:sub>
                      </m:sSub>
                    </m:oMath>
                  </m:oMathPara>
                </a14:m>
                <a:endParaRPr lang="es-CO" sz="2160" dirty="0"/>
              </a:p>
            </p:txBody>
          </p:sp>
        </mc:Choice>
        <mc:Fallback xmlns="">
          <p:sp>
            <p:nvSpPr>
              <p:cNvPr id="136" name="Rectángulo 135">
                <a:extLst>
                  <a:ext uri="{FF2B5EF4-FFF2-40B4-BE49-F238E27FC236}">
                    <a16:creationId xmlns:a16="http://schemas.microsoft.com/office/drawing/2014/main" id="{57ACF326-AEC7-4899-8757-DB55A6008D1E}"/>
                  </a:ext>
                </a:extLst>
              </p:cNvPr>
              <p:cNvSpPr>
                <a:spLocks noRot="1" noChangeAspect="1" noMove="1" noResize="1" noEditPoints="1" noAdjustHandles="1" noChangeArrowheads="1" noChangeShapeType="1" noTextEdit="1"/>
              </p:cNvSpPr>
              <p:nvPr/>
            </p:nvSpPr>
            <p:spPr>
              <a:xfrm>
                <a:off x="8511231" y="4666380"/>
                <a:ext cx="620619" cy="424732"/>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7" name="Rectángulo 136">
                <a:extLst>
                  <a:ext uri="{FF2B5EF4-FFF2-40B4-BE49-F238E27FC236}">
                    <a16:creationId xmlns:a16="http://schemas.microsoft.com/office/drawing/2014/main" id="{7E60543B-1703-45DC-A3C0-5CD1A7C5E06D}"/>
                  </a:ext>
                </a:extLst>
              </p:cNvPr>
              <p:cNvSpPr/>
              <p:nvPr/>
            </p:nvSpPr>
            <p:spPr>
              <a:xfrm>
                <a:off x="9061603" y="4686280"/>
                <a:ext cx="646587"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2160" i="1">
                              <a:solidFill>
                                <a:srgbClr val="000000"/>
                              </a:solidFill>
                              <a:latin typeface="Cambria Math" panose="02040503050406030204" pitchFamily="18" charset="0"/>
                            </a:rPr>
                          </m:ctrlPr>
                        </m:sSubPr>
                        <m:e>
                          <m:r>
                            <a:rPr lang="es-CO" sz="2160" i="1">
                              <a:solidFill>
                                <a:srgbClr val="000000"/>
                              </a:solidFill>
                              <a:latin typeface="Cambria Math" panose="02040503050406030204" pitchFamily="18" charset="0"/>
                            </a:rPr>
                            <m:t>𝑎</m:t>
                          </m:r>
                        </m:e>
                        <m:sub>
                          <m:r>
                            <a:rPr lang="es-MX" sz="2160" i="1">
                              <a:solidFill>
                                <a:srgbClr val="000000"/>
                              </a:solidFill>
                              <a:latin typeface="Cambria Math" panose="02040503050406030204" pitchFamily="18" charset="0"/>
                            </a:rPr>
                            <m:t>2</m:t>
                          </m:r>
                          <m:r>
                            <a:rPr lang="es-CO" sz="2160" i="1">
                              <a:solidFill>
                                <a:srgbClr val="000000"/>
                              </a:solidFill>
                              <a:latin typeface="Cambria Math" panose="02040503050406030204" pitchFamily="18" charset="0"/>
                            </a:rPr>
                            <m:t>1</m:t>
                          </m:r>
                        </m:sub>
                      </m:sSub>
                    </m:oMath>
                  </m:oMathPara>
                </a14:m>
                <a:endParaRPr lang="es-CO" sz="2160" dirty="0"/>
              </a:p>
            </p:txBody>
          </p:sp>
        </mc:Choice>
        <mc:Fallback xmlns="">
          <p:sp>
            <p:nvSpPr>
              <p:cNvPr id="137" name="Rectángulo 136">
                <a:extLst>
                  <a:ext uri="{FF2B5EF4-FFF2-40B4-BE49-F238E27FC236}">
                    <a16:creationId xmlns:a16="http://schemas.microsoft.com/office/drawing/2014/main" id="{7E60543B-1703-45DC-A3C0-5CD1A7C5E06D}"/>
                  </a:ext>
                </a:extLst>
              </p:cNvPr>
              <p:cNvSpPr>
                <a:spLocks noRot="1" noChangeAspect="1" noMove="1" noResize="1" noEditPoints="1" noAdjustHandles="1" noChangeArrowheads="1" noChangeShapeType="1" noTextEdit="1"/>
              </p:cNvSpPr>
              <p:nvPr/>
            </p:nvSpPr>
            <p:spPr>
              <a:xfrm>
                <a:off x="9061603" y="4686280"/>
                <a:ext cx="646587" cy="424732"/>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8" name="CuadroTexto 137">
                <a:extLst>
                  <a:ext uri="{FF2B5EF4-FFF2-40B4-BE49-F238E27FC236}">
                    <a16:creationId xmlns:a16="http://schemas.microsoft.com/office/drawing/2014/main" id="{44972C6D-1037-4416-95E4-E8981E104828}"/>
                  </a:ext>
                </a:extLst>
              </p:cNvPr>
              <p:cNvSpPr txBox="1"/>
              <p:nvPr/>
            </p:nvSpPr>
            <p:spPr>
              <a:xfrm>
                <a:off x="7425426" y="6708073"/>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7030A0"/>
                              </a:solidFill>
                              <a:latin typeface="Cambria Math" panose="02040503050406030204" pitchFamily="18" charset="0"/>
                            </a:rPr>
                          </m:ctrlPr>
                        </m:sSubPr>
                        <m:e>
                          <m:r>
                            <a:rPr lang="es-CO" sz="2160" b="1" i="1">
                              <a:solidFill>
                                <a:srgbClr val="7030A0"/>
                              </a:solidFill>
                              <a:latin typeface="Cambria Math" panose="02040503050406030204" pitchFamily="18" charset="0"/>
                            </a:rPr>
                            <m:t>𝒘</m:t>
                          </m:r>
                        </m:e>
                        <m:sub>
                          <m:r>
                            <a:rPr lang="es-MX" sz="2160" b="1" i="1">
                              <a:solidFill>
                                <a:srgbClr val="7030A0"/>
                              </a:solidFill>
                              <a:latin typeface="Cambria Math" panose="02040503050406030204" pitchFamily="18" charset="0"/>
                            </a:rPr>
                            <m:t>𝟓</m:t>
                          </m:r>
                          <m:r>
                            <a:rPr lang="es-CO" sz="2160" b="1" i="1">
                              <a:solidFill>
                                <a:srgbClr val="7030A0"/>
                              </a:solidFill>
                              <a:latin typeface="Cambria Math" panose="02040503050406030204" pitchFamily="18" charset="0"/>
                            </a:rPr>
                            <m:t>𝟏</m:t>
                          </m:r>
                        </m:sub>
                      </m:sSub>
                    </m:oMath>
                  </m:oMathPara>
                </a14:m>
                <a:endParaRPr lang="es-CO" sz="2160" b="1" dirty="0"/>
              </a:p>
            </p:txBody>
          </p:sp>
        </mc:Choice>
        <mc:Fallback xmlns="">
          <p:sp>
            <p:nvSpPr>
              <p:cNvPr id="138" name="CuadroTexto 137">
                <a:extLst>
                  <a:ext uri="{FF2B5EF4-FFF2-40B4-BE49-F238E27FC236}">
                    <a16:creationId xmlns:a16="http://schemas.microsoft.com/office/drawing/2014/main" id="{44972C6D-1037-4416-95E4-E8981E104828}"/>
                  </a:ext>
                </a:extLst>
              </p:cNvPr>
              <p:cNvSpPr txBox="1">
                <a:spLocks noRot="1" noChangeAspect="1" noMove="1" noResize="1" noEditPoints="1" noAdjustHandles="1" noChangeArrowheads="1" noChangeShapeType="1" noTextEdit="1"/>
              </p:cNvSpPr>
              <p:nvPr/>
            </p:nvSpPr>
            <p:spPr>
              <a:xfrm>
                <a:off x="7425426" y="6708073"/>
                <a:ext cx="532453" cy="332399"/>
              </a:xfrm>
              <a:prstGeom prst="rect">
                <a:avLst/>
              </a:prstGeom>
              <a:blipFill>
                <a:blip r:embed="rId20"/>
                <a:stretch>
                  <a:fillRect l="-6897" r="-5747" b="-1454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9" name="CuadroTexto 138">
                <a:extLst>
                  <a:ext uri="{FF2B5EF4-FFF2-40B4-BE49-F238E27FC236}">
                    <a16:creationId xmlns:a16="http://schemas.microsoft.com/office/drawing/2014/main" id="{20FB4710-A57E-4A3A-95DF-CFB6A70003FE}"/>
                  </a:ext>
                </a:extLst>
              </p:cNvPr>
              <p:cNvSpPr txBox="1"/>
              <p:nvPr/>
            </p:nvSpPr>
            <p:spPr>
              <a:xfrm>
                <a:off x="7258985" y="4625795"/>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0070C0"/>
                              </a:solidFill>
                              <a:latin typeface="Cambria Math" panose="02040503050406030204" pitchFamily="18" charset="0"/>
                            </a:rPr>
                          </m:ctrlPr>
                        </m:sSubPr>
                        <m:e>
                          <m:r>
                            <a:rPr lang="es-CO" sz="2160" b="1" i="1">
                              <a:solidFill>
                                <a:srgbClr val="0070C0"/>
                              </a:solidFill>
                              <a:latin typeface="Cambria Math" panose="02040503050406030204" pitchFamily="18" charset="0"/>
                            </a:rPr>
                            <m:t>𝒘</m:t>
                          </m:r>
                        </m:e>
                        <m:sub>
                          <m:r>
                            <a:rPr lang="es-MX" sz="2160" b="1" i="1">
                              <a:solidFill>
                                <a:srgbClr val="0070C0"/>
                              </a:solidFill>
                              <a:latin typeface="Cambria Math" panose="02040503050406030204" pitchFamily="18" charset="0"/>
                            </a:rPr>
                            <m:t>𝟒</m:t>
                          </m:r>
                          <m:r>
                            <a:rPr lang="es-CO" sz="2160" b="1" i="1">
                              <a:solidFill>
                                <a:srgbClr val="0070C0"/>
                              </a:solidFill>
                              <a:latin typeface="Cambria Math" panose="02040503050406030204" pitchFamily="18" charset="0"/>
                            </a:rPr>
                            <m:t>𝟏</m:t>
                          </m:r>
                        </m:sub>
                      </m:sSub>
                    </m:oMath>
                  </m:oMathPara>
                </a14:m>
                <a:endParaRPr lang="es-CO" sz="2160" b="1" dirty="0"/>
              </a:p>
            </p:txBody>
          </p:sp>
        </mc:Choice>
        <mc:Fallback xmlns="">
          <p:sp>
            <p:nvSpPr>
              <p:cNvPr id="139" name="CuadroTexto 138">
                <a:extLst>
                  <a:ext uri="{FF2B5EF4-FFF2-40B4-BE49-F238E27FC236}">
                    <a16:creationId xmlns:a16="http://schemas.microsoft.com/office/drawing/2014/main" id="{20FB4710-A57E-4A3A-95DF-CFB6A70003FE}"/>
                  </a:ext>
                </a:extLst>
              </p:cNvPr>
              <p:cNvSpPr txBox="1">
                <a:spLocks noRot="1" noChangeAspect="1" noMove="1" noResize="1" noEditPoints="1" noAdjustHandles="1" noChangeArrowheads="1" noChangeShapeType="1" noTextEdit="1"/>
              </p:cNvSpPr>
              <p:nvPr/>
            </p:nvSpPr>
            <p:spPr>
              <a:xfrm>
                <a:off x="7258985" y="4625795"/>
                <a:ext cx="532453" cy="332399"/>
              </a:xfrm>
              <a:prstGeom prst="rect">
                <a:avLst/>
              </a:prstGeom>
              <a:blipFill>
                <a:blip r:embed="rId21"/>
                <a:stretch>
                  <a:fillRect l="-8046" r="-4598" b="-148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0" name="CuadroTexto 139">
                <a:extLst>
                  <a:ext uri="{FF2B5EF4-FFF2-40B4-BE49-F238E27FC236}">
                    <a16:creationId xmlns:a16="http://schemas.microsoft.com/office/drawing/2014/main" id="{45714463-8C4B-485A-A4A5-844ECCF8058B}"/>
                  </a:ext>
                </a:extLst>
              </p:cNvPr>
              <p:cNvSpPr txBox="1"/>
              <p:nvPr/>
            </p:nvSpPr>
            <p:spPr>
              <a:xfrm>
                <a:off x="7315200" y="3067819"/>
                <a:ext cx="532453"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160" b="1" i="1">
                              <a:solidFill>
                                <a:srgbClr val="FF0000"/>
                              </a:solidFill>
                              <a:latin typeface="Cambria Math" panose="02040503050406030204" pitchFamily="18" charset="0"/>
                            </a:rPr>
                          </m:ctrlPr>
                        </m:sSubPr>
                        <m:e>
                          <m:r>
                            <a:rPr lang="es-CO" sz="2160" b="1" i="1">
                              <a:solidFill>
                                <a:srgbClr val="FF0000"/>
                              </a:solidFill>
                              <a:latin typeface="Cambria Math" panose="02040503050406030204" pitchFamily="18" charset="0"/>
                            </a:rPr>
                            <m:t>𝒘</m:t>
                          </m:r>
                        </m:e>
                        <m:sub>
                          <m:r>
                            <a:rPr lang="es-MX" sz="2160" b="1" i="1">
                              <a:solidFill>
                                <a:srgbClr val="FF0000"/>
                              </a:solidFill>
                              <a:latin typeface="Cambria Math" panose="02040503050406030204" pitchFamily="18" charset="0"/>
                            </a:rPr>
                            <m:t>𝟑</m:t>
                          </m:r>
                          <m:r>
                            <a:rPr lang="es-CO" sz="2160" b="1" i="1">
                              <a:solidFill>
                                <a:srgbClr val="FF0000"/>
                              </a:solidFill>
                              <a:latin typeface="Cambria Math" panose="02040503050406030204" pitchFamily="18" charset="0"/>
                            </a:rPr>
                            <m:t>𝟏</m:t>
                          </m:r>
                        </m:sub>
                      </m:sSub>
                    </m:oMath>
                  </m:oMathPara>
                </a14:m>
                <a:endParaRPr lang="es-CO" sz="2160" b="1" dirty="0"/>
              </a:p>
            </p:txBody>
          </p:sp>
        </mc:Choice>
        <mc:Fallback xmlns="">
          <p:sp>
            <p:nvSpPr>
              <p:cNvPr id="140" name="CuadroTexto 139">
                <a:extLst>
                  <a:ext uri="{FF2B5EF4-FFF2-40B4-BE49-F238E27FC236}">
                    <a16:creationId xmlns:a16="http://schemas.microsoft.com/office/drawing/2014/main" id="{45714463-8C4B-485A-A4A5-844ECCF8058B}"/>
                  </a:ext>
                </a:extLst>
              </p:cNvPr>
              <p:cNvSpPr txBox="1">
                <a:spLocks noRot="1" noChangeAspect="1" noMove="1" noResize="1" noEditPoints="1" noAdjustHandles="1" noChangeArrowheads="1" noChangeShapeType="1" noTextEdit="1"/>
              </p:cNvSpPr>
              <p:nvPr/>
            </p:nvSpPr>
            <p:spPr>
              <a:xfrm>
                <a:off x="7315200" y="3067819"/>
                <a:ext cx="532453" cy="332399"/>
              </a:xfrm>
              <a:prstGeom prst="rect">
                <a:avLst/>
              </a:prstGeom>
              <a:blipFill>
                <a:blip r:embed="rId22"/>
                <a:stretch>
                  <a:fillRect l="-6897" r="-4598" b="-14545"/>
                </a:stretch>
              </a:blipFill>
            </p:spPr>
            <p:txBody>
              <a:bodyPr/>
              <a:lstStyle/>
              <a:p>
                <a:r>
                  <a:rPr lang="es-CO">
                    <a:noFill/>
                  </a:rPr>
                  <a:t> </a:t>
                </a:r>
              </a:p>
            </p:txBody>
          </p:sp>
        </mc:Fallback>
      </mc:AlternateContent>
      <p:sp>
        <p:nvSpPr>
          <p:cNvPr id="141" name="CuadroTexto 140">
            <a:extLst>
              <a:ext uri="{FF2B5EF4-FFF2-40B4-BE49-F238E27FC236}">
                <a16:creationId xmlns:a16="http://schemas.microsoft.com/office/drawing/2014/main" id="{5349E9E2-0CF4-4B1C-912C-14A2195723BD}"/>
              </a:ext>
            </a:extLst>
          </p:cNvPr>
          <p:cNvSpPr txBox="1"/>
          <p:nvPr/>
        </p:nvSpPr>
        <p:spPr>
          <a:xfrm>
            <a:off x="2130624" y="205503"/>
            <a:ext cx="7261924" cy="424732"/>
          </a:xfrm>
          <a:prstGeom prst="rect">
            <a:avLst/>
          </a:prstGeom>
          <a:noFill/>
        </p:spPr>
        <p:txBody>
          <a:bodyPr wrap="none" rtlCol="0">
            <a:spAutoFit/>
          </a:bodyPr>
          <a:lstStyle/>
          <a:p>
            <a:r>
              <a:rPr lang="es-MX" sz="2160" b="1" i="1" dirty="0">
                <a:latin typeface="Arial" panose="020B0604020202020204" pitchFamily="34" charset="0"/>
              </a:rPr>
              <a:t>Neurona </a:t>
            </a:r>
            <a:r>
              <a:rPr lang="es-MX" sz="2160" b="1" i="1" dirty="0" err="1">
                <a:latin typeface="Arial" panose="020B0604020202020204" pitchFamily="34" charset="0"/>
              </a:rPr>
              <a:t>backpropagation</a:t>
            </a:r>
            <a:r>
              <a:rPr lang="es-MX" sz="2160" b="1" i="1" dirty="0">
                <a:latin typeface="Arial" panose="020B0604020202020204" pitchFamily="34" charset="0"/>
              </a:rPr>
              <a:t> completamente conectada </a:t>
            </a:r>
            <a:endParaRPr lang="es-CO" sz="2160" b="1" i="1" dirty="0">
              <a:latin typeface="Arial" panose="020B0604020202020204" pitchFamily="34" charset="0"/>
            </a:endParaRPr>
          </a:p>
        </p:txBody>
      </p:sp>
      <mc:AlternateContent xmlns:mc="http://schemas.openxmlformats.org/markup-compatibility/2006" xmlns:a14="http://schemas.microsoft.com/office/drawing/2010/main">
        <mc:Choice Requires="a14">
          <p:sp>
            <p:nvSpPr>
              <p:cNvPr id="142" name="CuadroTexto 141">
                <a:extLst>
                  <a:ext uri="{FF2B5EF4-FFF2-40B4-BE49-F238E27FC236}">
                    <a16:creationId xmlns:a16="http://schemas.microsoft.com/office/drawing/2014/main" id="{45DC01AA-20F9-4E51-8BBA-03924824C306}"/>
                  </a:ext>
                </a:extLst>
              </p:cNvPr>
              <p:cNvSpPr txBox="1"/>
              <p:nvPr/>
            </p:nvSpPr>
            <p:spPr>
              <a:xfrm>
                <a:off x="9749954" y="5913679"/>
                <a:ext cx="3113202" cy="1902059"/>
              </a:xfrm>
              <a:prstGeom prst="rect">
                <a:avLst/>
              </a:prstGeom>
              <a:noFill/>
            </p:spPr>
            <p:txBody>
              <a:bodyPr wrap="square" rtlCol="0">
                <a:spAutoFit/>
              </a:bodyPr>
              <a:lstStyle/>
              <a:p>
                <a:pPr algn="ctr"/>
                <a:r>
                  <a:rPr lang="es-MX" sz="2400" dirty="0"/>
                  <a:t>Datos</a:t>
                </a:r>
              </a:p>
              <a:p>
                <a:pPr algn="ctr"/>
                <a:r>
                  <a:rPr lang="es-MX" sz="2400" dirty="0"/>
                  <a:t>de </a:t>
                </a:r>
              </a:p>
              <a:p>
                <a:pPr algn="ctr"/>
                <a:r>
                  <a:rPr lang="es-MX" sz="2400" dirty="0"/>
                  <a:t>Entrenamientos</a:t>
                </a:r>
              </a:p>
              <a:p>
                <a:pPr algn="ctr"/>
                <a14:m>
                  <m:oMath xmlns:m="http://schemas.openxmlformats.org/officeDocument/2006/math">
                    <m:sSub>
                      <m:sSubPr>
                        <m:ctrlPr>
                          <a:rPr lang="es-CO" sz="2400" i="1">
                            <a:latin typeface="Cambria Math" panose="02040503050406030204" pitchFamily="18" charset="0"/>
                          </a:rPr>
                        </m:ctrlPr>
                      </m:sSubPr>
                      <m:e>
                        <m:r>
                          <a:rPr lang="es-MX" sz="2400" i="1">
                            <a:latin typeface="Cambria Math" panose="02040503050406030204" pitchFamily="18" charset="0"/>
                          </a:rPr>
                          <m:t>     </m:t>
                        </m:r>
                        <m:r>
                          <a:rPr lang="es-CO" sz="2400" i="1">
                            <a:latin typeface="Cambria Math" panose="02040503050406030204" pitchFamily="18" charset="0"/>
                          </a:rPr>
                          <m:t>𝑦</m:t>
                        </m:r>
                      </m:e>
                      <m:sub>
                        <m:r>
                          <a:rPr lang="es-CO" sz="2400" i="1">
                            <a:latin typeface="Cambria Math" panose="02040503050406030204" pitchFamily="18" charset="0"/>
                          </a:rPr>
                          <m:t>1</m:t>
                        </m:r>
                      </m:sub>
                    </m:sSub>
                  </m:oMath>
                </a14:m>
                <a:r>
                  <a:rPr lang="es-MX" sz="2400" dirty="0"/>
                  <a:t>, </a:t>
                </a:r>
                <a14:m>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𝑦</m:t>
                        </m:r>
                      </m:e>
                      <m:sub>
                        <m:r>
                          <a:rPr lang="es-MX" sz="2400" i="1">
                            <a:latin typeface="Cambria Math" panose="02040503050406030204" pitchFamily="18" charset="0"/>
                          </a:rPr>
                          <m:t>2</m:t>
                        </m:r>
                      </m:sub>
                    </m:sSub>
                  </m:oMath>
                </a14:m>
                <a:r>
                  <a:rPr lang="es-MX" sz="2400" dirty="0"/>
                  <a:t>,….,</a:t>
                </a:r>
                <a14:m>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𝑦</m:t>
                        </m:r>
                      </m:e>
                      <m:sub>
                        <m:r>
                          <a:rPr lang="es-MX" sz="2400" i="1">
                            <a:latin typeface="Cambria Math" panose="02040503050406030204" pitchFamily="18" charset="0"/>
                          </a:rPr>
                          <m:t>𝑛</m:t>
                        </m:r>
                      </m:sub>
                    </m:sSub>
                  </m:oMath>
                </a14:m>
                <a:endParaRPr lang="es-MX" sz="2400" dirty="0"/>
              </a:p>
              <a:p>
                <a:endParaRPr lang="es-CO" sz="2160" dirty="0"/>
              </a:p>
            </p:txBody>
          </p:sp>
        </mc:Choice>
        <mc:Fallback xmlns="">
          <p:sp>
            <p:nvSpPr>
              <p:cNvPr id="142" name="CuadroTexto 141">
                <a:extLst>
                  <a:ext uri="{FF2B5EF4-FFF2-40B4-BE49-F238E27FC236}">
                    <a16:creationId xmlns:a16="http://schemas.microsoft.com/office/drawing/2014/main" id="{45DC01AA-20F9-4E51-8BBA-03924824C306}"/>
                  </a:ext>
                </a:extLst>
              </p:cNvPr>
              <p:cNvSpPr txBox="1">
                <a:spLocks noRot="1" noChangeAspect="1" noMove="1" noResize="1" noEditPoints="1" noAdjustHandles="1" noChangeArrowheads="1" noChangeShapeType="1" noTextEdit="1"/>
              </p:cNvSpPr>
              <p:nvPr/>
            </p:nvSpPr>
            <p:spPr>
              <a:xfrm>
                <a:off x="9749954" y="5913679"/>
                <a:ext cx="3113202" cy="1902059"/>
              </a:xfrm>
              <a:prstGeom prst="rect">
                <a:avLst/>
              </a:prstGeom>
              <a:blipFill>
                <a:blip r:embed="rId23"/>
                <a:stretch>
                  <a:fillRect t="-2564"/>
                </a:stretch>
              </a:blipFill>
            </p:spPr>
            <p:txBody>
              <a:bodyPr/>
              <a:lstStyle/>
              <a:p>
                <a:r>
                  <a:rPr lang="es-CO">
                    <a:noFill/>
                  </a:rPr>
                  <a:t> </a:t>
                </a:r>
              </a:p>
            </p:txBody>
          </p:sp>
        </mc:Fallback>
      </mc:AlternateContent>
      <p:sp>
        <p:nvSpPr>
          <p:cNvPr id="143" name="Abrir llave 142">
            <a:extLst>
              <a:ext uri="{FF2B5EF4-FFF2-40B4-BE49-F238E27FC236}">
                <a16:creationId xmlns:a16="http://schemas.microsoft.com/office/drawing/2014/main" id="{FDA7583D-2671-41DB-A3EE-0319E2EDBFB0}"/>
              </a:ext>
            </a:extLst>
          </p:cNvPr>
          <p:cNvSpPr/>
          <p:nvPr/>
        </p:nvSpPr>
        <p:spPr bwMode="auto">
          <a:xfrm>
            <a:off x="10438756" y="7097859"/>
            <a:ext cx="223060" cy="617488"/>
          </a:xfrm>
          <a:prstGeom prst="leftBrac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44" name="Cerrar llave 143">
            <a:extLst>
              <a:ext uri="{FF2B5EF4-FFF2-40B4-BE49-F238E27FC236}">
                <a16:creationId xmlns:a16="http://schemas.microsoft.com/office/drawing/2014/main" id="{DB5E65B8-3952-4D55-A50F-15F76BF814A6}"/>
              </a:ext>
            </a:extLst>
          </p:cNvPr>
          <p:cNvSpPr/>
          <p:nvPr/>
        </p:nvSpPr>
        <p:spPr bwMode="auto">
          <a:xfrm>
            <a:off x="12240548" y="7072138"/>
            <a:ext cx="223060" cy="617488"/>
          </a:xfrm>
          <a:prstGeom prst="rightBrac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45" name="CuadroTexto 144">
            <a:extLst>
              <a:ext uri="{FF2B5EF4-FFF2-40B4-BE49-F238E27FC236}">
                <a16:creationId xmlns:a16="http://schemas.microsoft.com/office/drawing/2014/main" id="{DBC667A1-D608-42D9-A5F9-F2410B0B6B6A}"/>
              </a:ext>
            </a:extLst>
          </p:cNvPr>
          <p:cNvSpPr txBox="1"/>
          <p:nvPr/>
        </p:nvSpPr>
        <p:spPr>
          <a:xfrm>
            <a:off x="3316633" y="7689625"/>
            <a:ext cx="1035540" cy="424732"/>
          </a:xfrm>
          <a:prstGeom prst="rect">
            <a:avLst/>
          </a:prstGeom>
          <a:noFill/>
          <a:ln>
            <a:solidFill>
              <a:srgbClr val="00B050"/>
            </a:solidFill>
          </a:ln>
        </p:spPr>
        <p:txBody>
          <a:bodyPr wrap="none" rtlCol="0">
            <a:spAutoFit/>
          </a:bodyPr>
          <a:lstStyle/>
          <a:p>
            <a:r>
              <a:rPr lang="es-MX" sz="2160" dirty="0"/>
              <a:t>Sesgo 1</a:t>
            </a:r>
            <a:endParaRPr lang="es-CO" sz="2160" dirty="0"/>
          </a:p>
        </p:txBody>
      </p:sp>
      <p:sp>
        <p:nvSpPr>
          <p:cNvPr id="146" name="CuadroTexto 145">
            <a:extLst>
              <a:ext uri="{FF2B5EF4-FFF2-40B4-BE49-F238E27FC236}">
                <a16:creationId xmlns:a16="http://schemas.microsoft.com/office/drawing/2014/main" id="{C91D4F1A-7C32-40D6-B6DC-CB8FB0EB3B42}"/>
              </a:ext>
            </a:extLst>
          </p:cNvPr>
          <p:cNvSpPr txBox="1"/>
          <p:nvPr/>
        </p:nvSpPr>
        <p:spPr>
          <a:xfrm>
            <a:off x="8528461" y="7246427"/>
            <a:ext cx="1035540" cy="424732"/>
          </a:xfrm>
          <a:prstGeom prst="rect">
            <a:avLst/>
          </a:prstGeom>
          <a:noFill/>
          <a:ln>
            <a:solidFill>
              <a:srgbClr val="00B050"/>
            </a:solidFill>
          </a:ln>
        </p:spPr>
        <p:txBody>
          <a:bodyPr wrap="none" rtlCol="0">
            <a:spAutoFit/>
          </a:bodyPr>
          <a:lstStyle/>
          <a:p>
            <a:r>
              <a:rPr lang="es-MX" sz="2160" dirty="0"/>
              <a:t>Sesgo 2</a:t>
            </a:r>
            <a:endParaRPr lang="es-CO" sz="2160" dirty="0"/>
          </a:p>
        </p:txBody>
      </p:sp>
      <p:cxnSp>
        <p:nvCxnSpPr>
          <p:cNvPr id="148" name="Conector recto de flecha 147">
            <a:extLst>
              <a:ext uri="{FF2B5EF4-FFF2-40B4-BE49-F238E27FC236}">
                <a16:creationId xmlns:a16="http://schemas.microsoft.com/office/drawing/2014/main" id="{AA6C1E09-8176-4ECE-8CBF-189567D3B229}"/>
              </a:ext>
            </a:extLst>
          </p:cNvPr>
          <p:cNvCxnSpPr>
            <a:stCxn id="145" idx="3"/>
          </p:cNvCxnSpPr>
          <p:nvPr/>
        </p:nvCxnSpPr>
        <p:spPr bwMode="auto">
          <a:xfrm flipV="1">
            <a:off x="4352173" y="3673763"/>
            <a:ext cx="1466225" cy="4228228"/>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Conector recto de flecha 149">
            <a:extLst>
              <a:ext uri="{FF2B5EF4-FFF2-40B4-BE49-F238E27FC236}">
                <a16:creationId xmlns:a16="http://schemas.microsoft.com/office/drawing/2014/main" id="{35FBC899-5E5A-4815-9D0A-C3EE89C13045}"/>
              </a:ext>
            </a:extLst>
          </p:cNvPr>
          <p:cNvCxnSpPr>
            <a:stCxn id="145" idx="3"/>
            <a:endCxn id="67" idx="3"/>
          </p:cNvCxnSpPr>
          <p:nvPr/>
        </p:nvCxnSpPr>
        <p:spPr bwMode="auto">
          <a:xfrm flipV="1">
            <a:off x="4352173" y="5790185"/>
            <a:ext cx="1671225" cy="211180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Conector recto de flecha 151">
            <a:extLst>
              <a:ext uri="{FF2B5EF4-FFF2-40B4-BE49-F238E27FC236}">
                <a16:creationId xmlns:a16="http://schemas.microsoft.com/office/drawing/2014/main" id="{ABEF6D67-0AB1-4DAC-9C89-7265DDF33047}"/>
              </a:ext>
            </a:extLst>
          </p:cNvPr>
          <p:cNvCxnSpPr>
            <a:cxnSpLocks/>
            <a:endCxn id="68" idx="3"/>
          </p:cNvCxnSpPr>
          <p:nvPr/>
        </p:nvCxnSpPr>
        <p:spPr bwMode="auto">
          <a:xfrm flipV="1">
            <a:off x="4407701" y="7762575"/>
            <a:ext cx="1615698" cy="23318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Conector recto de flecha 153">
            <a:extLst>
              <a:ext uri="{FF2B5EF4-FFF2-40B4-BE49-F238E27FC236}">
                <a16:creationId xmlns:a16="http://schemas.microsoft.com/office/drawing/2014/main" id="{9AA4C063-4E15-4F8B-8A6D-93AC96838AC2}"/>
              </a:ext>
            </a:extLst>
          </p:cNvPr>
          <p:cNvCxnSpPr>
            <a:stCxn id="146" idx="0"/>
          </p:cNvCxnSpPr>
          <p:nvPr/>
        </p:nvCxnSpPr>
        <p:spPr bwMode="auto">
          <a:xfrm flipV="1">
            <a:off x="9046231" y="5913679"/>
            <a:ext cx="27764" cy="1332748"/>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5" name="CuadroTexto 154">
                <a:extLst>
                  <a:ext uri="{FF2B5EF4-FFF2-40B4-BE49-F238E27FC236}">
                    <a16:creationId xmlns:a16="http://schemas.microsoft.com/office/drawing/2014/main" id="{1B950C60-CD67-444C-AE2C-A9107BDE5C0E}"/>
                  </a:ext>
                </a:extLst>
              </p:cNvPr>
              <p:cNvSpPr txBox="1"/>
              <p:nvPr/>
            </p:nvSpPr>
            <p:spPr>
              <a:xfrm>
                <a:off x="8960813" y="768990"/>
                <a:ext cx="4284924" cy="3109826"/>
              </a:xfrm>
              <a:prstGeom prst="rect">
                <a:avLst/>
              </a:prstGeom>
              <a:noFill/>
              <a:ln>
                <a:solidFill>
                  <a:srgbClr val="00B050"/>
                </a:solidFill>
              </a:ln>
            </p:spPr>
            <p:txBody>
              <a:bodyPr wrap="square" rtlCol="0">
                <a:spAutoFit/>
              </a:bodyPr>
              <a:lstStyle/>
              <a:p>
                <a:r>
                  <a:rPr lang="es-MX" sz="1920" dirty="0"/>
                  <a:t>Variables de entrada: X1 y X2</a:t>
                </a:r>
              </a:p>
              <a:p>
                <a:pPr marL="342900" indent="-342900">
                  <a:buFont typeface="Wingdings" panose="05000000000000000000" pitchFamily="2" charset="2"/>
                  <a:buChar char="§"/>
                </a:pPr>
                <a:r>
                  <a:rPr lang="es-MX" sz="1920" dirty="0"/>
                  <a:t>Capa oculta con 3 neuronas</a:t>
                </a:r>
              </a:p>
              <a:p>
                <a:pPr marL="342900" indent="-342900">
                  <a:buFont typeface="Wingdings" panose="05000000000000000000" pitchFamily="2" charset="2"/>
                  <a:buChar char="§"/>
                </a:pPr>
                <a:r>
                  <a:rPr lang="es-MX" sz="1920" dirty="0"/>
                  <a:t>Capa oculta con 1 neurona.</a:t>
                </a:r>
              </a:p>
              <a:p>
                <a:pPr marL="342900" indent="-342900">
                  <a:buFont typeface="Wingdings" panose="05000000000000000000" pitchFamily="2" charset="2"/>
                  <a:buChar char="§"/>
                </a:pPr>
                <a:r>
                  <a:rPr lang="es-MX" sz="1920" dirty="0"/>
                  <a:t>Sesgos b1, b2  (</a:t>
                </a:r>
                <a:r>
                  <a:rPr lang="es-MX" sz="1920" dirty="0" err="1"/>
                  <a:t>bias</a:t>
                </a:r>
                <a:r>
                  <a:rPr lang="es-MX" sz="1920" dirty="0"/>
                  <a:t>)</a:t>
                </a:r>
              </a:p>
              <a:p>
                <a:pPr marL="342900" indent="-342900">
                  <a:buFont typeface="Wingdings" panose="05000000000000000000" pitchFamily="2" charset="2"/>
                  <a:buChar char="§"/>
                </a:pPr>
                <a:r>
                  <a:rPr lang="es-MX" sz="1920" dirty="0"/>
                  <a:t>Pesos:   </a:t>
                </a:r>
                <a14:m>
                  <m:oMath xmlns:m="http://schemas.openxmlformats.org/officeDocument/2006/math">
                    <m:sSub>
                      <m:sSubPr>
                        <m:ctrlPr>
                          <a:rPr lang="es-CO" sz="1920" b="1" i="1">
                            <a:solidFill>
                              <a:srgbClr val="FF0000"/>
                            </a:solidFill>
                            <a:latin typeface="Cambria Math" panose="02040503050406030204" pitchFamily="18" charset="0"/>
                          </a:rPr>
                        </m:ctrlPr>
                      </m:sSubPr>
                      <m:e>
                        <m:r>
                          <a:rPr lang="es-CO" sz="1920" b="1" i="1">
                            <a:solidFill>
                              <a:srgbClr val="FF0000"/>
                            </a:solidFill>
                            <a:latin typeface="Cambria Math" panose="02040503050406030204" pitchFamily="18" charset="0"/>
                          </a:rPr>
                          <m:t>𝒘</m:t>
                        </m:r>
                      </m:e>
                      <m:sub>
                        <m:r>
                          <a:rPr lang="es-CO" sz="1920" b="1" i="1">
                            <a:solidFill>
                              <a:srgbClr val="FF0000"/>
                            </a:solidFill>
                            <a:latin typeface="Cambria Math" panose="02040503050406030204" pitchFamily="18" charset="0"/>
                          </a:rPr>
                          <m:t>𝟏𝟏</m:t>
                        </m:r>
                      </m:sub>
                    </m:sSub>
                  </m:oMath>
                </a14:m>
                <a:r>
                  <a:rPr lang="es-MX" sz="1920" dirty="0"/>
                  <a:t>,</a:t>
                </a:r>
                <a14:m>
                  <m:oMath xmlns:m="http://schemas.openxmlformats.org/officeDocument/2006/math">
                    <m:sSub>
                      <m:sSubPr>
                        <m:ctrlPr>
                          <a:rPr lang="es-CO" sz="1920" b="1" i="1">
                            <a:solidFill>
                              <a:srgbClr val="FF0000"/>
                            </a:solidFill>
                            <a:latin typeface="Cambria Math" panose="02040503050406030204" pitchFamily="18" charset="0"/>
                          </a:rPr>
                        </m:ctrlPr>
                      </m:sSubPr>
                      <m:e>
                        <m:r>
                          <a:rPr lang="es-CO" sz="1920" b="1" i="1">
                            <a:solidFill>
                              <a:srgbClr val="FF0000"/>
                            </a:solidFill>
                            <a:latin typeface="Cambria Math" panose="02040503050406030204" pitchFamily="18" charset="0"/>
                          </a:rPr>
                          <m:t>𝒘</m:t>
                        </m:r>
                      </m:e>
                      <m:sub>
                        <m:r>
                          <a:rPr lang="es-CO" sz="1920" b="1" i="1">
                            <a:solidFill>
                              <a:srgbClr val="FF0000"/>
                            </a:solidFill>
                            <a:latin typeface="Cambria Math" panose="02040503050406030204" pitchFamily="18" charset="0"/>
                          </a:rPr>
                          <m:t>𝟏</m:t>
                        </m:r>
                        <m:r>
                          <a:rPr lang="es-MX" sz="1920" b="1" i="1">
                            <a:solidFill>
                              <a:srgbClr val="FF0000"/>
                            </a:solidFill>
                            <a:latin typeface="Cambria Math" panose="02040503050406030204" pitchFamily="18" charset="0"/>
                          </a:rPr>
                          <m:t>𝟐</m:t>
                        </m:r>
                        <m:r>
                          <a:rPr lang="es-MX" sz="1920" b="1" i="1">
                            <a:solidFill>
                              <a:srgbClr val="FF0000"/>
                            </a:solidFill>
                            <a:latin typeface="Cambria Math" panose="02040503050406030204" pitchFamily="18" charset="0"/>
                          </a:rPr>
                          <m:t>, </m:t>
                        </m:r>
                      </m:sub>
                    </m:sSub>
                  </m:oMath>
                </a14:m>
                <a:r>
                  <a:rPr lang="es-CO" sz="1920" b="1" dirty="0">
                    <a:solidFill>
                      <a:srgbClr val="FF0000"/>
                    </a:solidFill>
                  </a:rPr>
                  <a:t> </a:t>
                </a:r>
                <a14:m>
                  <m:oMath xmlns:m="http://schemas.openxmlformats.org/officeDocument/2006/math">
                    <m:sSub>
                      <m:sSubPr>
                        <m:ctrlPr>
                          <a:rPr lang="es-CO" sz="1920" b="1" i="1">
                            <a:solidFill>
                              <a:srgbClr val="FF0000"/>
                            </a:solidFill>
                            <a:latin typeface="Cambria Math" panose="02040503050406030204" pitchFamily="18" charset="0"/>
                          </a:rPr>
                        </m:ctrlPr>
                      </m:sSubPr>
                      <m:e>
                        <m:r>
                          <a:rPr lang="es-CO" sz="1920" b="1" i="1">
                            <a:solidFill>
                              <a:srgbClr val="FF0000"/>
                            </a:solidFill>
                            <a:latin typeface="Cambria Math" panose="02040503050406030204" pitchFamily="18" charset="0"/>
                          </a:rPr>
                          <m:t>𝒘</m:t>
                        </m:r>
                      </m:e>
                      <m:sub>
                        <m:r>
                          <a:rPr lang="es-MX" sz="1920" b="1" i="1">
                            <a:solidFill>
                              <a:srgbClr val="FF0000"/>
                            </a:solidFill>
                            <a:latin typeface="Cambria Math" panose="02040503050406030204" pitchFamily="18" charset="0"/>
                          </a:rPr>
                          <m:t>𝟏𝟑</m:t>
                        </m:r>
                      </m:sub>
                    </m:sSub>
                  </m:oMath>
                </a14:m>
                <a:endParaRPr lang="es-MX" sz="1920" dirty="0"/>
              </a:p>
              <a:p>
                <a:r>
                  <a:rPr lang="es-MX" sz="1920" dirty="0"/>
                  <a:t>                   </a:t>
                </a:r>
                <a14:m>
                  <m:oMath xmlns:m="http://schemas.openxmlformats.org/officeDocument/2006/math">
                    <m:sSub>
                      <m:sSubPr>
                        <m:ctrlPr>
                          <a:rPr lang="es-CO" sz="1920" b="1" i="1">
                            <a:solidFill>
                              <a:srgbClr val="7030A0"/>
                            </a:solidFill>
                            <a:latin typeface="Cambria Math" panose="02040503050406030204" pitchFamily="18" charset="0"/>
                          </a:rPr>
                        </m:ctrlPr>
                      </m:sSubPr>
                      <m:e>
                        <m:r>
                          <a:rPr lang="es-CO" sz="1920" b="1" i="1">
                            <a:solidFill>
                              <a:srgbClr val="7030A0"/>
                            </a:solidFill>
                            <a:latin typeface="Cambria Math" panose="02040503050406030204" pitchFamily="18" charset="0"/>
                          </a:rPr>
                          <m:t>𝒘</m:t>
                        </m:r>
                      </m:e>
                      <m:sub>
                        <m:r>
                          <a:rPr lang="es-MX" sz="1920" b="1" i="1">
                            <a:solidFill>
                              <a:srgbClr val="7030A0"/>
                            </a:solidFill>
                            <a:latin typeface="Cambria Math" panose="02040503050406030204" pitchFamily="18" charset="0"/>
                          </a:rPr>
                          <m:t>𝟐𝟏</m:t>
                        </m:r>
                      </m:sub>
                    </m:sSub>
                  </m:oMath>
                </a14:m>
                <a:r>
                  <a:rPr lang="es-CO" sz="1920" dirty="0"/>
                  <a:t>, </a:t>
                </a:r>
                <a14:m>
                  <m:oMath xmlns:m="http://schemas.openxmlformats.org/officeDocument/2006/math">
                    <m:sSub>
                      <m:sSubPr>
                        <m:ctrlPr>
                          <a:rPr lang="es-CO" sz="1920" b="1" i="1">
                            <a:solidFill>
                              <a:srgbClr val="7030A0"/>
                            </a:solidFill>
                            <a:latin typeface="Cambria Math" panose="02040503050406030204" pitchFamily="18" charset="0"/>
                          </a:rPr>
                        </m:ctrlPr>
                      </m:sSubPr>
                      <m:e>
                        <m:r>
                          <a:rPr lang="es-CO" sz="1920" b="1" i="1">
                            <a:solidFill>
                              <a:srgbClr val="7030A0"/>
                            </a:solidFill>
                            <a:latin typeface="Cambria Math" panose="02040503050406030204" pitchFamily="18" charset="0"/>
                          </a:rPr>
                          <m:t>𝒘</m:t>
                        </m:r>
                      </m:e>
                      <m:sub>
                        <m:r>
                          <a:rPr lang="es-MX" sz="1920" b="1" i="1">
                            <a:solidFill>
                              <a:srgbClr val="7030A0"/>
                            </a:solidFill>
                            <a:latin typeface="Cambria Math" panose="02040503050406030204" pitchFamily="18" charset="0"/>
                          </a:rPr>
                          <m:t>𝟐𝟐</m:t>
                        </m:r>
                      </m:sub>
                    </m:sSub>
                  </m:oMath>
                </a14:m>
                <a:r>
                  <a:rPr lang="es-CO" sz="1920" dirty="0"/>
                  <a:t> </a:t>
                </a:r>
                <a14:m>
                  <m:oMath xmlns:m="http://schemas.openxmlformats.org/officeDocument/2006/math">
                    <m:sSub>
                      <m:sSubPr>
                        <m:ctrlPr>
                          <a:rPr lang="es-CO" sz="1920" b="1" i="1">
                            <a:solidFill>
                              <a:srgbClr val="7030A0"/>
                            </a:solidFill>
                            <a:latin typeface="Cambria Math" panose="02040503050406030204" pitchFamily="18" charset="0"/>
                          </a:rPr>
                        </m:ctrlPr>
                      </m:sSubPr>
                      <m:e>
                        <m:r>
                          <a:rPr lang="es-CO" sz="1920" b="1" i="1">
                            <a:solidFill>
                              <a:srgbClr val="7030A0"/>
                            </a:solidFill>
                            <a:latin typeface="Cambria Math" panose="02040503050406030204" pitchFamily="18" charset="0"/>
                          </a:rPr>
                          <m:t>𝒘</m:t>
                        </m:r>
                      </m:e>
                      <m:sub>
                        <m:r>
                          <a:rPr lang="es-MX" sz="1920" b="1" i="1">
                            <a:solidFill>
                              <a:srgbClr val="7030A0"/>
                            </a:solidFill>
                            <a:latin typeface="Cambria Math" panose="02040503050406030204" pitchFamily="18" charset="0"/>
                          </a:rPr>
                          <m:t>𝟐𝟑</m:t>
                        </m:r>
                        <m:r>
                          <a:rPr lang="es-MX" sz="1920" b="1" i="1">
                            <a:solidFill>
                              <a:srgbClr val="7030A0"/>
                            </a:solidFill>
                            <a:latin typeface="Cambria Math" panose="02040503050406030204" pitchFamily="18" charset="0"/>
                          </a:rPr>
                          <m:t>, </m:t>
                        </m:r>
                      </m:sub>
                    </m:sSub>
                  </m:oMath>
                </a14:m>
                <a:r>
                  <a:rPr lang="es-CO" sz="1920" b="1" dirty="0">
                    <a:solidFill>
                      <a:srgbClr val="FF0000"/>
                    </a:solidFill>
                  </a:rPr>
                  <a:t> </a:t>
                </a:r>
                <a14:m>
                  <m:oMath xmlns:m="http://schemas.openxmlformats.org/officeDocument/2006/math">
                    <m:sSub>
                      <m:sSubPr>
                        <m:ctrlPr>
                          <a:rPr lang="es-CO" sz="1920" b="1" i="1">
                            <a:solidFill>
                              <a:srgbClr val="FF0000"/>
                            </a:solidFill>
                            <a:latin typeface="Cambria Math" panose="02040503050406030204" pitchFamily="18" charset="0"/>
                          </a:rPr>
                        </m:ctrlPr>
                      </m:sSubPr>
                      <m:e>
                        <m:r>
                          <a:rPr lang="es-CO" sz="1920" b="1" i="1">
                            <a:solidFill>
                              <a:srgbClr val="FF0000"/>
                            </a:solidFill>
                            <a:latin typeface="Cambria Math" panose="02040503050406030204" pitchFamily="18" charset="0"/>
                          </a:rPr>
                          <m:t>𝒘</m:t>
                        </m:r>
                      </m:e>
                      <m:sub>
                        <m:r>
                          <a:rPr lang="es-MX" sz="1920" b="1" i="1">
                            <a:solidFill>
                              <a:srgbClr val="FF0000"/>
                            </a:solidFill>
                            <a:latin typeface="Cambria Math" panose="02040503050406030204" pitchFamily="18" charset="0"/>
                          </a:rPr>
                          <m:t>𝟑</m:t>
                        </m:r>
                        <m:r>
                          <a:rPr lang="es-CO" sz="1920" b="1" i="1">
                            <a:solidFill>
                              <a:srgbClr val="FF0000"/>
                            </a:solidFill>
                            <a:latin typeface="Cambria Math" panose="02040503050406030204" pitchFamily="18" charset="0"/>
                          </a:rPr>
                          <m:t>𝟏</m:t>
                        </m:r>
                      </m:sub>
                    </m:sSub>
                  </m:oMath>
                </a14:m>
                <a:endParaRPr lang="es-CO" sz="1920" dirty="0"/>
              </a:p>
              <a:p>
                <a14:m>
                  <m:oMath xmlns:m="http://schemas.openxmlformats.org/officeDocument/2006/math">
                    <m:sSub>
                      <m:sSubPr>
                        <m:ctrlPr>
                          <a:rPr lang="es-CO" sz="1920" b="1" i="1">
                            <a:solidFill>
                              <a:srgbClr val="0070C0"/>
                            </a:solidFill>
                            <a:latin typeface="Cambria Math" panose="02040503050406030204" pitchFamily="18" charset="0"/>
                          </a:rPr>
                        </m:ctrlPr>
                      </m:sSubPr>
                      <m:e>
                        <m:r>
                          <a:rPr lang="es-MX" sz="1920" b="1" i="1">
                            <a:solidFill>
                              <a:srgbClr val="0070C0"/>
                            </a:solidFill>
                            <a:latin typeface="Cambria Math" panose="02040503050406030204" pitchFamily="18" charset="0"/>
                          </a:rPr>
                          <m:t>                      </m:t>
                        </m:r>
                        <m:r>
                          <a:rPr lang="es-CO" sz="1920" b="1" i="1">
                            <a:solidFill>
                              <a:srgbClr val="0070C0"/>
                            </a:solidFill>
                            <a:latin typeface="Cambria Math" panose="02040503050406030204" pitchFamily="18" charset="0"/>
                          </a:rPr>
                          <m:t>𝒘</m:t>
                        </m:r>
                      </m:e>
                      <m:sub>
                        <m:r>
                          <a:rPr lang="es-MX" sz="1920" b="1" i="1">
                            <a:solidFill>
                              <a:srgbClr val="0070C0"/>
                            </a:solidFill>
                            <a:latin typeface="Cambria Math" panose="02040503050406030204" pitchFamily="18" charset="0"/>
                          </a:rPr>
                          <m:t>𝟒</m:t>
                        </m:r>
                        <m:r>
                          <a:rPr lang="es-CO" sz="1920" b="1" i="1">
                            <a:solidFill>
                              <a:srgbClr val="0070C0"/>
                            </a:solidFill>
                            <a:latin typeface="Cambria Math" panose="02040503050406030204" pitchFamily="18" charset="0"/>
                          </a:rPr>
                          <m:t>𝟏</m:t>
                        </m:r>
                      </m:sub>
                    </m:sSub>
                  </m:oMath>
                </a14:m>
                <a:r>
                  <a:rPr lang="es-CO" sz="1920" dirty="0"/>
                  <a:t>, </a:t>
                </a:r>
                <a14:m>
                  <m:oMath xmlns:m="http://schemas.openxmlformats.org/officeDocument/2006/math">
                    <m:sSub>
                      <m:sSubPr>
                        <m:ctrlPr>
                          <a:rPr lang="es-CO" sz="1920" b="1" i="1">
                            <a:solidFill>
                              <a:srgbClr val="7030A0"/>
                            </a:solidFill>
                            <a:latin typeface="Cambria Math" panose="02040503050406030204" pitchFamily="18" charset="0"/>
                          </a:rPr>
                        </m:ctrlPr>
                      </m:sSubPr>
                      <m:e>
                        <m:r>
                          <a:rPr lang="es-CO" sz="1920" b="1" i="1">
                            <a:solidFill>
                              <a:srgbClr val="7030A0"/>
                            </a:solidFill>
                            <a:latin typeface="Cambria Math" panose="02040503050406030204" pitchFamily="18" charset="0"/>
                          </a:rPr>
                          <m:t>𝒘</m:t>
                        </m:r>
                      </m:e>
                      <m:sub>
                        <m:r>
                          <a:rPr lang="es-MX" sz="1920" b="1" i="1">
                            <a:solidFill>
                              <a:srgbClr val="7030A0"/>
                            </a:solidFill>
                            <a:latin typeface="Cambria Math" panose="02040503050406030204" pitchFamily="18" charset="0"/>
                          </a:rPr>
                          <m:t>𝟓</m:t>
                        </m:r>
                        <m:r>
                          <a:rPr lang="es-CO" sz="1920" b="1" i="1">
                            <a:solidFill>
                              <a:srgbClr val="7030A0"/>
                            </a:solidFill>
                            <a:latin typeface="Cambria Math" panose="02040503050406030204" pitchFamily="18" charset="0"/>
                          </a:rPr>
                          <m:t>𝟏</m:t>
                        </m:r>
                      </m:sub>
                    </m:sSub>
                  </m:oMath>
                </a14:m>
                <a:r>
                  <a:rPr lang="es-CO" sz="1920" dirty="0"/>
                  <a:t>   </a:t>
                </a:r>
              </a:p>
              <a:p>
                <a:pPr marL="342900" indent="-342900">
                  <a:buFont typeface="Wingdings" panose="05000000000000000000" pitchFamily="2" charset="2"/>
                  <a:buChar char="§"/>
                </a:pPr>
                <a:endParaRPr lang="es-MX" sz="1920" dirty="0"/>
              </a:p>
              <a:p>
                <a:pPr marL="342900" indent="-342900">
                  <a:buFont typeface="Wingdings" panose="05000000000000000000" pitchFamily="2" charset="2"/>
                  <a:buChar char="§"/>
                </a:pPr>
                <a:r>
                  <a:rPr lang="es-MX" sz="1920" dirty="0"/>
                  <a:t>S</a:t>
                </a:r>
                <a:r>
                  <a:rPr lang="es-CO" sz="1920" dirty="0" err="1"/>
                  <a:t>alidas</a:t>
                </a:r>
                <a:r>
                  <a:rPr lang="es-CO" sz="1920" dirty="0"/>
                  <a:t> de las funciones de activación: </a:t>
                </a:r>
              </a:p>
              <a:p>
                <a:r>
                  <a:rPr lang="es-CO" sz="1920" dirty="0"/>
                  <a:t>      </a:t>
                </a:r>
                <a14:m>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11</m:t>
                        </m:r>
                      </m:sub>
                    </m:sSub>
                  </m:oMath>
                </a14:m>
                <a:r>
                  <a:rPr lang="es-CO" sz="2160" dirty="0"/>
                  <a:t>, </a:t>
                </a:r>
                <a14:m>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m:t>
                        </m:r>
                        <m:r>
                          <a:rPr lang="es-MX" sz="2160" i="1">
                            <a:latin typeface="Cambria Math" panose="02040503050406030204" pitchFamily="18" charset="0"/>
                          </a:rPr>
                          <m:t>2</m:t>
                        </m:r>
                      </m:sub>
                    </m:sSub>
                  </m:oMath>
                </a14:m>
                <a:r>
                  <a:rPr lang="es-CO" sz="2160" dirty="0"/>
                  <a:t>, </a:t>
                </a:r>
                <a14:m>
                  <m:oMath xmlns:m="http://schemas.openxmlformats.org/officeDocument/2006/math">
                    <m:sSub>
                      <m:sSubPr>
                        <m:ctrlPr>
                          <a:rPr lang="es-CO" sz="2160" i="1">
                            <a:latin typeface="Cambria Math" panose="02040503050406030204" pitchFamily="18" charset="0"/>
                          </a:rPr>
                        </m:ctrlPr>
                      </m:sSubPr>
                      <m:e>
                        <m:r>
                          <a:rPr lang="es-CO" sz="2160" i="1">
                            <a:latin typeface="Cambria Math" panose="02040503050406030204" pitchFamily="18" charset="0"/>
                          </a:rPr>
                          <m:t>𝑎</m:t>
                        </m:r>
                      </m:e>
                      <m:sub>
                        <m:r>
                          <a:rPr lang="es-CO" sz="2160" i="1">
                            <a:latin typeface="Cambria Math" panose="02040503050406030204" pitchFamily="18" charset="0"/>
                          </a:rPr>
                          <m:t>1</m:t>
                        </m:r>
                        <m:r>
                          <a:rPr lang="es-MX" sz="2160" i="1">
                            <a:latin typeface="Cambria Math" panose="02040503050406030204" pitchFamily="18" charset="0"/>
                          </a:rPr>
                          <m:t>3</m:t>
                        </m:r>
                      </m:sub>
                    </m:sSub>
                  </m:oMath>
                </a14:m>
                <a:r>
                  <a:rPr lang="es-CO" sz="2160" dirty="0"/>
                  <a:t>, </a:t>
                </a:r>
                <a14:m>
                  <m:oMath xmlns:m="http://schemas.openxmlformats.org/officeDocument/2006/math">
                    <m:sSub>
                      <m:sSubPr>
                        <m:ctrlPr>
                          <a:rPr lang="es-CO" sz="2160" i="1">
                            <a:solidFill>
                              <a:srgbClr val="000000"/>
                            </a:solidFill>
                            <a:latin typeface="Cambria Math" panose="02040503050406030204" pitchFamily="18" charset="0"/>
                          </a:rPr>
                        </m:ctrlPr>
                      </m:sSubPr>
                      <m:e>
                        <m:r>
                          <a:rPr lang="es-CO" sz="2160" i="1">
                            <a:solidFill>
                              <a:srgbClr val="000000"/>
                            </a:solidFill>
                            <a:latin typeface="Cambria Math" panose="02040503050406030204" pitchFamily="18" charset="0"/>
                          </a:rPr>
                          <m:t>𝑎</m:t>
                        </m:r>
                      </m:e>
                      <m:sub>
                        <m:r>
                          <a:rPr lang="es-MX" sz="2160" i="1">
                            <a:solidFill>
                              <a:srgbClr val="000000"/>
                            </a:solidFill>
                            <a:latin typeface="Cambria Math" panose="02040503050406030204" pitchFamily="18" charset="0"/>
                          </a:rPr>
                          <m:t>2</m:t>
                        </m:r>
                        <m:r>
                          <a:rPr lang="es-CO" sz="2160" i="1">
                            <a:solidFill>
                              <a:srgbClr val="000000"/>
                            </a:solidFill>
                            <a:latin typeface="Cambria Math" panose="02040503050406030204" pitchFamily="18" charset="0"/>
                          </a:rPr>
                          <m:t>1</m:t>
                        </m:r>
                      </m:sub>
                    </m:sSub>
                  </m:oMath>
                </a14:m>
                <a:endParaRPr lang="es-CO" sz="2160" dirty="0"/>
              </a:p>
            </p:txBody>
          </p:sp>
        </mc:Choice>
        <mc:Fallback xmlns="">
          <p:sp>
            <p:nvSpPr>
              <p:cNvPr id="155" name="CuadroTexto 154">
                <a:extLst>
                  <a:ext uri="{FF2B5EF4-FFF2-40B4-BE49-F238E27FC236}">
                    <a16:creationId xmlns:a16="http://schemas.microsoft.com/office/drawing/2014/main" id="{1B950C60-CD67-444C-AE2C-A9107BDE5C0E}"/>
                  </a:ext>
                </a:extLst>
              </p:cNvPr>
              <p:cNvSpPr txBox="1">
                <a:spLocks noRot="1" noChangeAspect="1" noMove="1" noResize="1" noEditPoints="1" noAdjustHandles="1" noChangeArrowheads="1" noChangeShapeType="1" noTextEdit="1"/>
              </p:cNvSpPr>
              <p:nvPr/>
            </p:nvSpPr>
            <p:spPr>
              <a:xfrm>
                <a:off x="8960813" y="768990"/>
                <a:ext cx="4284924" cy="3109826"/>
              </a:xfrm>
              <a:prstGeom prst="rect">
                <a:avLst/>
              </a:prstGeom>
              <a:blipFill>
                <a:blip r:embed="rId24"/>
                <a:stretch>
                  <a:fillRect l="-1277" t="-781" r="-2270" b="-2734"/>
                </a:stretch>
              </a:blipFill>
              <a:ln>
                <a:solidFill>
                  <a:srgbClr val="00B050"/>
                </a:solidFill>
              </a:ln>
            </p:spPr>
            <p:txBody>
              <a:bodyPr/>
              <a:lstStyle/>
              <a:p>
                <a:r>
                  <a:rPr lang="es-CO">
                    <a:noFill/>
                  </a:rPr>
                  <a:t> </a:t>
                </a:r>
              </a:p>
            </p:txBody>
          </p:sp>
        </mc:Fallback>
      </mc:AlternateContent>
      <p:sp>
        <p:nvSpPr>
          <p:cNvPr id="156" name="Cerrar llave 155">
            <a:extLst>
              <a:ext uri="{FF2B5EF4-FFF2-40B4-BE49-F238E27FC236}">
                <a16:creationId xmlns:a16="http://schemas.microsoft.com/office/drawing/2014/main" id="{C58379ED-F5E7-4ADD-B801-0DA01E92DBF0}"/>
              </a:ext>
            </a:extLst>
          </p:cNvPr>
          <p:cNvSpPr/>
          <p:nvPr/>
        </p:nvSpPr>
        <p:spPr bwMode="auto">
          <a:xfrm>
            <a:off x="12120724" y="2032874"/>
            <a:ext cx="253003" cy="942816"/>
          </a:xfrm>
          <a:prstGeom prst="rightBrac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57" name="Abrir llave 156">
            <a:extLst>
              <a:ext uri="{FF2B5EF4-FFF2-40B4-BE49-F238E27FC236}">
                <a16:creationId xmlns:a16="http://schemas.microsoft.com/office/drawing/2014/main" id="{7BB9DECC-D9AF-4DD3-B574-85A9CBE3FD15}"/>
              </a:ext>
            </a:extLst>
          </p:cNvPr>
          <p:cNvSpPr/>
          <p:nvPr/>
        </p:nvSpPr>
        <p:spPr bwMode="auto">
          <a:xfrm>
            <a:off x="9888897" y="2032876"/>
            <a:ext cx="321427" cy="942814"/>
          </a:xfrm>
          <a:prstGeom prst="leftBrace">
            <a:avLst/>
          </a:prstGeom>
          <a:no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Tree>
    <p:extLst>
      <p:ext uri="{BB962C8B-B14F-4D97-AF65-F5344CB8AC3E}">
        <p14:creationId xmlns:p14="http://schemas.microsoft.com/office/powerpoint/2010/main" val="36548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44AEAD0-7E5C-4F83-8D51-54928A8BC1C6}"/>
                  </a:ext>
                </a:extLst>
              </p:cNvPr>
              <p:cNvSpPr txBox="1"/>
              <p:nvPr/>
            </p:nvSpPr>
            <p:spPr>
              <a:xfrm>
                <a:off x="2476263" y="2203807"/>
                <a:ext cx="2788969" cy="646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r>
                        <a:rPr lang="es-CO" sz="2160" i="1">
                          <a:latin typeface="Cambria Math" panose="02040503050406030204" pitchFamily="18" charset="0"/>
                        </a:rPr>
                        <m:t> </m:t>
                      </m:r>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r>
                        <a:rPr lang="es-CO" sz="2160">
                          <a:latin typeface="Cambria Math" panose="02040503050406030204" pitchFamily="18" charset="0"/>
                        </a:rPr>
                        <m:t>−</m:t>
                      </m:r>
                      <m:r>
                        <a:rPr lang="es-CO" sz="2160" i="1">
                          <a:latin typeface="Cambria Math" panose="02040503050406030204" pitchFamily="18" charset="0"/>
                        </a:rPr>
                        <m:t>𝛼</m:t>
                      </m:r>
                      <m:f>
                        <m:fPr>
                          <m:ctrlPr>
                            <a:rPr lang="es-CO" sz="2160" i="1">
                              <a:latin typeface="Cambria Math" panose="02040503050406030204" pitchFamily="18" charset="0"/>
                            </a:rPr>
                          </m:ctrlPr>
                        </m:fPr>
                        <m:num>
                          <m:r>
                            <a:rPr lang="es-CO" sz="2160">
                              <a:latin typeface="Cambria Math" panose="02040503050406030204" pitchFamily="18" charset="0"/>
                            </a:rPr>
                            <m:t>𝜕</m:t>
                          </m:r>
                          <m:r>
                            <a:rPr lang="es-CO" sz="2160" i="1">
                              <a:latin typeface="Cambria Math" panose="02040503050406030204" pitchFamily="18" charset="0"/>
                            </a:rPr>
                            <m:t>𝐿</m:t>
                          </m:r>
                        </m:num>
                        <m:den>
                          <m:r>
                            <a:rPr lang="es-CO" sz="2160">
                              <a:latin typeface="Cambria Math" panose="02040503050406030204" pitchFamily="18" charset="0"/>
                            </a:rPr>
                            <m:t>𝜕</m:t>
                          </m:r>
                          <m:sSup>
                            <m:sSupPr>
                              <m:ctrlPr>
                                <a:rPr lang="es-CO" sz="2160" i="1">
                                  <a:latin typeface="Cambria Math" panose="02040503050406030204" pitchFamily="18" charset="0"/>
                                </a:rPr>
                              </m:ctrlPr>
                            </m:sSupPr>
                            <m:e>
                              <m:r>
                                <a:rPr lang="es-CO" sz="2160" i="1">
                                  <a:latin typeface="Cambria Math" panose="02040503050406030204" pitchFamily="18" charset="0"/>
                                </a:rPr>
                                <m:t>𝑤</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den>
                      </m:f>
                    </m:oMath>
                  </m:oMathPara>
                </a14:m>
                <a:endParaRPr lang="es-CO" sz="2160" dirty="0"/>
              </a:p>
            </p:txBody>
          </p:sp>
        </mc:Choice>
        <mc:Fallback xmlns="">
          <p:sp>
            <p:nvSpPr>
              <p:cNvPr id="2" name="CuadroTexto 1">
                <a:extLst>
                  <a:ext uri="{FF2B5EF4-FFF2-40B4-BE49-F238E27FC236}">
                    <a16:creationId xmlns:a16="http://schemas.microsoft.com/office/drawing/2014/main" id="{044AEAD0-7E5C-4F83-8D51-54928A8BC1C6}"/>
                  </a:ext>
                </a:extLst>
              </p:cNvPr>
              <p:cNvSpPr txBox="1">
                <a:spLocks noRot="1" noChangeAspect="1" noMove="1" noResize="1" noEditPoints="1" noAdjustHandles="1" noChangeArrowheads="1" noChangeShapeType="1" noTextEdit="1"/>
              </p:cNvSpPr>
              <p:nvPr/>
            </p:nvSpPr>
            <p:spPr>
              <a:xfrm>
                <a:off x="2476263" y="2203807"/>
                <a:ext cx="2788969" cy="646844"/>
              </a:xfrm>
              <a:prstGeom prst="rect">
                <a:avLst/>
              </a:prstGeom>
              <a:blipFill>
                <a:blip r:embed="rId3"/>
                <a:stretch>
                  <a:fillRect/>
                </a:stretch>
              </a:blipFill>
            </p:spPr>
            <p:txBody>
              <a:bodyPr/>
              <a:lstStyle/>
              <a:p>
                <a:r>
                  <a:rPr lang="es-CO">
                    <a:noFill/>
                  </a:rPr>
                  <a:t> </a:t>
                </a:r>
              </a:p>
            </p:txBody>
          </p:sp>
        </mc:Fallback>
      </mc:AlternateContent>
      <p:sp>
        <p:nvSpPr>
          <p:cNvPr id="3" name="CuadroTexto 2">
            <a:extLst>
              <a:ext uri="{FF2B5EF4-FFF2-40B4-BE49-F238E27FC236}">
                <a16:creationId xmlns:a16="http://schemas.microsoft.com/office/drawing/2014/main" id="{62DCA761-89E6-4D81-BB14-248799622A31}"/>
              </a:ext>
            </a:extLst>
          </p:cNvPr>
          <p:cNvSpPr txBox="1"/>
          <p:nvPr/>
        </p:nvSpPr>
        <p:spPr>
          <a:xfrm>
            <a:off x="2217035" y="744826"/>
            <a:ext cx="9677875" cy="1409617"/>
          </a:xfrm>
          <a:prstGeom prst="rect">
            <a:avLst/>
          </a:prstGeom>
          <a:noFill/>
        </p:spPr>
        <p:txBody>
          <a:bodyPr wrap="square" rtlCol="0">
            <a:spAutoFit/>
          </a:bodyPr>
          <a:lstStyle/>
          <a:p>
            <a:r>
              <a:rPr lang="es-MX" sz="3200" dirty="0"/>
              <a:t>Si se decide usar una nueva época, se deben actualizar los pesos. Como se muestra a continuación:</a:t>
            </a:r>
          </a:p>
          <a:p>
            <a:endParaRPr lang="es-CO" sz="2160"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61C799A-520C-48DF-9E5B-9160029B22D6}"/>
                  </a:ext>
                </a:extLst>
              </p:cNvPr>
              <p:cNvSpPr txBox="1"/>
              <p:nvPr/>
            </p:nvSpPr>
            <p:spPr>
              <a:xfrm>
                <a:off x="2476263" y="3683643"/>
                <a:ext cx="2904706" cy="979242"/>
              </a:xfrm>
              <a:prstGeom prst="rect">
                <a:avLst/>
              </a:prstGeom>
              <a:noFill/>
            </p:spPr>
            <p:txBody>
              <a:bodyPr wrap="none" lIns="0" tIns="0" rIns="0" bIns="0" rtlCol="0">
                <a:spAutoFit/>
              </a:bodyPr>
              <a:lstStyle/>
              <a:p>
                <a:endParaRPr lang="es-CO" sz="2160" dirty="0"/>
              </a:p>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r>
                        <a:rPr lang="es-CO" sz="2160" i="1">
                          <a:latin typeface="Cambria Math" panose="02040503050406030204" pitchFamily="18" charset="0"/>
                        </a:rPr>
                        <m:t> </m:t>
                      </m:r>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r>
                        <a:rPr lang="es-CO" sz="2160">
                          <a:latin typeface="Cambria Math" panose="02040503050406030204" pitchFamily="18" charset="0"/>
                        </a:rPr>
                        <m:t>−</m:t>
                      </m:r>
                      <m:r>
                        <a:rPr lang="es-CO" sz="2160" i="1">
                          <a:latin typeface="Cambria Math" panose="02040503050406030204" pitchFamily="18" charset="0"/>
                        </a:rPr>
                        <m:t>𝛼</m:t>
                      </m:r>
                      <m:f>
                        <m:fPr>
                          <m:ctrlPr>
                            <a:rPr lang="es-CO" sz="2160" i="1">
                              <a:latin typeface="Cambria Math" panose="02040503050406030204" pitchFamily="18" charset="0"/>
                            </a:rPr>
                          </m:ctrlPr>
                        </m:fPr>
                        <m:num>
                          <m:r>
                            <a:rPr lang="es-CO" sz="2160">
                              <a:latin typeface="Cambria Math" panose="02040503050406030204" pitchFamily="18" charset="0"/>
                            </a:rPr>
                            <m:t>𝜕</m:t>
                          </m:r>
                          <m:r>
                            <a:rPr lang="es-CO" sz="2160" i="1">
                              <a:latin typeface="Cambria Math" panose="02040503050406030204" pitchFamily="18" charset="0"/>
                            </a:rPr>
                            <m:t>𝐿</m:t>
                          </m:r>
                        </m:num>
                        <m:den>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CO" sz="2160">
                                      <a:latin typeface="Cambria Math" panose="02040503050406030204" pitchFamily="18" charset="0"/>
                                    </a:rPr>
                                    <m:t>1</m:t>
                                  </m:r>
                                </m:e>
                              </m:d>
                            </m:sup>
                          </m:sSup>
                        </m:den>
                      </m:f>
                    </m:oMath>
                  </m:oMathPara>
                </a14:m>
                <a:endParaRPr lang="es-CO" sz="2160" dirty="0"/>
              </a:p>
            </p:txBody>
          </p:sp>
        </mc:Choice>
        <mc:Fallback xmlns="">
          <p:sp>
            <p:nvSpPr>
              <p:cNvPr id="5" name="CuadroTexto 4">
                <a:extLst>
                  <a:ext uri="{FF2B5EF4-FFF2-40B4-BE49-F238E27FC236}">
                    <a16:creationId xmlns:a16="http://schemas.microsoft.com/office/drawing/2014/main" id="{161C799A-520C-48DF-9E5B-9160029B22D6}"/>
                  </a:ext>
                </a:extLst>
              </p:cNvPr>
              <p:cNvSpPr txBox="1">
                <a:spLocks noRot="1" noChangeAspect="1" noMove="1" noResize="1" noEditPoints="1" noAdjustHandles="1" noChangeArrowheads="1" noChangeShapeType="1" noTextEdit="1"/>
              </p:cNvSpPr>
              <p:nvPr/>
            </p:nvSpPr>
            <p:spPr>
              <a:xfrm>
                <a:off x="2476263" y="3683643"/>
                <a:ext cx="2904706" cy="979242"/>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10877D84-4817-42A7-9407-86FBCD198B11}"/>
                  </a:ext>
                </a:extLst>
              </p:cNvPr>
              <p:cNvSpPr/>
              <p:nvPr/>
            </p:nvSpPr>
            <p:spPr>
              <a:xfrm>
                <a:off x="7315201" y="2203808"/>
                <a:ext cx="2973635" cy="739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i="1">
                          <a:latin typeface="Cambria Math" panose="02040503050406030204" pitchFamily="18" charset="0"/>
                        </a:rPr>
                        <m:t> </m:t>
                      </m:r>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𝑊</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a:latin typeface="Cambria Math" panose="02040503050406030204" pitchFamily="18" charset="0"/>
                        </a:rPr>
                        <m:t>−</m:t>
                      </m:r>
                      <m:r>
                        <a:rPr lang="es-CO" sz="2160" i="1">
                          <a:latin typeface="Cambria Math" panose="02040503050406030204" pitchFamily="18" charset="0"/>
                        </a:rPr>
                        <m:t>𝛼</m:t>
                      </m:r>
                      <m:f>
                        <m:fPr>
                          <m:ctrlPr>
                            <a:rPr lang="es-CO" sz="2160" i="1">
                              <a:latin typeface="Cambria Math" panose="02040503050406030204" pitchFamily="18" charset="0"/>
                            </a:rPr>
                          </m:ctrlPr>
                        </m:fPr>
                        <m:num>
                          <m:r>
                            <a:rPr lang="es-CO" sz="2160">
                              <a:latin typeface="Cambria Math" panose="02040503050406030204" pitchFamily="18" charset="0"/>
                            </a:rPr>
                            <m:t>𝜕</m:t>
                          </m:r>
                          <m:r>
                            <a:rPr lang="es-CO" sz="2160" i="1">
                              <a:latin typeface="Cambria Math" panose="02040503050406030204" pitchFamily="18" charset="0"/>
                            </a:rPr>
                            <m:t>𝐿</m:t>
                          </m:r>
                        </m:num>
                        <m:den>
                          <m:r>
                            <a:rPr lang="es-CO" sz="2160">
                              <a:latin typeface="Cambria Math" panose="02040503050406030204" pitchFamily="18" charset="0"/>
                            </a:rPr>
                            <m:t>𝜕</m:t>
                          </m:r>
                          <m:sSup>
                            <m:sSupPr>
                              <m:ctrlPr>
                                <a:rPr lang="es-CO" sz="2160" i="1">
                                  <a:latin typeface="Cambria Math" panose="02040503050406030204" pitchFamily="18" charset="0"/>
                                </a:rPr>
                              </m:ctrlPr>
                            </m:sSupPr>
                            <m:e>
                              <m:r>
                                <a:rPr lang="es-CO" sz="2160" i="1">
                                  <a:latin typeface="Cambria Math" panose="02040503050406030204" pitchFamily="18" charset="0"/>
                                </a:rPr>
                                <m:t>𝑤</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den>
                      </m:f>
                    </m:oMath>
                  </m:oMathPara>
                </a14:m>
                <a:endParaRPr lang="es-CO" sz="2160" dirty="0"/>
              </a:p>
            </p:txBody>
          </p:sp>
        </mc:Choice>
        <mc:Fallback xmlns="">
          <p:sp>
            <p:nvSpPr>
              <p:cNvPr id="4" name="Rectángulo 3">
                <a:extLst>
                  <a:ext uri="{FF2B5EF4-FFF2-40B4-BE49-F238E27FC236}">
                    <a16:creationId xmlns:a16="http://schemas.microsoft.com/office/drawing/2014/main" id="{10877D84-4817-42A7-9407-86FBCD198B11}"/>
                  </a:ext>
                </a:extLst>
              </p:cNvPr>
              <p:cNvSpPr>
                <a:spLocks noRot="1" noChangeAspect="1" noMove="1" noResize="1" noEditPoints="1" noAdjustHandles="1" noChangeArrowheads="1" noChangeShapeType="1" noTextEdit="1"/>
              </p:cNvSpPr>
              <p:nvPr/>
            </p:nvSpPr>
            <p:spPr>
              <a:xfrm>
                <a:off x="7315201" y="2203808"/>
                <a:ext cx="2973635" cy="739177"/>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5BEF465-72C6-4FCD-9503-F269C478576F}"/>
                  </a:ext>
                </a:extLst>
              </p:cNvPr>
              <p:cNvSpPr txBox="1"/>
              <p:nvPr/>
            </p:nvSpPr>
            <p:spPr>
              <a:xfrm>
                <a:off x="7332680" y="3729009"/>
                <a:ext cx="2921569" cy="979242"/>
              </a:xfrm>
              <a:prstGeom prst="rect">
                <a:avLst/>
              </a:prstGeom>
              <a:noFill/>
            </p:spPr>
            <p:txBody>
              <a:bodyPr wrap="none" lIns="0" tIns="0" rIns="0" bIns="0" rtlCol="0">
                <a:spAutoFit/>
              </a:bodyPr>
              <a:lstStyle/>
              <a:p>
                <a:endParaRPr lang="es-CO" sz="2160" dirty="0"/>
              </a:p>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i="1">
                          <a:latin typeface="Cambria Math" panose="02040503050406030204" pitchFamily="18" charset="0"/>
                        </a:rPr>
                        <m:t> </m:t>
                      </m:r>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r>
                        <a:rPr lang="es-CO" sz="2160">
                          <a:latin typeface="Cambria Math" panose="02040503050406030204" pitchFamily="18" charset="0"/>
                        </a:rPr>
                        <m:t>−</m:t>
                      </m:r>
                      <m:r>
                        <a:rPr lang="es-CO" sz="2160" i="1">
                          <a:latin typeface="Cambria Math" panose="02040503050406030204" pitchFamily="18" charset="0"/>
                        </a:rPr>
                        <m:t>𝛼</m:t>
                      </m:r>
                      <m:f>
                        <m:fPr>
                          <m:ctrlPr>
                            <a:rPr lang="es-CO" sz="2160" i="1">
                              <a:latin typeface="Cambria Math" panose="02040503050406030204" pitchFamily="18" charset="0"/>
                            </a:rPr>
                          </m:ctrlPr>
                        </m:fPr>
                        <m:num>
                          <m:r>
                            <a:rPr lang="es-CO" sz="2160">
                              <a:latin typeface="Cambria Math" panose="02040503050406030204" pitchFamily="18" charset="0"/>
                            </a:rPr>
                            <m:t>𝜕</m:t>
                          </m:r>
                          <m:r>
                            <a:rPr lang="es-CO" sz="2160" i="1">
                              <a:latin typeface="Cambria Math" panose="02040503050406030204" pitchFamily="18" charset="0"/>
                            </a:rPr>
                            <m:t>𝐿</m:t>
                          </m:r>
                        </m:num>
                        <m:den>
                          <m:r>
                            <a:rPr lang="es-CO" sz="2160">
                              <a:latin typeface="Cambria Math" panose="02040503050406030204" pitchFamily="18" charset="0"/>
                            </a:rPr>
                            <m:t>𝜕</m:t>
                          </m:r>
                          <m:sSup>
                            <m:sSupPr>
                              <m:ctrlPr>
                                <a:rPr lang="es-CO" sz="2160" i="1">
                                  <a:latin typeface="Cambria Math" panose="02040503050406030204" pitchFamily="18" charset="0"/>
                                </a:rPr>
                              </m:ctrlPr>
                            </m:sSupPr>
                            <m:e>
                              <m:r>
                                <a:rPr lang="es-MX" sz="2160" i="1">
                                  <a:latin typeface="Cambria Math" panose="02040503050406030204" pitchFamily="18" charset="0"/>
                                </a:rPr>
                                <m:t>𝑏</m:t>
                              </m:r>
                            </m:e>
                            <m:sup>
                              <m:d>
                                <m:dPr>
                                  <m:begChr m:val="["/>
                                  <m:endChr m:val="]"/>
                                  <m:ctrlPr>
                                    <a:rPr lang="es-CO" sz="2160" i="1">
                                      <a:latin typeface="Cambria Math" panose="02040503050406030204" pitchFamily="18" charset="0"/>
                                    </a:rPr>
                                  </m:ctrlPr>
                                </m:dPr>
                                <m:e>
                                  <m:r>
                                    <a:rPr lang="es-MX" sz="2160" i="1">
                                      <a:latin typeface="Cambria Math" panose="02040503050406030204" pitchFamily="18" charset="0"/>
                                    </a:rPr>
                                    <m:t>2</m:t>
                                  </m:r>
                                </m:e>
                              </m:d>
                            </m:sup>
                          </m:sSup>
                        </m:den>
                      </m:f>
                    </m:oMath>
                  </m:oMathPara>
                </a14:m>
                <a:endParaRPr lang="es-CO" sz="2160" dirty="0"/>
              </a:p>
            </p:txBody>
          </p:sp>
        </mc:Choice>
        <mc:Fallback xmlns="">
          <p:sp>
            <p:nvSpPr>
              <p:cNvPr id="7" name="CuadroTexto 6">
                <a:extLst>
                  <a:ext uri="{FF2B5EF4-FFF2-40B4-BE49-F238E27FC236}">
                    <a16:creationId xmlns:a16="http://schemas.microsoft.com/office/drawing/2014/main" id="{95BEF465-72C6-4FCD-9503-F269C478576F}"/>
                  </a:ext>
                </a:extLst>
              </p:cNvPr>
              <p:cNvSpPr txBox="1">
                <a:spLocks noRot="1" noChangeAspect="1" noMove="1" noResize="1" noEditPoints="1" noAdjustHandles="1" noChangeArrowheads="1" noChangeShapeType="1" noTextEdit="1"/>
              </p:cNvSpPr>
              <p:nvPr/>
            </p:nvSpPr>
            <p:spPr>
              <a:xfrm>
                <a:off x="7332680" y="3729009"/>
                <a:ext cx="2921569" cy="979242"/>
              </a:xfrm>
              <a:prstGeom prst="rect">
                <a:avLst/>
              </a:prstGeom>
              <a:blipFill>
                <a:blip r:embed="rId6"/>
                <a:stretch>
                  <a:fillRect/>
                </a:stretch>
              </a:blipFill>
            </p:spPr>
            <p:txBody>
              <a:bodyPr/>
              <a:lstStyle/>
              <a:p>
                <a:r>
                  <a:rPr lang="es-CO">
                    <a:noFill/>
                  </a:rPr>
                  <a:t> </a:t>
                </a:r>
              </a:p>
            </p:txBody>
          </p:sp>
        </mc:Fallback>
      </mc:AlternateContent>
      <p:cxnSp>
        <p:nvCxnSpPr>
          <p:cNvPr id="8" name="Conector recto 7">
            <a:extLst>
              <a:ext uri="{FF2B5EF4-FFF2-40B4-BE49-F238E27FC236}">
                <a16:creationId xmlns:a16="http://schemas.microsoft.com/office/drawing/2014/main" id="{9DA54D96-83F0-4520-B7F4-4E9E3A75E1B5}"/>
              </a:ext>
            </a:extLst>
          </p:cNvPr>
          <p:cNvCxnSpPr/>
          <p:nvPr/>
        </p:nvCxnSpPr>
        <p:spPr bwMode="auto">
          <a:xfrm>
            <a:off x="6710333" y="2203807"/>
            <a:ext cx="0" cy="2830714"/>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B410012-CBE1-4AC8-9C57-6E033511EBFC}"/>
                  </a:ext>
                </a:extLst>
              </p:cNvPr>
              <p:cNvSpPr txBox="1"/>
              <p:nvPr/>
            </p:nvSpPr>
            <p:spPr>
              <a:xfrm>
                <a:off x="2568864" y="5842992"/>
                <a:ext cx="3470501" cy="997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6480" i="1">
                          <a:latin typeface="Cambria Math" panose="02040503050406030204" pitchFamily="18" charset="0"/>
                        </a:rPr>
                        <m:t>𝛼</m:t>
                      </m:r>
                      <m:r>
                        <a:rPr lang="es-CO" sz="6480" i="1">
                          <a:latin typeface="Cambria Math" panose="02040503050406030204" pitchFamily="18" charset="0"/>
                        </a:rPr>
                        <m:t>∈</m:t>
                      </m:r>
                      <m:d>
                        <m:dPr>
                          <m:ctrlPr>
                            <a:rPr lang="es-CO" sz="6480" i="1">
                              <a:latin typeface="Cambria Math" panose="02040503050406030204" pitchFamily="18" charset="0"/>
                            </a:rPr>
                          </m:ctrlPr>
                        </m:dPr>
                        <m:e>
                          <m:r>
                            <a:rPr lang="es-CO" sz="6480" i="1">
                              <a:latin typeface="Cambria Math" panose="02040503050406030204" pitchFamily="18" charset="0"/>
                            </a:rPr>
                            <m:t>0,1</m:t>
                          </m:r>
                        </m:e>
                      </m:d>
                    </m:oMath>
                  </m:oMathPara>
                </a14:m>
                <a:endParaRPr lang="es-CO" sz="6480" dirty="0"/>
              </a:p>
            </p:txBody>
          </p:sp>
        </mc:Choice>
        <mc:Fallback xmlns="">
          <p:sp>
            <p:nvSpPr>
              <p:cNvPr id="9" name="CuadroTexto 8">
                <a:extLst>
                  <a:ext uri="{FF2B5EF4-FFF2-40B4-BE49-F238E27FC236}">
                    <a16:creationId xmlns:a16="http://schemas.microsoft.com/office/drawing/2014/main" id="{AB410012-CBE1-4AC8-9C57-6E033511EBFC}"/>
                  </a:ext>
                </a:extLst>
              </p:cNvPr>
              <p:cNvSpPr txBox="1">
                <a:spLocks noRot="1" noChangeAspect="1" noMove="1" noResize="1" noEditPoints="1" noAdjustHandles="1" noChangeArrowheads="1" noChangeShapeType="1" noTextEdit="1"/>
              </p:cNvSpPr>
              <p:nvPr/>
            </p:nvSpPr>
            <p:spPr>
              <a:xfrm>
                <a:off x="2568864" y="5842992"/>
                <a:ext cx="3470501" cy="997196"/>
              </a:xfrm>
              <a:prstGeom prst="rect">
                <a:avLst/>
              </a:prstGeom>
              <a:blipFill>
                <a:blip r:embed="rId7"/>
                <a:stretch>
                  <a:fillRect/>
                </a:stretch>
              </a:blipFill>
            </p:spPr>
            <p:txBody>
              <a:bodyPr/>
              <a:lstStyle/>
              <a:p>
                <a:r>
                  <a:rPr lang="es-CO">
                    <a:noFill/>
                  </a:rPr>
                  <a:t> </a:t>
                </a:r>
              </a:p>
            </p:txBody>
          </p:sp>
        </mc:Fallback>
      </mc:AlternateContent>
      <p:sp>
        <p:nvSpPr>
          <p:cNvPr id="10" name="Flecha: a la derecha 9">
            <a:extLst>
              <a:ext uri="{FF2B5EF4-FFF2-40B4-BE49-F238E27FC236}">
                <a16:creationId xmlns:a16="http://schemas.microsoft.com/office/drawing/2014/main" id="{5A88491C-D61E-4938-8C62-CAE5416FC2BC}"/>
              </a:ext>
            </a:extLst>
          </p:cNvPr>
          <p:cNvSpPr/>
          <p:nvPr/>
        </p:nvSpPr>
        <p:spPr bwMode="auto">
          <a:xfrm>
            <a:off x="6152115" y="6188631"/>
            <a:ext cx="1681543" cy="651558"/>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548640" fontAlgn="base">
              <a:spcBef>
                <a:spcPct val="0"/>
              </a:spcBef>
              <a:spcAft>
                <a:spcPct val="0"/>
              </a:spcAft>
              <a:buClr>
                <a:srgbClr val="000000"/>
              </a:buClr>
              <a:buSzPct val="100000"/>
            </a:pPr>
            <a:endParaRPr lang="es-CO" sz="2880">
              <a:solidFill>
                <a:schemeClr val="bg1"/>
              </a:solidFill>
              <a:latin typeface="Times New Roman" pitchFamily="16" charset="0"/>
              <a:cs typeface="Arial" charset="0"/>
            </a:endParaRPr>
          </a:p>
        </p:txBody>
      </p:sp>
      <p:sp>
        <p:nvSpPr>
          <p:cNvPr id="11" name="CuadroTexto 10">
            <a:extLst>
              <a:ext uri="{FF2B5EF4-FFF2-40B4-BE49-F238E27FC236}">
                <a16:creationId xmlns:a16="http://schemas.microsoft.com/office/drawing/2014/main" id="{465148B9-7CE9-495D-A83B-15F7DD466597}"/>
              </a:ext>
            </a:extLst>
          </p:cNvPr>
          <p:cNvSpPr txBox="1"/>
          <p:nvPr/>
        </p:nvSpPr>
        <p:spPr>
          <a:xfrm>
            <a:off x="8179297" y="6188631"/>
            <a:ext cx="2387705" cy="424732"/>
          </a:xfrm>
          <a:prstGeom prst="rect">
            <a:avLst/>
          </a:prstGeom>
          <a:noFill/>
        </p:spPr>
        <p:txBody>
          <a:bodyPr wrap="none" rtlCol="0">
            <a:spAutoFit/>
          </a:bodyPr>
          <a:lstStyle/>
          <a:p>
            <a:r>
              <a:rPr lang="es-MX" sz="2160" dirty="0"/>
              <a:t>Tasa de aprendizaje</a:t>
            </a:r>
            <a:endParaRPr lang="es-CO" sz="2160" dirty="0"/>
          </a:p>
        </p:txBody>
      </p:sp>
    </p:spTree>
    <p:extLst>
      <p:ext uri="{BB962C8B-B14F-4D97-AF65-F5344CB8AC3E}">
        <p14:creationId xmlns:p14="http://schemas.microsoft.com/office/powerpoint/2010/main" val="212641607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E2490-5E65-4800-95D9-D0E90819662A}"/>
              </a:ext>
            </a:extLst>
          </p:cNvPr>
          <p:cNvSpPr>
            <a:spLocks noGrp="1"/>
          </p:cNvSpPr>
          <p:nvPr>
            <p:ph type="ctrTitle"/>
          </p:nvPr>
        </p:nvSpPr>
        <p:spPr>
          <a:xfrm>
            <a:off x="2651760" y="670617"/>
            <a:ext cx="9326880" cy="1764030"/>
          </a:xfrm>
        </p:spPr>
        <p:txBody>
          <a:bodyPr/>
          <a:lstStyle/>
          <a:p>
            <a:r>
              <a:rPr lang="es-CO" sz="5760" dirty="0">
                <a:latin typeface="Arial" panose="020B0604020202020204" pitchFamily="34" charset="0"/>
                <a:cs typeface="Arial" panose="020B0604020202020204" pitchFamily="34" charset="0"/>
              </a:rPr>
              <a:t>Pasos para hacer una red neuronal</a:t>
            </a:r>
            <a:br>
              <a:rPr lang="es-CO" sz="5760" dirty="0">
                <a:latin typeface="Arial" panose="020B0604020202020204" pitchFamily="34" charset="0"/>
                <a:cs typeface="Arial" panose="020B0604020202020204" pitchFamily="34" charset="0"/>
              </a:rPr>
            </a:br>
            <a:r>
              <a:rPr lang="es-CO" sz="3840" dirty="0">
                <a:latin typeface="Arial" panose="020B0604020202020204" pitchFamily="34" charset="0"/>
                <a:cs typeface="Arial" panose="020B0604020202020204" pitchFamily="34" charset="0"/>
              </a:rPr>
              <a:t>- Algoritmo en cinco pasos-</a:t>
            </a:r>
            <a:br>
              <a:rPr lang="es-CO" sz="3840" dirty="0">
                <a:latin typeface="Arial" panose="020B0604020202020204" pitchFamily="34" charset="0"/>
                <a:cs typeface="Arial" panose="020B0604020202020204" pitchFamily="34" charset="0"/>
              </a:rPr>
            </a:br>
            <a:endParaRPr lang="es-CO" sz="5760" dirty="0">
              <a:latin typeface="Arial" panose="020B0604020202020204" pitchFamily="34" charset="0"/>
              <a:cs typeface="Arial" panose="020B0604020202020204" pitchFamily="34" charset="0"/>
            </a:endParaRPr>
          </a:p>
        </p:txBody>
      </p:sp>
      <p:sp>
        <p:nvSpPr>
          <p:cNvPr id="4" name="Subtítulo 3">
            <a:extLst>
              <a:ext uri="{FF2B5EF4-FFF2-40B4-BE49-F238E27FC236}">
                <a16:creationId xmlns:a16="http://schemas.microsoft.com/office/drawing/2014/main" id="{94225D95-3F61-4CFA-A006-D001F850F00C}"/>
              </a:ext>
            </a:extLst>
          </p:cNvPr>
          <p:cNvSpPr>
            <a:spLocks noGrp="1"/>
          </p:cNvSpPr>
          <p:nvPr>
            <p:ph type="subTitle" idx="1"/>
          </p:nvPr>
        </p:nvSpPr>
        <p:spPr>
          <a:xfrm>
            <a:off x="2389853" y="3423523"/>
            <a:ext cx="9850694" cy="2103120"/>
          </a:xfrm>
        </p:spPr>
        <p:txBody>
          <a:bodyPr/>
          <a:lstStyle/>
          <a:p>
            <a:pPr marL="617220" indent="-617220" algn="just">
              <a:buFont typeface="+mj-lt"/>
              <a:buAutoNum type="arabicPeriod"/>
            </a:pPr>
            <a:r>
              <a:rPr lang="es-CO" sz="3360" dirty="0">
                <a:latin typeface="Arial" panose="020B0604020202020204" pitchFamily="34" charset="0"/>
                <a:cs typeface="Arial" panose="020B0604020202020204" pitchFamily="34" charset="0"/>
              </a:rPr>
              <a:t>Conocer las variables de entrada y las de salida, iniciar los pesos de manera aleatoria W y b</a:t>
            </a:r>
          </a:p>
          <a:p>
            <a:pPr marL="617220" indent="-617220" algn="just">
              <a:buFont typeface="+mj-lt"/>
              <a:buAutoNum type="arabicPeriod"/>
            </a:pPr>
            <a:r>
              <a:rPr lang="es-CO" sz="3360" dirty="0">
                <a:latin typeface="Arial" panose="020B0604020202020204" pitchFamily="34" charset="0"/>
                <a:cs typeface="Arial" panose="020B0604020202020204" pitchFamily="34" charset="0"/>
              </a:rPr>
              <a:t>Construcción de propagación hacia adelante</a:t>
            </a:r>
          </a:p>
          <a:p>
            <a:pPr marL="617220" indent="-617220" algn="just">
              <a:buFont typeface="+mj-lt"/>
              <a:buAutoNum type="arabicPeriod"/>
            </a:pPr>
            <a:r>
              <a:rPr lang="es-CO" sz="3360" dirty="0">
                <a:latin typeface="Arial" panose="020B0604020202020204" pitchFamily="34" charset="0"/>
                <a:cs typeface="Arial" panose="020B0604020202020204" pitchFamily="34" charset="0"/>
              </a:rPr>
              <a:t>Se calcula la pérdida (</a:t>
            </a:r>
            <a:r>
              <a:rPr lang="es-CO" sz="3360" dirty="0" err="1">
                <a:latin typeface="Arial" panose="020B0604020202020204" pitchFamily="34" charset="0"/>
                <a:cs typeface="Arial" panose="020B0604020202020204" pitchFamily="34" charset="0"/>
              </a:rPr>
              <a:t>Loss</a:t>
            </a:r>
            <a:r>
              <a:rPr lang="es-CO" sz="3360" dirty="0">
                <a:latin typeface="Arial" panose="020B0604020202020204" pitchFamily="34" charset="0"/>
                <a:cs typeface="Arial" panose="020B0604020202020204" pitchFamily="34" charset="0"/>
              </a:rPr>
              <a:t>) y si es demasiado. </a:t>
            </a:r>
          </a:p>
          <a:p>
            <a:pPr marL="617220" indent="-617220" algn="just">
              <a:buFont typeface="+mj-lt"/>
              <a:buAutoNum type="arabicPeriod"/>
            </a:pPr>
            <a:r>
              <a:rPr lang="es-MX" sz="3360" dirty="0">
                <a:latin typeface="Arial" panose="020B0604020202020204" pitchFamily="34" charset="0"/>
                <a:cs typeface="Arial" panose="020B0604020202020204" pitchFamily="34" charset="0"/>
              </a:rPr>
              <a:t>S</a:t>
            </a:r>
            <a:r>
              <a:rPr lang="es-CO" sz="3360" dirty="0">
                <a:latin typeface="Arial" panose="020B0604020202020204" pitchFamily="34" charset="0"/>
                <a:cs typeface="Arial" panose="020B0604020202020204" pitchFamily="34" charset="0"/>
              </a:rPr>
              <a:t>e propaga hacia atrás. </a:t>
            </a:r>
          </a:p>
          <a:p>
            <a:pPr marL="617220" indent="-617220" algn="just">
              <a:buFont typeface="+mj-lt"/>
              <a:buAutoNum type="arabicPeriod"/>
            </a:pPr>
            <a:r>
              <a:rPr lang="es-CO" sz="3360" dirty="0">
                <a:latin typeface="Arial" panose="020B0604020202020204" pitchFamily="34" charset="0"/>
                <a:cs typeface="Arial" panose="020B0604020202020204" pitchFamily="34" charset="0"/>
              </a:rPr>
              <a:t>Actualizar los pesos (</a:t>
            </a:r>
            <a:r>
              <a:rPr lang="es-CO" sz="3360" dirty="0" err="1">
                <a:latin typeface="Arial" panose="020B0604020202020204" pitchFamily="34" charset="0"/>
                <a:cs typeface="Arial" panose="020B0604020202020204" pitchFamily="34" charset="0"/>
              </a:rPr>
              <a:t>W</a:t>
            </a:r>
            <a:r>
              <a:rPr lang="es-CO" sz="2160" dirty="0" err="1">
                <a:latin typeface="Arial" panose="020B0604020202020204" pitchFamily="34" charset="0"/>
                <a:cs typeface="Arial" panose="020B0604020202020204" pitchFamily="34" charset="0"/>
              </a:rPr>
              <a:t>ij</a:t>
            </a:r>
            <a:r>
              <a:rPr lang="es-CO" sz="3360" dirty="0">
                <a:latin typeface="Arial" panose="020B0604020202020204" pitchFamily="34" charset="0"/>
                <a:cs typeface="Arial" panose="020B0604020202020204" pitchFamily="34" charset="0"/>
              </a:rPr>
              <a:t> y los sesgos </a:t>
            </a:r>
            <a:r>
              <a:rPr lang="es-CO" sz="3360" dirty="0" err="1">
                <a:latin typeface="Arial" panose="020B0604020202020204" pitchFamily="34" charset="0"/>
                <a:cs typeface="Arial" panose="020B0604020202020204" pitchFamily="34" charset="0"/>
              </a:rPr>
              <a:t>b</a:t>
            </a:r>
            <a:r>
              <a:rPr lang="es-CO" sz="2880" dirty="0" err="1">
                <a:latin typeface="Arial" panose="020B0604020202020204" pitchFamily="34" charset="0"/>
                <a:cs typeface="Arial" panose="020B0604020202020204" pitchFamily="34" charset="0"/>
              </a:rPr>
              <a:t>i</a:t>
            </a:r>
            <a:r>
              <a:rPr lang="es-CO" sz="3360" dirty="0">
                <a:latin typeface="Arial" panose="020B0604020202020204" pitchFamily="34" charset="0"/>
                <a:cs typeface="Arial" panose="020B0604020202020204" pitchFamily="34" charset="0"/>
              </a:rPr>
              <a:t>) </a:t>
            </a:r>
            <a:endParaRPr lang="es-CO" sz="288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653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F4F7621-A7A4-44C1-8627-50E1DCECB00A}"/>
              </a:ext>
            </a:extLst>
          </p:cNvPr>
          <p:cNvSpPr txBox="1">
            <a:spLocks noChangeArrowheads="1"/>
          </p:cNvSpPr>
          <p:nvPr/>
        </p:nvSpPr>
        <p:spPr bwMode="auto">
          <a:xfrm>
            <a:off x="2827764" y="831235"/>
            <a:ext cx="9324976" cy="257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56160" rIns="108000" bIns="5616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9pPr>
          </a:lstStyle>
          <a:p>
            <a:pPr algn="just">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br>
              <a:rPr lang="es-PE" altLang="es-CO" sz="3360" kern="0" dirty="0"/>
            </a:br>
            <a:br>
              <a:rPr lang="es-PE" altLang="es-CO" sz="3360" kern="0" dirty="0"/>
            </a:br>
            <a:endParaRPr lang="es-PE" altLang="es-CO" sz="3360" kern="0" dirty="0"/>
          </a:p>
        </p:txBody>
      </p:sp>
      <p:sp>
        <p:nvSpPr>
          <p:cNvPr id="8" name="Rectangle 1">
            <a:extLst>
              <a:ext uri="{FF2B5EF4-FFF2-40B4-BE49-F238E27FC236}">
                <a16:creationId xmlns:a16="http://schemas.microsoft.com/office/drawing/2014/main" id="{2A8602D0-8F5C-4FAC-87A7-FFC098F8C234}"/>
              </a:ext>
            </a:extLst>
          </p:cNvPr>
          <p:cNvSpPr txBox="1">
            <a:spLocks noChangeArrowheads="1"/>
          </p:cNvSpPr>
          <p:nvPr/>
        </p:nvSpPr>
        <p:spPr bwMode="auto">
          <a:xfrm>
            <a:off x="2827764" y="313541"/>
            <a:ext cx="8818246" cy="1358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36271" rIns="108000" bIns="56160" numCol="1" anchor="ctr" anchorCtr="0" compatLnSpc="1">
            <a:prstTxWarp prst="textNoShape">
              <a:avLst/>
            </a:prstTxWarp>
          </a:bodyPr>
          <a:lst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cs typeface="Arial"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cs typeface="Arial" charset="0"/>
              </a:defRPr>
            </a:lvl9pPr>
          </a:lstStyle>
          <a:p>
            <a:pPr eaLnBrk="1">
              <a:tabLst>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Lst>
            </a:pPr>
            <a:r>
              <a:rPr lang="es-PE" altLang="es-CO" sz="5760" kern="0" dirty="0">
                <a:solidFill>
                  <a:schemeClr val="tx1"/>
                </a:solidFill>
                <a:latin typeface="Arial" panose="020B0604020202020204" pitchFamily="34" charset="0"/>
                <a:cs typeface="Arial" panose="020B0604020202020204" pitchFamily="34" charset="0"/>
              </a:rPr>
              <a:t>Función de activación</a:t>
            </a:r>
          </a:p>
        </p:txBody>
      </p:sp>
      <p:pic>
        <p:nvPicPr>
          <p:cNvPr id="1026" name="Picture 2" descr="Catálogo de componentes de redes neuronales (II): funciones de activación |  Ignacio G.R. Gavilán">
            <a:extLst>
              <a:ext uri="{FF2B5EF4-FFF2-40B4-BE49-F238E27FC236}">
                <a16:creationId xmlns:a16="http://schemas.microsoft.com/office/drawing/2014/main" id="{87345066-C532-44C8-9A0B-D6066E001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661" y="1671807"/>
            <a:ext cx="9324976" cy="6046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647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75241" y="118046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Redes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Neuronales</a:t>
            </a:r>
            <a:r>
              <a:rPr lang="en-US" sz="4450" dirty="0">
                <a:solidFill>
                  <a:srgbClr val="505468"/>
                </a:solidFill>
                <a:latin typeface="Instrument Sans Semi Bold" pitchFamily="34" charset="0"/>
                <a:ea typeface="Instrument Sans Semi Bold" pitchFamily="34" charset="-122"/>
                <a:cs typeface="Instrument Sans Semi Bold" pitchFamily="34" charset="-120"/>
              </a:rPr>
              <a:t> </a:t>
            </a:r>
            <a:r>
              <a:rPr lang="en-US" sz="4450" dirty="0" err="1">
                <a:solidFill>
                  <a:srgbClr val="505468"/>
                </a:solidFill>
                <a:latin typeface="Instrument Sans Semi Bold" pitchFamily="34" charset="0"/>
                <a:ea typeface="Instrument Sans Semi Bold" pitchFamily="34" charset="-122"/>
                <a:cs typeface="Instrument Sans Semi Bold" pitchFamily="34" charset="-120"/>
              </a:rPr>
              <a:t>Artificiales</a:t>
            </a:r>
            <a:endParaRPr lang="en-US" sz="4450" dirty="0"/>
          </a:p>
        </p:txBody>
      </p:sp>
      <p:sp>
        <p:nvSpPr>
          <p:cNvPr id="4" name="Text 1"/>
          <p:cNvSpPr/>
          <p:nvPr/>
        </p:nvSpPr>
        <p:spPr>
          <a:xfrm>
            <a:off x="857586" y="3689498"/>
            <a:ext cx="7556421" cy="1814513"/>
          </a:xfrm>
          <a:prstGeom prst="rect">
            <a:avLst/>
          </a:prstGeom>
          <a:noFill/>
          <a:ln/>
        </p:spPr>
        <p:txBody>
          <a:bodyPr wrap="square" lIns="0" tIns="0" rIns="0" bIns="0" rtlCol="0" anchor="t"/>
          <a:lstStyle/>
          <a:p>
            <a:pPr marL="0" indent="0" algn="just">
              <a:lnSpc>
                <a:spcPts val="2850"/>
              </a:lnSpc>
              <a:buNone/>
            </a:pP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a:latin typeface="Instrument Sans Medium" pitchFamily="34" charset="0"/>
                <a:ea typeface="Instrument Sans Medium" pitchFamily="34" charset="-122"/>
                <a:cs typeface="Instrument Sans Medium" pitchFamily="34" charset="-120"/>
              </a:rPr>
              <a:t>Las Redes Neuronales Artificiales (ANNs) son modelos computacionales. Están inspirados en el funcionamiento del cerebro humano. Se utilizan en reconocimiento de patrones, clasificación y </a:t>
            </a:r>
            <a:r>
              <a:rPr lang="en-US" dirty="0" err="1">
                <a:latin typeface="Instrument Sans Medium" pitchFamily="34" charset="0"/>
                <a:ea typeface="Instrument Sans Medium" pitchFamily="34" charset="-122"/>
                <a:cs typeface="Instrument Sans Medium" pitchFamily="34" charset="-120"/>
              </a:rPr>
              <a:t>predicción</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Aprenden</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patrones</a:t>
            </a:r>
            <a:r>
              <a:rPr lang="en-US" dirty="0">
                <a:latin typeface="Instrument Sans Medium" pitchFamily="34" charset="0"/>
                <a:ea typeface="Instrument Sans Medium" pitchFamily="34" charset="-122"/>
                <a:cs typeface="Instrument Sans Medium" pitchFamily="34" charset="-120"/>
              </a:rPr>
              <a:t> a </a:t>
            </a:r>
            <a:r>
              <a:rPr lang="en-US" dirty="0" err="1">
                <a:latin typeface="Instrument Sans Medium" pitchFamily="34" charset="0"/>
                <a:ea typeface="Instrument Sans Medium" pitchFamily="34" charset="-122"/>
                <a:cs typeface="Instrument Sans Medium" pitchFamily="34" charset="-120"/>
              </a:rPr>
              <a:t>partir</a:t>
            </a:r>
            <a:r>
              <a:rPr lang="en-US" dirty="0">
                <a:latin typeface="Instrument Sans Medium" pitchFamily="34" charset="0"/>
                <a:ea typeface="Instrument Sans Medium" pitchFamily="34" charset="-122"/>
                <a:cs typeface="Instrument Sans Medium" pitchFamily="34" charset="-120"/>
              </a:rPr>
              <a:t> de </a:t>
            </a:r>
            <a:r>
              <a:rPr lang="en-US" dirty="0" err="1">
                <a:latin typeface="Instrument Sans Medium" pitchFamily="34" charset="0"/>
                <a:ea typeface="Instrument Sans Medium" pitchFamily="34" charset="-122"/>
                <a:cs typeface="Instrument Sans Medium" pitchFamily="34" charset="-120"/>
              </a:rPr>
              <a:t>datos</a:t>
            </a:r>
            <a:r>
              <a:rPr lang="en-US" dirty="0">
                <a:latin typeface="Instrument Sans Medium" pitchFamily="34" charset="0"/>
                <a:ea typeface="Instrument Sans Medium" pitchFamily="34" charset="-122"/>
                <a:cs typeface="Instrument Sans Medium" pitchFamily="34" charset="-120"/>
              </a:rPr>
              <a:t>, las redes </a:t>
            </a:r>
            <a:r>
              <a:rPr lang="en-US" dirty="0" err="1">
                <a:latin typeface="Instrument Sans Medium" pitchFamily="34" charset="0"/>
                <a:ea typeface="Instrument Sans Medium" pitchFamily="34" charset="-122"/>
                <a:cs typeface="Instrument Sans Medium" pitchFamily="34" charset="-120"/>
              </a:rPr>
              <a:t>están</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formadas</a:t>
            </a:r>
            <a:r>
              <a:rPr lang="en-US" dirty="0">
                <a:latin typeface="Instrument Sans Medium" pitchFamily="34" charset="0"/>
                <a:ea typeface="Instrument Sans Medium" pitchFamily="34" charset="-122"/>
                <a:cs typeface="Instrument Sans Medium" pitchFamily="34" charset="-120"/>
              </a:rPr>
              <a:t> por </a:t>
            </a:r>
            <a:r>
              <a:rPr lang="en-US" dirty="0" err="1">
                <a:latin typeface="Instrument Sans Medium" pitchFamily="34" charset="0"/>
                <a:ea typeface="Instrument Sans Medium" pitchFamily="34" charset="-122"/>
                <a:cs typeface="Instrument Sans Medium" pitchFamily="34" charset="-120"/>
              </a:rPr>
              <a:t>neuronas</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artificales</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en</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capas</a:t>
            </a:r>
            <a:r>
              <a:rPr lang="en-US" dirty="0">
                <a:latin typeface="Instrument Sans Medium" pitchFamily="34" charset="0"/>
                <a:ea typeface="Instrument Sans Medium" pitchFamily="34" charset="-122"/>
                <a:cs typeface="Instrument Sans Medium" pitchFamily="34" charset="-120"/>
              </a:rPr>
              <a:t> y </a:t>
            </a:r>
            <a:r>
              <a:rPr lang="en-US" dirty="0" err="1">
                <a:latin typeface="Instrument Sans Medium" pitchFamily="34" charset="0"/>
                <a:ea typeface="Instrument Sans Medium" pitchFamily="34" charset="-122"/>
                <a:cs typeface="Instrument Sans Medium" pitchFamily="34" charset="-120"/>
              </a:rPr>
              <a:t>cada</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conexión</a:t>
            </a:r>
            <a:r>
              <a:rPr lang="en-US" dirty="0">
                <a:latin typeface="Instrument Sans Medium" pitchFamily="34" charset="0"/>
                <a:ea typeface="Instrument Sans Medium" pitchFamily="34" charset="-122"/>
                <a:cs typeface="Instrument Sans Medium" pitchFamily="34" charset="-120"/>
              </a:rPr>
              <a:t> </a:t>
            </a:r>
            <a:r>
              <a:rPr lang="en-US" dirty="0" err="1">
                <a:latin typeface="Instrument Sans Medium" pitchFamily="34" charset="0"/>
                <a:ea typeface="Instrument Sans Medium" pitchFamily="34" charset="-122"/>
                <a:cs typeface="Instrument Sans Medium" pitchFamily="34" charset="-120"/>
              </a:rPr>
              <a:t>tiene</a:t>
            </a:r>
            <a:r>
              <a:rPr lang="en-US" dirty="0">
                <a:latin typeface="Instrument Sans Medium" pitchFamily="34" charset="0"/>
                <a:ea typeface="Instrument Sans Medium" pitchFamily="34" charset="-122"/>
                <a:cs typeface="Instrument Sans Medium" pitchFamily="34" charset="-120"/>
              </a:rPr>
              <a:t> un peso </a:t>
            </a:r>
            <a:r>
              <a:rPr lang="en-US" dirty="0" err="1">
                <a:latin typeface="Instrument Sans Medium" pitchFamily="34" charset="0"/>
                <a:ea typeface="Instrument Sans Medium" pitchFamily="34" charset="-122"/>
                <a:cs typeface="Instrument Sans Medium" pitchFamily="34" charset="-120"/>
              </a:rPr>
              <a:t>ajustable</a:t>
            </a:r>
            <a:r>
              <a:rPr lang="en-US" dirty="0">
                <a:latin typeface="Instrument Sans Medium" pitchFamily="34" charset="0"/>
                <a:ea typeface="Instrument Sans Medium" pitchFamily="34" charset="-122"/>
                <a:cs typeface="Instrument Sans Medium" pitchFamily="34" charset="-120"/>
              </a:rPr>
              <a:t>. </a:t>
            </a:r>
          </a:p>
          <a:p>
            <a:pPr marL="0" indent="0" algn="just">
              <a:lnSpc>
                <a:spcPts val="2850"/>
              </a:lnSpc>
              <a:buNone/>
            </a:pPr>
            <a:endParaRPr lang="en-US" dirty="0">
              <a:latin typeface="Instrument Sans Medium" pitchFamily="34" charset="0"/>
              <a:ea typeface="Instrument Sans Medium" pitchFamily="34" charset="-122"/>
              <a:cs typeface="Instrument Sans Medium" pitchFamily="34" charset="-120"/>
            </a:endParaRPr>
          </a:p>
          <a:p>
            <a:pPr marL="0" indent="0" algn="just">
              <a:lnSpc>
                <a:spcPts val="2850"/>
              </a:lnSpc>
              <a:buNone/>
            </a:pPr>
            <a:r>
              <a:rPr lang="en-US" dirty="0" err="1">
                <a:latin typeface="Instrument Sans Medium" pitchFamily="34" charset="0"/>
                <a:ea typeface="Instrument Sans Medium" pitchFamily="34" charset="-122"/>
                <a:cs typeface="Instrument Sans Medium" pitchFamily="34" charset="-120"/>
              </a:rPr>
              <a:t>Su</a:t>
            </a:r>
            <a:r>
              <a:rPr lang="en-US" dirty="0">
                <a:latin typeface="Instrument Sans Medium" pitchFamily="34" charset="0"/>
                <a:ea typeface="Instrument Sans Medium" pitchFamily="34" charset="-122"/>
                <a:cs typeface="Instrument Sans Medium" pitchFamily="34" charset="-120"/>
              </a:rPr>
              <a:t> historia va desde el perceptrón hasta las redes profundas actuales</a:t>
            </a:r>
            <a:r>
              <a:rPr lang="en-US" sz="1750" dirty="0">
                <a:latin typeface="Instrument Sans Medium" pitchFamily="34" charset="0"/>
                <a:ea typeface="Instrument Sans Medium" pitchFamily="34" charset="-122"/>
                <a:cs typeface="Instrument Sans Medium" pitchFamily="34" charset="-120"/>
              </a:rPr>
              <a:t>.</a:t>
            </a: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txBody>
          <a:bodyPr/>
          <a:lstStyle/>
          <a:p>
            <a:endParaRPr lang="es-CO"/>
          </a:p>
        </p:txBody>
      </p:sp>
    </p:spTree>
    <p:extLst>
      <p:ext uri="{BB962C8B-B14F-4D97-AF65-F5344CB8AC3E}">
        <p14:creationId xmlns:p14="http://schemas.microsoft.com/office/powerpoint/2010/main" val="973370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9F7051B-E02B-4AC0-B063-598D33AD23C6}"/>
                  </a:ext>
                </a:extLst>
              </p:cNvPr>
              <p:cNvSpPr txBox="1"/>
              <p:nvPr/>
            </p:nvSpPr>
            <p:spPr>
              <a:xfrm>
                <a:off x="2604845" y="393801"/>
                <a:ext cx="3686522"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160" i="1">
                          <a:latin typeface="Cambria Math" panose="02040503050406030204" pitchFamily="18" charset="0"/>
                        </a:rPr>
                        <m:t>𝜎</m:t>
                      </m:r>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f>
                        <m:fPr>
                          <m:ctrlPr>
                            <a:rPr lang="es-CO" sz="2160" i="1">
                              <a:latin typeface="Cambria Math" panose="02040503050406030204" pitchFamily="18" charset="0"/>
                            </a:rPr>
                          </m:ctrlPr>
                        </m:fPr>
                        <m:num>
                          <m:r>
                            <a:rPr lang="es-CO" sz="2160" i="1">
                              <a:latin typeface="Cambria Math" panose="02040503050406030204" pitchFamily="18" charset="0"/>
                            </a:rPr>
                            <m:t>1</m:t>
                          </m:r>
                        </m:num>
                        <m:den>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den>
                      </m:f>
                      <m:r>
                        <a:rPr lang="es-CO" sz="2160" i="1">
                          <a:latin typeface="Cambria Math" panose="02040503050406030204" pitchFamily="18" charset="0"/>
                        </a:rPr>
                        <m:t>=</m:t>
                      </m:r>
                      <m:sSup>
                        <m:sSupPr>
                          <m:ctrlPr>
                            <a:rPr lang="es-CO" sz="2160" i="1">
                              <a:latin typeface="Cambria Math" panose="02040503050406030204" pitchFamily="18" charset="0"/>
                            </a:rPr>
                          </m:ctrlPr>
                        </m:sSupPr>
                        <m:e>
                          <m:d>
                            <m:dPr>
                              <m:ctrlPr>
                                <a:rPr lang="es-CO" sz="2160" i="1">
                                  <a:latin typeface="Cambria Math" panose="02040503050406030204" pitchFamily="18" charset="0"/>
                                </a:rPr>
                              </m:ctrlPr>
                            </m:dPr>
                            <m:e>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e>
                          </m:d>
                        </m:e>
                        <m:sup>
                          <m:r>
                            <a:rPr lang="es-CO" sz="2160" i="1">
                              <a:latin typeface="Cambria Math" panose="02040503050406030204" pitchFamily="18" charset="0"/>
                            </a:rPr>
                            <m:t>−1</m:t>
                          </m:r>
                        </m:sup>
                      </m:sSup>
                    </m:oMath>
                  </m:oMathPara>
                </a14:m>
                <a:endParaRPr lang="es-CO" sz="2160" dirty="0"/>
              </a:p>
            </p:txBody>
          </p:sp>
        </mc:Choice>
        <mc:Fallback xmlns="">
          <p:sp>
            <p:nvSpPr>
              <p:cNvPr id="4" name="CuadroTexto 3">
                <a:extLst>
                  <a:ext uri="{FF2B5EF4-FFF2-40B4-BE49-F238E27FC236}">
                    <a16:creationId xmlns:a16="http://schemas.microsoft.com/office/drawing/2014/main" id="{D9F7051B-E02B-4AC0-B063-598D33AD23C6}"/>
                  </a:ext>
                </a:extLst>
              </p:cNvPr>
              <p:cNvSpPr txBox="1">
                <a:spLocks noRot="1" noChangeAspect="1" noMove="1" noResize="1" noEditPoints="1" noAdjustHandles="1" noChangeArrowheads="1" noChangeShapeType="1" noTextEdit="1"/>
              </p:cNvSpPr>
              <p:nvPr/>
            </p:nvSpPr>
            <p:spPr>
              <a:xfrm>
                <a:off x="2604845" y="393801"/>
                <a:ext cx="3686522" cy="630109"/>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8864B9C-83A2-4262-BD53-07F48F6CA326}"/>
                  </a:ext>
                </a:extLst>
              </p:cNvPr>
              <p:cNvSpPr txBox="1"/>
              <p:nvPr/>
            </p:nvSpPr>
            <p:spPr>
              <a:xfrm>
                <a:off x="2489305" y="2091541"/>
                <a:ext cx="3696397"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CO" sz="2160" i="1">
                              <a:latin typeface="Cambria Math" panose="02040503050406030204" pitchFamily="18" charset="0"/>
                            </a:rPr>
                            <m:t>𝜎</m:t>
                          </m:r>
                        </m:e>
                        <m:sup>
                          <m:r>
                            <a:rPr lang="es-MX" sz="2160" i="1">
                              <a:latin typeface="Cambria Math" panose="02040503050406030204" pitchFamily="18" charset="0"/>
                            </a:rPr>
                            <m:t>′</m:t>
                          </m:r>
                        </m:sup>
                      </m:sSup>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a:latin typeface="Cambria Math" panose="02040503050406030204" pitchFamily="18" charset="0"/>
                        </a:rPr>
                        <m:t>=−1</m:t>
                      </m:r>
                      <m:sSup>
                        <m:sSupPr>
                          <m:ctrlPr>
                            <a:rPr lang="es-CO" sz="2160" i="1">
                              <a:latin typeface="Cambria Math" panose="02040503050406030204" pitchFamily="18" charset="0"/>
                            </a:rPr>
                          </m:ctrlPr>
                        </m:sSupPr>
                        <m:e>
                          <m:d>
                            <m:dPr>
                              <m:ctrlPr>
                                <a:rPr lang="es-CO" sz="2160" i="1">
                                  <a:latin typeface="Cambria Math" panose="02040503050406030204" pitchFamily="18" charset="0"/>
                                </a:rPr>
                              </m:ctrlPr>
                            </m:dPr>
                            <m:e>
                              <m:r>
                                <a:rPr lang="es-CO" sz="2160">
                                  <a:latin typeface="Cambria Math" panose="02040503050406030204" pitchFamily="18" charset="0"/>
                                </a:rPr>
                                <m:t>1+</m:t>
                              </m:r>
                              <m:sSup>
                                <m:sSupPr>
                                  <m:ctrlPr>
                                    <a:rPr lang="es-CO" sz="2160" i="1">
                                      <a:latin typeface="Cambria Math" panose="02040503050406030204" pitchFamily="18" charset="0"/>
                                    </a:rPr>
                                  </m:ctrlPr>
                                </m:sSupPr>
                                <m:e>
                                  <m:r>
                                    <a:rPr lang="es-CO" sz="2160">
                                      <a:latin typeface="Cambria Math" panose="02040503050406030204" pitchFamily="18" charset="0"/>
                                    </a:rPr>
                                    <m:t>ⅇ</m:t>
                                  </m:r>
                                </m:e>
                                <m:sup>
                                  <m:r>
                                    <a:rPr lang="es-CO" sz="2160">
                                      <a:latin typeface="Cambria Math" panose="02040503050406030204" pitchFamily="18" charset="0"/>
                                    </a:rPr>
                                    <m:t>−</m:t>
                                  </m:r>
                                  <m:r>
                                    <a:rPr lang="es-CO" sz="2160" i="1">
                                      <a:latin typeface="Cambria Math" panose="02040503050406030204" pitchFamily="18" charset="0"/>
                                    </a:rPr>
                                    <m:t>𝑥</m:t>
                                  </m:r>
                                </m:sup>
                              </m:sSup>
                            </m:e>
                          </m:d>
                        </m:e>
                        <m:sup>
                          <m:r>
                            <a:rPr lang="es-CO" sz="2160">
                              <a:latin typeface="Cambria Math" panose="02040503050406030204" pitchFamily="18" charset="0"/>
                            </a:rPr>
                            <m:t>−2</m:t>
                          </m:r>
                        </m:sup>
                      </m:sSup>
                      <m:d>
                        <m:dPr>
                          <m:ctrlPr>
                            <a:rPr lang="es-CO" sz="2160" i="1">
                              <a:latin typeface="Cambria Math" panose="02040503050406030204" pitchFamily="18" charset="0"/>
                            </a:rPr>
                          </m:ctrlPr>
                        </m:dPr>
                        <m:e>
                          <m:r>
                            <a:rPr lang="es-CO" sz="2160">
                              <a:latin typeface="Cambria Math" panose="02040503050406030204" pitchFamily="18" charset="0"/>
                            </a:rPr>
                            <m:t>−</m:t>
                          </m:r>
                          <m:sSup>
                            <m:sSupPr>
                              <m:ctrlPr>
                                <a:rPr lang="es-CO" sz="2160" i="1">
                                  <a:latin typeface="Cambria Math" panose="02040503050406030204" pitchFamily="18" charset="0"/>
                                </a:rPr>
                              </m:ctrlPr>
                            </m:sSupPr>
                            <m:e>
                              <m:r>
                                <a:rPr lang="es-CO" sz="2160">
                                  <a:latin typeface="Cambria Math" panose="02040503050406030204" pitchFamily="18" charset="0"/>
                                </a:rPr>
                                <m:t>ⅇ</m:t>
                              </m:r>
                            </m:e>
                            <m:sup>
                              <m:r>
                                <a:rPr lang="es-CO" sz="2160">
                                  <a:latin typeface="Cambria Math" panose="02040503050406030204" pitchFamily="18" charset="0"/>
                                </a:rPr>
                                <m:t>−</m:t>
                              </m:r>
                              <m:r>
                                <a:rPr lang="es-CO" sz="2160" i="1">
                                  <a:latin typeface="Cambria Math" panose="02040503050406030204" pitchFamily="18" charset="0"/>
                                </a:rPr>
                                <m:t>𝑥</m:t>
                              </m:r>
                            </m:sup>
                          </m:sSup>
                        </m:e>
                      </m:d>
                    </m:oMath>
                  </m:oMathPara>
                </a14:m>
                <a:endParaRPr lang="es-CO" sz="2160" dirty="0"/>
              </a:p>
            </p:txBody>
          </p:sp>
        </mc:Choice>
        <mc:Fallback xmlns="">
          <p:sp>
            <p:nvSpPr>
              <p:cNvPr id="5" name="CuadroTexto 4">
                <a:extLst>
                  <a:ext uri="{FF2B5EF4-FFF2-40B4-BE49-F238E27FC236}">
                    <a16:creationId xmlns:a16="http://schemas.microsoft.com/office/drawing/2014/main" id="{38864B9C-83A2-4262-BD53-07F48F6CA326}"/>
                  </a:ext>
                </a:extLst>
              </p:cNvPr>
              <p:cNvSpPr txBox="1">
                <a:spLocks noRot="1" noChangeAspect="1" noMove="1" noResize="1" noEditPoints="1" noAdjustHandles="1" noChangeArrowheads="1" noChangeShapeType="1" noTextEdit="1"/>
              </p:cNvSpPr>
              <p:nvPr/>
            </p:nvSpPr>
            <p:spPr>
              <a:xfrm>
                <a:off x="2489305" y="2091541"/>
                <a:ext cx="3696397" cy="332399"/>
              </a:xfrm>
              <a:prstGeom prst="rect">
                <a:avLst/>
              </a:prstGeom>
              <a:blipFill>
                <a:blip r:embed="rId3"/>
                <a:stretch>
                  <a:fillRect l="-494" t="-1818" b="-727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7ABBDBE-ECE0-4746-94C2-3BD384526998}"/>
                  </a:ext>
                </a:extLst>
              </p:cNvPr>
              <p:cNvSpPr txBox="1"/>
              <p:nvPr/>
            </p:nvSpPr>
            <p:spPr>
              <a:xfrm>
                <a:off x="2310880" y="3406325"/>
                <a:ext cx="4130297" cy="686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sz="2160" i="1">
                              <a:latin typeface="Cambria Math" panose="02040503050406030204" pitchFamily="18" charset="0"/>
                            </a:rPr>
                          </m:ctrlPr>
                        </m:fPr>
                        <m:num>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r>
                            <a:rPr lang="es-CO" sz="2160" i="1">
                              <a:latin typeface="Cambria Math" panose="02040503050406030204" pitchFamily="18" charset="0"/>
                            </a:rPr>
                            <m:t>−1</m:t>
                          </m:r>
                        </m:num>
                        <m:den>
                          <m:sSup>
                            <m:sSupPr>
                              <m:ctrlPr>
                                <a:rPr lang="es-CO" sz="2160" i="1">
                                  <a:latin typeface="Cambria Math" panose="02040503050406030204" pitchFamily="18" charset="0"/>
                                </a:rPr>
                              </m:ctrlPr>
                            </m:sSupPr>
                            <m:e>
                              <m:d>
                                <m:dPr>
                                  <m:ctrlPr>
                                    <a:rPr lang="es-CO" sz="2160" i="1">
                                      <a:latin typeface="Cambria Math" panose="02040503050406030204" pitchFamily="18" charset="0"/>
                                    </a:rPr>
                                  </m:ctrlPr>
                                </m:dPr>
                                <m:e>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e>
                              </m:d>
                            </m:e>
                            <m:sup>
                              <m:r>
                                <a:rPr lang="es-CO" sz="2160" i="1">
                                  <a:latin typeface="Cambria Math" panose="02040503050406030204" pitchFamily="18" charset="0"/>
                                </a:rPr>
                                <m:t>2</m:t>
                              </m:r>
                            </m:sup>
                          </m:sSup>
                        </m:den>
                      </m:f>
                      <m:r>
                        <a:rPr lang="es-CO" sz="2160" i="1">
                          <a:latin typeface="Cambria Math" panose="02040503050406030204" pitchFamily="18" charset="0"/>
                        </a:rPr>
                        <m:t>=</m:t>
                      </m:r>
                      <m:f>
                        <m:fPr>
                          <m:ctrlPr>
                            <a:rPr lang="es-CO" sz="2160" i="1">
                              <a:latin typeface="Cambria Math" panose="02040503050406030204" pitchFamily="18" charset="0"/>
                            </a:rPr>
                          </m:ctrlPr>
                        </m:fPr>
                        <m:num>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r>
                            <a:rPr lang="es-CO" sz="2160" i="1">
                              <a:latin typeface="Cambria Math" panose="02040503050406030204" pitchFamily="18" charset="0"/>
                            </a:rPr>
                            <m:t>−1</m:t>
                          </m:r>
                        </m:num>
                        <m:den>
                          <m:d>
                            <m:dPr>
                              <m:ctrlPr>
                                <a:rPr lang="es-CO" sz="2160" i="1">
                                  <a:latin typeface="Cambria Math" panose="02040503050406030204" pitchFamily="18" charset="0"/>
                                </a:rPr>
                              </m:ctrlPr>
                            </m:dPr>
                            <m:e>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e>
                          </m:d>
                          <m:d>
                            <m:dPr>
                              <m:ctrlPr>
                                <a:rPr lang="es-CO" sz="2160" i="1">
                                  <a:latin typeface="Cambria Math" panose="02040503050406030204" pitchFamily="18" charset="0"/>
                                </a:rPr>
                              </m:ctrlPr>
                            </m:dPr>
                            <m:e>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e>
                          </m:d>
                        </m:den>
                      </m:f>
                    </m:oMath>
                  </m:oMathPara>
                </a14:m>
                <a:endParaRPr lang="es-CO" sz="2160" dirty="0"/>
              </a:p>
            </p:txBody>
          </p:sp>
        </mc:Choice>
        <mc:Fallback xmlns="">
          <p:sp>
            <p:nvSpPr>
              <p:cNvPr id="7" name="CuadroTexto 6">
                <a:extLst>
                  <a:ext uri="{FF2B5EF4-FFF2-40B4-BE49-F238E27FC236}">
                    <a16:creationId xmlns:a16="http://schemas.microsoft.com/office/drawing/2014/main" id="{87ABBDBE-ECE0-4746-94C2-3BD384526998}"/>
                  </a:ext>
                </a:extLst>
              </p:cNvPr>
              <p:cNvSpPr txBox="1">
                <a:spLocks noRot="1" noChangeAspect="1" noMove="1" noResize="1" noEditPoints="1" noAdjustHandles="1" noChangeArrowheads="1" noChangeShapeType="1" noTextEdit="1"/>
              </p:cNvSpPr>
              <p:nvPr/>
            </p:nvSpPr>
            <p:spPr>
              <a:xfrm>
                <a:off x="2310880" y="3406325"/>
                <a:ext cx="4130297" cy="686983"/>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E4A817A5-DEA3-448F-A45F-FCEC2EDF7413}"/>
                  </a:ext>
                </a:extLst>
              </p:cNvPr>
              <p:cNvSpPr txBox="1"/>
              <p:nvPr/>
            </p:nvSpPr>
            <p:spPr>
              <a:xfrm>
                <a:off x="2427757" y="4892487"/>
                <a:ext cx="3900362" cy="746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sz="2160" i="1">
                              <a:latin typeface="Cambria Math" panose="02040503050406030204" pitchFamily="18" charset="0"/>
                            </a:rPr>
                          </m:ctrlPr>
                        </m:sSupPr>
                        <m:e>
                          <m:r>
                            <a:rPr lang="es-CO" sz="2160" i="1">
                              <a:latin typeface="Cambria Math" panose="02040503050406030204" pitchFamily="18" charset="0"/>
                            </a:rPr>
                            <m:t>𝜎</m:t>
                          </m:r>
                        </m:e>
                        <m:sup>
                          <m:r>
                            <a:rPr lang="es-MX" sz="2160" i="1">
                              <a:latin typeface="Cambria Math" panose="02040503050406030204" pitchFamily="18" charset="0"/>
                            </a:rPr>
                            <m:t>´</m:t>
                          </m:r>
                        </m:sup>
                      </m:sSup>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f>
                        <m:fPr>
                          <m:ctrlPr>
                            <a:rPr lang="es-CO" sz="2160" i="1">
                              <a:latin typeface="Cambria Math" panose="02040503050406030204" pitchFamily="18" charset="0"/>
                            </a:rPr>
                          </m:ctrlPr>
                        </m:fPr>
                        <m:num>
                          <m:r>
                            <a:rPr lang="es-CO" sz="2160" i="1">
                              <a:latin typeface="Cambria Math" panose="02040503050406030204" pitchFamily="18" charset="0"/>
                            </a:rPr>
                            <m:t>1</m:t>
                          </m:r>
                        </m:num>
                        <m:den>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den>
                      </m:f>
                      <m:d>
                        <m:dPr>
                          <m:ctrlPr>
                            <a:rPr lang="es-CO" sz="2160" i="1">
                              <a:latin typeface="Cambria Math" panose="02040503050406030204" pitchFamily="18" charset="0"/>
                            </a:rPr>
                          </m:ctrlPr>
                        </m:dPr>
                        <m:e>
                          <m:r>
                            <a:rPr lang="es-CO" sz="2160" i="1">
                              <a:latin typeface="Cambria Math" panose="02040503050406030204" pitchFamily="18" charset="0"/>
                            </a:rPr>
                            <m:t>1−</m:t>
                          </m:r>
                          <m:f>
                            <m:fPr>
                              <m:ctrlPr>
                                <a:rPr lang="es-CO" sz="2160" i="1">
                                  <a:latin typeface="Cambria Math" panose="02040503050406030204" pitchFamily="18" charset="0"/>
                                </a:rPr>
                              </m:ctrlPr>
                            </m:fPr>
                            <m:num>
                              <m:r>
                                <a:rPr lang="es-MX" sz="2160" i="1">
                                  <a:latin typeface="Cambria Math" panose="02040503050406030204" pitchFamily="18" charset="0"/>
                                </a:rPr>
                                <m:t>1</m:t>
                              </m:r>
                            </m:num>
                            <m:den>
                              <m:r>
                                <a:rPr lang="es-CO" sz="2160" i="1">
                                  <a:latin typeface="Cambria Math" panose="02040503050406030204" pitchFamily="18" charset="0"/>
                                </a:rPr>
                                <m:t>1−1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den>
                          </m:f>
                        </m:e>
                      </m:d>
                    </m:oMath>
                  </m:oMathPara>
                </a14:m>
                <a:endParaRPr lang="es-CO" sz="2160" dirty="0"/>
              </a:p>
            </p:txBody>
          </p:sp>
        </mc:Choice>
        <mc:Fallback xmlns="">
          <p:sp>
            <p:nvSpPr>
              <p:cNvPr id="8" name="CuadroTexto 7">
                <a:extLst>
                  <a:ext uri="{FF2B5EF4-FFF2-40B4-BE49-F238E27FC236}">
                    <a16:creationId xmlns:a16="http://schemas.microsoft.com/office/drawing/2014/main" id="{E4A817A5-DEA3-448F-A45F-FCEC2EDF7413}"/>
                  </a:ext>
                </a:extLst>
              </p:cNvPr>
              <p:cNvSpPr txBox="1">
                <a:spLocks noRot="1" noChangeAspect="1" noMove="1" noResize="1" noEditPoints="1" noAdjustHandles="1" noChangeArrowheads="1" noChangeShapeType="1" noTextEdit="1"/>
              </p:cNvSpPr>
              <p:nvPr/>
            </p:nvSpPr>
            <p:spPr>
              <a:xfrm>
                <a:off x="2427757" y="4892487"/>
                <a:ext cx="3900362" cy="746871"/>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9BEF7EB-18BC-40EA-9643-84E0BB3025F0}"/>
                  </a:ext>
                </a:extLst>
              </p:cNvPr>
              <p:cNvSpPr txBox="1"/>
              <p:nvPr/>
            </p:nvSpPr>
            <p:spPr>
              <a:xfrm>
                <a:off x="2459649" y="6566110"/>
                <a:ext cx="2891048" cy="375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160" i="1">
                          <a:latin typeface="Cambria Math" panose="02040503050406030204" pitchFamily="18" charset="0"/>
                        </a:rPr>
                        <m:t>𝜎</m:t>
                      </m:r>
                      <m:r>
                        <a:rPr lang="es-MX" sz="2160" i="1">
                          <a:latin typeface="Cambria Math" panose="02040503050406030204" pitchFamily="18" charset="0"/>
                        </a:rPr>
                        <m:t>´</m:t>
                      </m:r>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r>
                        <a:rPr lang="es-CO" sz="2160" i="1">
                          <a:latin typeface="Cambria Math" panose="02040503050406030204" pitchFamily="18" charset="0"/>
                        </a:rPr>
                        <m:t>𝜎</m:t>
                      </m:r>
                      <m:d>
                        <m:dPr>
                          <m:ctrlPr>
                            <a:rPr lang="es-CO" sz="2160" i="1">
                              <a:latin typeface="Cambria Math" panose="02040503050406030204" pitchFamily="18" charset="0"/>
                            </a:rPr>
                          </m:ctrlPr>
                        </m:dPr>
                        <m:e>
                          <m:r>
                            <a:rPr lang="es-CO" sz="2160" i="1">
                              <a:latin typeface="Cambria Math" panose="02040503050406030204" pitchFamily="18" charset="0"/>
                            </a:rPr>
                            <m:t>𝑥</m:t>
                          </m:r>
                        </m:e>
                      </m:d>
                      <m:d>
                        <m:dPr>
                          <m:ctrlPr>
                            <a:rPr lang="es-CO" sz="2160" i="1">
                              <a:latin typeface="Cambria Math" panose="02040503050406030204" pitchFamily="18" charset="0"/>
                            </a:rPr>
                          </m:ctrlPr>
                        </m:dPr>
                        <m:e>
                          <m:r>
                            <a:rPr lang="es-CO" sz="2160" i="1">
                              <a:latin typeface="Cambria Math" panose="02040503050406030204" pitchFamily="18" charset="0"/>
                            </a:rPr>
                            <m:t>1−</m:t>
                          </m:r>
                          <m:r>
                            <a:rPr lang="es-CO" sz="2160" i="1">
                              <a:latin typeface="Cambria Math" panose="02040503050406030204" pitchFamily="18" charset="0"/>
                            </a:rPr>
                            <m:t>𝜎</m:t>
                          </m:r>
                          <m:d>
                            <m:dPr>
                              <m:ctrlPr>
                                <a:rPr lang="es-CO" sz="2160" i="1">
                                  <a:latin typeface="Cambria Math" panose="02040503050406030204" pitchFamily="18" charset="0"/>
                                </a:rPr>
                              </m:ctrlPr>
                            </m:dPr>
                            <m:e>
                              <m:r>
                                <a:rPr lang="es-CO" sz="2160" i="1">
                                  <a:latin typeface="Cambria Math" panose="02040503050406030204" pitchFamily="18" charset="0"/>
                                </a:rPr>
                                <m:t>𝑥</m:t>
                              </m:r>
                            </m:e>
                          </m:d>
                        </m:e>
                      </m:d>
                    </m:oMath>
                  </m:oMathPara>
                </a14:m>
                <a:endParaRPr lang="es-CO" sz="2160" dirty="0"/>
              </a:p>
            </p:txBody>
          </p:sp>
        </mc:Choice>
        <mc:Fallback xmlns="">
          <p:sp>
            <p:nvSpPr>
              <p:cNvPr id="9" name="CuadroTexto 8">
                <a:extLst>
                  <a:ext uri="{FF2B5EF4-FFF2-40B4-BE49-F238E27FC236}">
                    <a16:creationId xmlns:a16="http://schemas.microsoft.com/office/drawing/2014/main" id="{29BEF7EB-18BC-40EA-9643-84E0BB3025F0}"/>
                  </a:ext>
                </a:extLst>
              </p:cNvPr>
              <p:cNvSpPr txBox="1">
                <a:spLocks noRot="1" noChangeAspect="1" noMove="1" noResize="1" noEditPoints="1" noAdjustHandles="1" noChangeArrowheads="1" noChangeShapeType="1" noTextEdit="1"/>
              </p:cNvSpPr>
              <p:nvPr/>
            </p:nvSpPr>
            <p:spPr>
              <a:xfrm>
                <a:off x="2459649" y="6566110"/>
                <a:ext cx="2891048" cy="375231"/>
              </a:xfrm>
              <a:prstGeom prst="rect">
                <a:avLst/>
              </a:prstGeom>
              <a:blipFill>
                <a:blip r:embed="rId6"/>
                <a:stretch>
                  <a:fillRect l="-842" b="-3226"/>
                </a:stretch>
              </a:blipFill>
            </p:spPr>
            <p:txBody>
              <a:bodyPr/>
              <a:lstStyle/>
              <a:p>
                <a:r>
                  <a:rPr lang="es-CO">
                    <a:noFill/>
                  </a:rPr>
                  <a:t> </a:t>
                </a:r>
              </a:p>
            </p:txBody>
          </p:sp>
        </mc:Fallback>
      </mc:AlternateContent>
      <p:sp>
        <p:nvSpPr>
          <p:cNvPr id="10" name="CuadroTexto 9">
            <a:extLst>
              <a:ext uri="{FF2B5EF4-FFF2-40B4-BE49-F238E27FC236}">
                <a16:creationId xmlns:a16="http://schemas.microsoft.com/office/drawing/2014/main" id="{D8A11836-CB54-4D81-A2DE-CBB9ED407CF8}"/>
              </a:ext>
            </a:extLst>
          </p:cNvPr>
          <p:cNvSpPr txBox="1"/>
          <p:nvPr/>
        </p:nvSpPr>
        <p:spPr>
          <a:xfrm>
            <a:off x="7960583" y="1243686"/>
            <a:ext cx="4320480" cy="1421928"/>
          </a:xfrm>
          <a:prstGeom prst="rect">
            <a:avLst/>
          </a:prstGeom>
          <a:noFill/>
          <a:ln>
            <a:solidFill>
              <a:schemeClr val="tx1"/>
            </a:solidFill>
          </a:ln>
        </p:spPr>
        <p:txBody>
          <a:bodyPr wrap="square" rtlCol="0">
            <a:spAutoFit/>
          </a:bodyPr>
          <a:lstStyle/>
          <a:p>
            <a:pPr algn="just"/>
            <a:r>
              <a:rPr lang="es-MX" sz="2160" dirty="0"/>
              <a:t>La idea es que los pesos no sean números muy grandes dado que si son muy grandes se pueden alejar de las variables de respuesta.</a:t>
            </a:r>
            <a:endParaRPr lang="es-CO" sz="2160" dirty="0"/>
          </a:p>
        </p:txBody>
      </p:sp>
      <p:sp>
        <p:nvSpPr>
          <p:cNvPr id="11" name="CuadroTexto 10">
            <a:extLst>
              <a:ext uri="{FF2B5EF4-FFF2-40B4-BE49-F238E27FC236}">
                <a16:creationId xmlns:a16="http://schemas.microsoft.com/office/drawing/2014/main" id="{30AA54FB-7459-4476-9D60-9CFE48A7E66A}"/>
              </a:ext>
            </a:extLst>
          </p:cNvPr>
          <p:cNvSpPr txBox="1"/>
          <p:nvPr/>
        </p:nvSpPr>
        <p:spPr>
          <a:xfrm>
            <a:off x="8050710" y="4489426"/>
            <a:ext cx="4230353" cy="1421928"/>
          </a:xfrm>
          <a:prstGeom prst="rect">
            <a:avLst/>
          </a:prstGeom>
          <a:noFill/>
          <a:ln>
            <a:solidFill>
              <a:schemeClr val="tx1"/>
            </a:solidFill>
          </a:ln>
        </p:spPr>
        <p:txBody>
          <a:bodyPr wrap="square" rtlCol="0">
            <a:spAutoFit/>
          </a:bodyPr>
          <a:lstStyle/>
          <a:p>
            <a:pPr algn="just"/>
            <a:r>
              <a:rPr lang="es-MX" sz="2160" dirty="0"/>
              <a:t>No hay una regla que especifique las cantidades de neuronas y las capas ocultas que se deben usar.</a:t>
            </a:r>
          </a:p>
          <a:p>
            <a:pPr algn="just"/>
            <a:r>
              <a:rPr lang="es-MX" sz="2160" dirty="0"/>
              <a:t> </a:t>
            </a:r>
            <a:endParaRPr lang="es-CO" sz="2160" dirty="0"/>
          </a:p>
        </p:txBody>
      </p:sp>
    </p:spTree>
    <p:extLst>
      <p:ext uri="{BB962C8B-B14F-4D97-AF65-F5344CB8AC3E}">
        <p14:creationId xmlns:p14="http://schemas.microsoft.com/office/powerpoint/2010/main" val="356977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2DF20C-CD06-9805-957F-8AAD78855F3C}"/>
              </a:ext>
            </a:extLst>
          </p:cNvPr>
          <p:cNvSpPr txBox="1"/>
          <p:nvPr/>
        </p:nvSpPr>
        <p:spPr>
          <a:xfrm>
            <a:off x="1572127" y="2885890"/>
            <a:ext cx="9434540" cy="3970318"/>
          </a:xfrm>
          <a:prstGeom prst="rect">
            <a:avLst/>
          </a:prstGeom>
          <a:noFill/>
        </p:spPr>
        <p:txBody>
          <a:bodyPr wrap="square">
            <a:spAutoFit/>
          </a:bodyPr>
          <a:lstStyle/>
          <a:p>
            <a:pPr marL="457200" indent="-457200">
              <a:buFont typeface="Wingdings" panose="05000000000000000000" pitchFamily="2" charset="2"/>
              <a:buChar char="q"/>
            </a:pPr>
            <a:r>
              <a:rPr lang="es-MX" sz="2800" dirty="0"/>
              <a:t>Visión por computadora: reconocimiento facial, objetos.</a:t>
            </a:r>
          </a:p>
          <a:p>
            <a:pPr marL="457200" indent="-457200">
              <a:buFont typeface="Wingdings" panose="05000000000000000000" pitchFamily="2" charset="2"/>
              <a:buChar char="q"/>
            </a:pPr>
            <a:endParaRPr lang="es-MX" sz="2800" dirty="0"/>
          </a:p>
          <a:p>
            <a:pPr marL="457200" indent="-457200">
              <a:buFont typeface="Wingdings" panose="05000000000000000000" pitchFamily="2" charset="2"/>
              <a:buChar char="q"/>
            </a:pPr>
            <a:r>
              <a:rPr lang="es-MX" sz="2800" dirty="0"/>
              <a:t>Procesamiento de lenguaje: traducción, </a:t>
            </a:r>
            <a:r>
              <a:rPr lang="es-MX" sz="2800" dirty="0" err="1"/>
              <a:t>chatbots</a:t>
            </a:r>
            <a:r>
              <a:rPr lang="es-MX" sz="2800" dirty="0"/>
              <a:t>.</a:t>
            </a:r>
          </a:p>
          <a:p>
            <a:pPr marL="457200" indent="-457200">
              <a:buFont typeface="Wingdings" panose="05000000000000000000" pitchFamily="2" charset="2"/>
              <a:buChar char="q"/>
            </a:pPr>
            <a:endParaRPr lang="es-MX" sz="2800" dirty="0"/>
          </a:p>
          <a:p>
            <a:pPr marL="457200" indent="-457200">
              <a:buFont typeface="Wingdings" panose="05000000000000000000" pitchFamily="2" charset="2"/>
              <a:buChar char="q"/>
            </a:pPr>
            <a:r>
              <a:rPr lang="es-MX" sz="2800" dirty="0"/>
              <a:t>Medicina: diagnóstico con imágenes.</a:t>
            </a:r>
          </a:p>
          <a:p>
            <a:pPr marL="457200" indent="-457200">
              <a:buFont typeface="Wingdings" panose="05000000000000000000" pitchFamily="2" charset="2"/>
              <a:buChar char="q"/>
            </a:pPr>
            <a:endParaRPr lang="es-MX" sz="2800" dirty="0"/>
          </a:p>
          <a:p>
            <a:pPr marL="457200" indent="-457200">
              <a:buFont typeface="Wingdings" panose="05000000000000000000" pitchFamily="2" charset="2"/>
              <a:buChar char="q"/>
            </a:pPr>
            <a:r>
              <a:rPr lang="es-MX" sz="2800" dirty="0"/>
              <a:t>Finanzas: predicción, detección de fraudes.</a:t>
            </a:r>
          </a:p>
          <a:p>
            <a:pPr marL="457200" indent="-457200">
              <a:buFont typeface="Wingdings" panose="05000000000000000000" pitchFamily="2" charset="2"/>
              <a:buChar char="q"/>
            </a:pPr>
            <a:endParaRPr lang="es-MX" sz="2800" dirty="0"/>
          </a:p>
          <a:p>
            <a:pPr marL="457200" indent="-457200">
              <a:buFont typeface="Wingdings" panose="05000000000000000000" pitchFamily="2" charset="2"/>
              <a:buChar char="q"/>
            </a:pPr>
            <a:r>
              <a:rPr lang="es-MX" sz="2800" dirty="0"/>
              <a:t>Vehículos autónomos: interpretación del entorno</a:t>
            </a:r>
            <a:endParaRPr lang="es-MX" dirty="0"/>
          </a:p>
        </p:txBody>
      </p:sp>
      <p:sp>
        <p:nvSpPr>
          <p:cNvPr id="5" name="CuadroTexto 4">
            <a:extLst>
              <a:ext uri="{FF2B5EF4-FFF2-40B4-BE49-F238E27FC236}">
                <a16:creationId xmlns:a16="http://schemas.microsoft.com/office/drawing/2014/main" id="{02226155-7B7D-6E4F-28DF-4F2C124293EC}"/>
              </a:ext>
            </a:extLst>
          </p:cNvPr>
          <p:cNvSpPr txBox="1"/>
          <p:nvPr/>
        </p:nvSpPr>
        <p:spPr>
          <a:xfrm>
            <a:off x="1572127" y="1450747"/>
            <a:ext cx="9773206" cy="707886"/>
          </a:xfrm>
          <a:prstGeom prst="rect">
            <a:avLst/>
          </a:prstGeom>
          <a:noFill/>
        </p:spPr>
        <p:txBody>
          <a:bodyPr wrap="square">
            <a:spAutoFit/>
          </a:bodyPr>
          <a:lstStyle/>
          <a:p>
            <a:r>
              <a:rPr lang="es-MX" sz="4000" b="1" dirty="0"/>
              <a:t>¿Para qué se usan las redes neuronales?</a:t>
            </a:r>
            <a:endParaRPr lang="es-CO" sz="4000" b="1" dirty="0"/>
          </a:p>
        </p:txBody>
      </p:sp>
    </p:spTree>
    <p:extLst>
      <p:ext uri="{BB962C8B-B14F-4D97-AF65-F5344CB8AC3E}">
        <p14:creationId xmlns:p14="http://schemas.microsoft.com/office/powerpoint/2010/main" val="3288085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a:extLst>
              <a:ext uri="{FF2B5EF4-FFF2-40B4-BE49-F238E27FC236}">
                <a16:creationId xmlns:a16="http://schemas.microsoft.com/office/drawing/2014/main" id="{BD2F6DD0-4AF0-46D6-B796-18E2A3E1F84C}"/>
              </a:ext>
            </a:extLst>
          </p:cNvPr>
          <p:cNvSpPr txBox="1">
            <a:spLocks noChangeArrowheads="1"/>
          </p:cNvSpPr>
          <p:nvPr/>
        </p:nvSpPr>
        <p:spPr bwMode="auto">
          <a:xfrm>
            <a:off x="2652712" y="1522513"/>
            <a:ext cx="9324976" cy="6351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342900" indent="-34131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cs typeface="Arial" panose="020B0604020202020204" pitchFamily="34" charset="0"/>
              </a:defRPr>
            </a:lvl9pPr>
          </a:lstStyle>
          <a:p>
            <a:pPr algn="just" eaLnBrk="1" hangingPunct="1">
              <a:spcBef>
                <a:spcPts val="960"/>
              </a:spcBef>
            </a:pPr>
            <a:r>
              <a:rPr lang="es-PE" altLang="es-CO" sz="3840" dirty="0">
                <a:solidFill>
                  <a:srgbClr val="000000"/>
                </a:solidFill>
                <a:latin typeface="Arial" panose="020B0604020202020204" pitchFamily="34" charset="0"/>
              </a:rPr>
              <a:t>La red aprende examinando los registros individuales, generando una predicción para cada registro y realizando ajustes a las ponderaciones cuando realiza una predicción incorrecta. </a:t>
            </a:r>
          </a:p>
          <a:p>
            <a:pPr algn="just" eaLnBrk="1" hangingPunct="1">
              <a:spcBef>
                <a:spcPts val="960"/>
              </a:spcBef>
            </a:pPr>
            <a:r>
              <a:rPr lang="es-PE" altLang="es-CO" sz="3840" dirty="0">
                <a:solidFill>
                  <a:srgbClr val="000000"/>
                </a:solidFill>
                <a:latin typeface="Arial" panose="020B0604020202020204" pitchFamily="34" charset="0"/>
              </a:rPr>
              <a:t>Este proceso se repite muchas veces y la red sigue mejorando sus predicciones hasta haber alcanzado uno o varios criterios de parada.</a:t>
            </a:r>
          </a:p>
          <a:p>
            <a:pPr algn="ctr" eaLnBrk="1" hangingPunct="1">
              <a:spcBef>
                <a:spcPts val="960"/>
              </a:spcBef>
            </a:pPr>
            <a:endParaRPr lang="es-PE" altLang="es-CO" sz="3840" dirty="0">
              <a:solidFill>
                <a:srgbClr val="000000"/>
              </a:solidFill>
              <a:latin typeface="Arial" panose="020B0604020202020204" pitchFamily="34" charset="0"/>
            </a:endParaRPr>
          </a:p>
          <a:p>
            <a:pPr algn="ctr" eaLnBrk="1" hangingPunct="1">
              <a:spcBef>
                <a:spcPts val="960"/>
              </a:spcBef>
            </a:pPr>
            <a:endParaRPr lang="es-PE" altLang="es-CO" sz="3840" dirty="0">
              <a:solidFill>
                <a:srgbClr val="000000"/>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94EEFF0-3F1D-4310-A86A-90744A2B4B18}"/>
              </a:ext>
            </a:extLst>
          </p:cNvPr>
          <p:cNvSpPr/>
          <p:nvPr/>
        </p:nvSpPr>
        <p:spPr>
          <a:xfrm>
            <a:off x="3483704" y="3763936"/>
            <a:ext cx="7662995" cy="757130"/>
          </a:xfrm>
          <a:prstGeom prst="rect">
            <a:avLst/>
          </a:prstGeom>
        </p:spPr>
        <p:txBody>
          <a:bodyPr wrap="none">
            <a:spAutoFit/>
          </a:bodyPr>
          <a:lstStyle/>
          <a:p>
            <a:pPr marL="411480" indent="-409576" algn="ctr" defTabSz="548640" fontAlgn="base">
              <a:spcBef>
                <a:spcPts val="960"/>
              </a:spcBef>
              <a:spcAft>
                <a:spcPct val="0"/>
              </a:spcAft>
              <a:buClr>
                <a:srgbClr val="000000"/>
              </a:buClr>
              <a:buSzPct val="100000"/>
            </a:pPr>
            <a:r>
              <a:rPr lang="es-PE" altLang="es-CO" sz="4320" b="1" i="1" dirty="0" err="1">
                <a:latin typeface="Arial" panose="020B0604020202020204" pitchFamily="34" charset="0"/>
                <a:cs typeface="Arial" panose="020B0604020202020204" pitchFamily="34" charset="0"/>
              </a:rPr>
              <a:t>The</a:t>
            </a:r>
            <a:r>
              <a:rPr lang="es-PE" altLang="es-CO" sz="4320" b="1" i="1" dirty="0">
                <a:latin typeface="Arial" panose="020B0604020202020204" pitchFamily="34" charset="0"/>
                <a:cs typeface="Arial" panose="020B0604020202020204" pitchFamily="34" charset="0"/>
              </a:rPr>
              <a:t> </a:t>
            </a:r>
            <a:r>
              <a:rPr lang="es-PE" altLang="es-CO" sz="4320" b="1" i="1" dirty="0" err="1">
                <a:latin typeface="Arial" panose="020B0604020202020204" pitchFamily="34" charset="0"/>
                <a:cs typeface="Arial" panose="020B0604020202020204" pitchFamily="34" charset="0"/>
              </a:rPr>
              <a:t>Convolutional</a:t>
            </a:r>
            <a:r>
              <a:rPr lang="es-PE" altLang="es-CO" sz="4320" b="1" i="1" dirty="0">
                <a:latin typeface="Arial" panose="020B0604020202020204" pitchFamily="34" charset="0"/>
                <a:cs typeface="Arial" panose="020B0604020202020204" pitchFamily="34" charset="0"/>
              </a:rPr>
              <a:t> Networks</a:t>
            </a:r>
          </a:p>
        </p:txBody>
      </p:sp>
      <p:sp>
        <p:nvSpPr>
          <p:cNvPr id="3" name="Signo menos 2">
            <a:extLst>
              <a:ext uri="{FF2B5EF4-FFF2-40B4-BE49-F238E27FC236}">
                <a16:creationId xmlns:a16="http://schemas.microsoft.com/office/drawing/2014/main" id="{B6C15B4C-CEBE-4765-B884-5B78380150EA}"/>
              </a:ext>
            </a:extLst>
          </p:cNvPr>
          <p:cNvSpPr/>
          <p:nvPr/>
        </p:nvSpPr>
        <p:spPr>
          <a:xfrm>
            <a:off x="2340690" y="4288523"/>
            <a:ext cx="9949021" cy="502020"/>
          </a:xfrm>
          <a:prstGeom prst="mathMinus">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2160" dirty="0">
              <a:ln>
                <a:solidFill>
                  <a:schemeClr val="tx1">
                    <a:lumMod val="65000"/>
                    <a:lumOff val="35000"/>
                  </a:schemeClr>
                </a:solidFill>
              </a:ln>
              <a:solidFill>
                <a:schemeClr val="bg1">
                  <a:lumMod val="50000"/>
                </a:schemeClr>
              </a:solidFill>
            </a:endParaRPr>
          </a:p>
        </p:txBody>
      </p:sp>
    </p:spTree>
    <p:extLst>
      <p:ext uri="{BB962C8B-B14F-4D97-AF65-F5344CB8AC3E}">
        <p14:creationId xmlns:p14="http://schemas.microsoft.com/office/powerpoint/2010/main" val="623666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C20828C-4A4C-4302-A122-04A7D570FA9E}"/>
              </a:ext>
            </a:extLst>
          </p:cNvPr>
          <p:cNvPicPr>
            <a:picLocks noChangeAspect="1"/>
          </p:cNvPicPr>
          <p:nvPr/>
        </p:nvPicPr>
        <p:blipFill rotWithShape="1">
          <a:blip r:embed="rId2"/>
          <a:srcRect l="21955" t="32719" r="43818" b="36478"/>
          <a:stretch/>
        </p:blipFill>
        <p:spPr>
          <a:xfrm>
            <a:off x="223690" y="1842581"/>
            <a:ext cx="6811877" cy="5281907"/>
          </a:xfrm>
          <a:prstGeom prst="rect">
            <a:avLst/>
          </a:prstGeom>
        </p:spPr>
      </p:pic>
      <p:pic>
        <p:nvPicPr>
          <p:cNvPr id="3" name="Imagen 2">
            <a:extLst>
              <a:ext uri="{FF2B5EF4-FFF2-40B4-BE49-F238E27FC236}">
                <a16:creationId xmlns:a16="http://schemas.microsoft.com/office/drawing/2014/main" id="{5A2B1217-3AA7-493C-9DC4-64EE033C1891}"/>
              </a:ext>
            </a:extLst>
          </p:cNvPr>
          <p:cNvPicPr>
            <a:picLocks noChangeAspect="1"/>
          </p:cNvPicPr>
          <p:nvPr/>
        </p:nvPicPr>
        <p:blipFill rotWithShape="1">
          <a:blip r:embed="rId3"/>
          <a:srcRect l="20864" t="32962" r="43000" b="37691"/>
          <a:stretch/>
        </p:blipFill>
        <p:spPr>
          <a:xfrm>
            <a:off x="7947292" y="1842580"/>
            <a:ext cx="5987255" cy="5281907"/>
          </a:xfrm>
          <a:prstGeom prst="rect">
            <a:avLst/>
          </a:prstGeom>
        </p:spPr>
      </p:pic>
      <p:sp>
        <p:nvSpPr>
          <p:cNvPr id="5" name="CuadroTexto 4">
            <a:extLst>
              <a:ext uri="{FF2B5EF4-FFF2-40B4-BE49-F238E27FC236}">
                <a16:creationId xmlns:a16="http://schemas.microsoft.com/office/drawing/2014/main" id="{8EF9A220-85DA-4056-B0AB-D0BC647203E9}"/>
              </a:ext>
            </a:extLst>
          </p:cNvPr>
          <p:cNvSpPr txBox="1"/>
          <p:nvPr/>
        </p:nvSpPr>
        <p:spPr>
          <a:xfrm>
            <a:off x="1406713" y="969003"/>
            <a:ext cx="4414991" cy="535531"/>
          </a:xfrm>
          <a:prstGeom prst="rect">
            <a:avLst/>
          </a:prstGeom>
          <a:noFill/>
        </p:spPr>
        <p:txBody>
          <a:bodyPr wrap="none" rtlCol="0">
            <a:spAutoFit/>
          </a:bodyPr>
          <a:lstStyle/>
          <a:p>
            <a:r>
              <a:rPr lang="es-MX" sz="2880" b="1" dirty="0">
                <a:latin typeface="Arial" panose="020B0604020202020204" pitchFamily="34" charset="0"/>
                <a:cs typeface="Arial" panose="020B0604020202020204" pitchFamily="34" charset="0"/>
              </a:rPr>
              <a:t>¿Son la misma imagen?</a:t>
            </a:r>
            <a:endParaRPr lang="es-CO" sz="2880" b="1" dirty="0">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C2BC5AF7-D10E-44FA-93D1-42D2C16AB095}"/>
              </a:ext>
            </a:extLst>
          </p:cNvPr>
          <p:cNvSpPr/>
          <p:nvPr/>
        </p:nvSpPr>
        <p:spPr>
          <a:xfrm>
            <a:off x="8718004" y="7205199"/>
            <a:ext cx="4414991" cy="535531"/>
          </a:xfrm>
          <a:prstGeom prst="rect">
            <a:avLst/>
          </a:prstGeom>
        </p:spPr>
        <p:txBody>
          <a:bodyPr wrap="none">
            <a:spAutoFit/>
          </a:bodyPr>
          <a:lstStyle/>
          <a:p>
            <a:r>
              <a:rPr lang="es-MX" sz="2880" b="1" dirty="0">
                <a:latin typeface="Arial" panose="020B0604020202020204" pitchFamily="34" charset="0"/>
                <a:cs typeface="Arial" panose="020B0604020202020204" pitchFamily="34" charset="0"/>
              </a:rPr>
              <a:t>¿Son la misma imagen?</a:t>
            </a:r>
            <a:endParaRPr lang="es-CO" sz="288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494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B19658B-8519-4C13-B5CB-41F5B09A60B3}"/>
              </a:ext>
            </a:extLst>
          </p:cNvPr>
          <p:cNvPicPr>
            <a:picLocks noChangeAspect="1"/>
          </p:cNvPicPr>
          <p:nvPr/>
        </p:nvPicPr>
        <p:blipFill>
          <a:blip r:embed="rId2"/>
          <a:stretch>
            <a:fillRect/>
          </a:stretch>
        </p:blipFill>
        <p:spPr>
          <a:xfrm>
            <a:off x="2758440" y="937677"/>
            <a:ext cx="8260668" cy="7069039"/>
          </a:xfrm>
          <a:prstGeom prst="rect">
            <a:avLst/>
          </a:prstGeom>
        </p:spPr>
      </p:pic>
    </p:spTree>
    <p:extLst>
      <p:ext uri="{BB962C8B-B14F-4D97-AF65-F5344CB8AC3E}">
        <p14:creationId xmlns:p14="http://schemas.microsoft.com/office/powerpoint/2010/main" val="3295660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7CFE722-9B6C-4EFA-B77D-2976D8328DDB}"/>
              </a:ext>
            </a:extLst>
          </p:cNvPr>
          <p:cNvPicPr>
            <a:picLocks noChangeAspect="1"/>
          </p:cNvPicPr>
          <p:nvPr/>
        </p:nvPicPr>
        <p:blipFill rotWithShape="1">
          <a:blip r:embed="rId2"/>
          <a:srcRect l="7636" t="36842" r="52682" b="29930"/>
          <a:stretch/>
        </p:blipFill>
        <p:spPr>
          <a:xfrm>
            <a:off x="1665620" y="4651361"/>
            <a:ext cx="11339180" cy="3321767"/>
          </a:xfrm>
          <a:prstGeom prst="rect">
            <a:avLst/>
          </a:prstGeom>
        </p:spPr>
      </p:pic>
      <p:pic>
        <p:nvPicPr>
          <p:cNvPr id="5" name="Imagen 4">
            <a:extLst>
              <a:ext uri="{FF2B5EF4-FFF2-40B4-BE49-F238E27FC236}">
                <a16:creationId xmlns:a16="http://schemas.microsoft.com/office/drawing/2014/main" id="{C833C355-4A7D-4A01-B26A-3544EC35851F}"/>
              </a:ext>
            </a:extLst>
          </p:cNvPr>
          <p:cNvPicPr>
            <a:picLocks noChangeAspect="1"/>
          </p:cNvPicPr>
          <p:nvPr/>
        </p:nvPicPr>
        <p:blipFill rotWithShape="1">
          <a:blip r:embed="rId3"/>
          <a:srcRect l="39000" t="50990" r="36864" b="34053"/>
          <a:stretch/>
        </p:blipFill>
        <p:spPr>
          <a:xfrm>
            <a:off x="1665621" y="1882173"/>
            <a:ext cx="5395579" cy="2769187"/>
          </a:xfrm>
          <a:prstGeom prst="rect">
            <a:avLst/>
          </a:prstGeom>
        </p:spPr>
      </p:pic>
      <p:sp>
        <p:nvSpPr>
          <p:cNvPr id="6" name="CuadroTexto 5">
            <a:extLst>
              <a:ext uri="{FF2B5EF4-FFF2-40B4-BE49-F238E27FC236}">
                <a16:creationId xmlns:a16="http://schemas.microsoft.com/office/drawing/2014/main" id="{9562B1D7-96F5-4011-B4D3-CC44DCD13F15}"/>
              </a:ext>
            </a:extLst>
          </p:cNvPr>
          <p:cNvSpPr txBox="1"/>
          <p:nvPr/>
        </p:nvSpPr>
        <p:spPr>
          <a:xfrm>
            <a:off x="1040364" y="608246"/>
            <a:ext cx="7875874" cy="1015663"/>
          </a:xfrm>
          <a:prstGeom prst="rect">
            <a:avLst/>
          </a:prstGeom>
          <a:noFill/>
        </p:spPr>
        <p:txBody>
          <a:bodyPr wrap="none" rtlCol="0">
            <a:spAutoFit/>
          </a:bodyPr>
          <a:lstStyle/>
          <a:p>
            <a:r>
              <a:rPr lang="es-MX" sz="6000" b="1" i="1" dirty="0">
                <a:latin typeface="Arial" panose="020B0604020202020204" pitchFamily="34" charset="0"/>
                <a:cs typeface="Arial" panose="020B0604020202020204" pitchFamily="34" charset="0"/>
              </a:rPr>
              <a:t>¿Cuál es el objetivo?</a:t>
            </a:r>
            <a:endParaRPr lang="es-CO" sz="6000" b="1" i="1"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DA27E36E-173C-4BE7-B137-65E01A64031A}"/>
              </a:ext>
            </a:extLst>
          </p:cNvPr>
          <p:cNvPicPr>
            <a:picLocks noChangeAspect="1"/>
          </p:cNvPicPr>
          <p:nvPr/>
        </p:nvPicPr>
        <p:blipFill rotWithShape="1">
          <a:blip r:embed="rId4"/>
          <a:srcRect l="57251" t="28353" r="8227" b="34053"/>
          <a:stretch/>
        </p:blipFill>
        <p:spPr>
          <a:xfrm>
            <a:off x="7806257" y="1908536"/>
            <a:ext cx="5012276" cy="2687298"/>
          </a:xfrm>
          <a:prstGeom prst="rect">
            <a:avLst/>
          </a:prstGeom>
        </p:spPr>
      </p:pic>
    </p:spTree>
    <p:extLst>
      <p:ext uri="{BB962C8B-B14F-4D97-AF65-F5344CB8AC3E}">
        <p14:creationId xmlns:p14="http://schemas.microsoft.com/office/powerpoint/2010/main" val="4269498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940786" y="929312"/>
            <a:ext cx="13258800" cy="6370975"/>
          </a:xfrm>
          <a:prstGeom prst="rect">
            <a:avLst/>
          </a:prstGeom>
          <a:noFill/>
        </p:spPr>
        <p:txBody>
          <a:bodyPr wrap="square">
            <a:spAutoFit/>
          </a:bodyPr>
          <a:lstStyle/>
          <a:p>
            <a:r>
              <a:rPr lang="es-MX" sz="3200" dirty="0"/>
              <a:t>Pasos para construir una red neuronal convolucional (CNN)</a:t>
            </a:r>
          </a:p>
          <a:p>
            <a:endParaRPr lang="es-MX" sz="2000" dirty="0"/>
          </a:p>
          <a:p>
            <a:pPr marL="342900" indent="-342900">
              <a:buAutoNum type="arabicPeriod"/>
            </a:pPr>
            <a:r>
              <a:rPr lang="es-MX" sz="2000" b="1" dirty="0"/>
              <a:t>Definir el problema</a:t>
            </a:r>
          </a:p>
          <a:p>
            <a:endParaRPr lang="es-MX" sz="2000" b="1" dirty="0"/>
          </a:p>
          <a:p>
            <a:r>
              <a:rPr lang="es-MX" sz="2000" dirty="0"/>
              <a:t>           Identificar el problema que deseas resolver (clasificación de imágenes, detección de objetos, etc.).</a:t>
            </a:r>
          </a:p>
          <a:p>
            <a:endParaRPr lang="es-MX" sz="2000" dirty="0"/>
          </a:p>
          <a:p>
            <a:r>
              <a:rPr lang="es-MX" sz="2000" b="1" dirty="0"/>
              <a:t>2. Recopilar los datos  </a:t>
            </a:r>
          </a:p>
          <a:p>
            <a:endParaRPr lang="es-MX" sz="2000" b="1" dirty="0"/>
          </a:p>
          <a:p>
            <a:r>
              <a:rPr lang="es-MX" sz="2000" dirty="0"/>
              <a:t>          Reunir un conjunto de datos adecuado. Asegurarse de que esté etiquetado y sea representativo.</a:t>
            </a:r>
          </a:p>
          <a:p>
            <a:endParaRPr lang="es-MX" sz="2000" dirty="0"/>
          </a:p>
          <a:p>
            <a:r>
              <a:rPr lang="es-MX" sz="2000" b="1" dirty="0"/>
              <a:t>3. Preprocesar los datos</a:t>
            </a:r>
          </a:p>
          <a:p>
            <a:endParaRPr lang="es-MX" sz="2000" b="1" dirty="0"/>
          </a:p>
          <a:p>
            <a:pPr marL="541338"/>
            <a:r>
              <a:rPr lang="es-MX" sz="2000" b="1" dirty="0"/>
              <a:t>Normalización:</a:t>
            </a:r>
            <a:r>
              <a:rPr lang="es-MX" sz="2000" dirty="0"/>
              <a:t> Escalar los valores de píxeles (por ejemplo, entre 0 y 1).</a:t>
            </a:r>
          </a:p>
          <a:p>
            <a:pPr marL="541338"/>
            <a:r>
              <a:rPr lang="es-MX" sz="2000" b="1" dirty="0"/>
              <a:t>Aumento de Datos:</a:t>
            </a:r>
            <a:r>
              <a:rPr lang="es-MX" sz="2000" dirty="0"/>
              <a:t> Aplicar transformaciones como rotaciones, cambios de escala, etc., para aumentar la diversidad del conjunto de entrenamiento.</a:t>
            </a:r>
          </a:p>
          <a:p>
            <a:pPr>
              <a:buFont typeface="Arial" panose="020B0604020202020204" pitchFamily="34" charset="0"/>
              <a:buChar char="•"/>
            </a:pPr>
            <a:endParaRPr lang="es-MX" sz="2000" dirty="0"/>
          </a:p>
          <a:p>
            <a:r>
              <a:rPr lang="es-MX" sz="2000" b="1" dirty="0"/>
              <a:t>4. Dividir el Conjunto de Datos</a:t>
            </a:r>
          </a:p>
          <a:p>
            <a:pPr marL="541338"/>
            <a:r>
              <a:rPr lang="es-MX" sz="2000" dirty="0"/>
              <a:t>Separar los datos en conjuntos de entrenamiento, validación y prueba.</a:t>
            </a:r>
          </a:p>
          <a:p>
            <a:pPr>
              <a:buFont typeface="Arial" panose="020B0604020202020204" pitchFamily="34" charset="0"/>
              <a:buChar char="•"/>
            </a:pPr>
            <a:endParaRPr lang="es-MX" dirty="0"/>
          </a:p>
          <a:p>
            <a:endParaRPr lang="es-MX" dirty="0"/>
          </a:p>
        </p:txBody>
      </p:sp>
    </p:spTree>
    <p:extLst>
      <p:ext uri="{BB962C8B-B14F-4D97-AF65-F5344CB8AC3E}">
        <p14:creationId xmlns:p14="http://schemas.microsoft.com/office/powerpoint/2010/main" val="1150693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728134" y="1161577"/>
            <a:ext cx="13258800" cy="2954655"/>
          </a:xfrm>
          <a:prstGeom prst="rect">
            <a:avLst/>
          </a:prstGeom>
          <a:noFill/>
        </p:spPr>
        <p:txBody>
          <a:bodyPr wrap="square">
            <a:spAutoFit/>
          </a:bodyPr>
          <a:lstStyle/>
          <a:p>
            <a:r>
              <a:rPr lang="es-MX" sz="3200" dirty="0"/>
              <a:t>Pasos para construir una red neuronal artificial </a:t>
            </a:r>
          </a:p>
          <a:p>
            <a:endParaRPr lang="es-MX" sz="2000" dirty="0"/>
          </a:p>
          <a:p>
            <a:pPr marL="342900" indent="-342900">
              <a:buAutoNum type="arabicPeriod"/>
            </a:pPr>
            <a:r>
              <a:rPr lang="es-MX" sz="2000" b="1" dirty="0"/>
              <a:t>Definir el problema</a:t>
            </a:r>
          </a:p>
          <a:p>
            <a:endParaRPr lang="es-MX" sz="2000" b="1" dirty="0"/>
          </a:p>
          <a:p>
            <a:r>
              <a:rPr lang="es-MX" sz="2000" dirty="0"/>
              <a:t>           Identificar el problema que se desea resolver</a:t>
            </a:r>
          </a:p>
          <a:p>
            <a:endParaRPr lang="es-MX" sz="2000" b="1" dirty="0"/>
          </a:p>
          <a:p>
            <a:pPr marL="285750" indent="-285750">
              <a:buFont typeface="Wingdings" panose="05000000000000000000" pitchFamily="2" charset="2"/>
              <a:buChar char="q"/>
            </a:pPr>
            <a:endParaRPr lang="es-MX" dirty="0"/>
          </a:p>
          <a:p>
            <a:endParaRPr lang="es-MX" dirty="0"/>
          </a:p>
          <a:p>
            <a:endParaRPr lang="es-MX" dirty="0"/>
          </a:p>
        </p:txBody>
      </p:sp>
      <p:graphicFrame>
        <p:nvGraphicFramePr>
          <p:cNvPr id="4" name="Tabla 2">
            <a:extLst>
              <a:ext uri="{FF2B5EF4-FFF2-40B4-BE49-F238E27FC236}">
                <a16:creationId xmlns:a16="http://schemas.microsoft.com/office/drawing/2014/main" id="{AE3BD049-23B1-430B-B0E6-6EBFBB0CF2AE}"/>
              </a:ext>
            </a:extLst>
          </p:cNvPr>
          <p:cNvGraphicFramePr>
            <a:graphicFrameLocks noGrp="1"/>
          </p:cNvGraphicFramePr>
          <p:nvPr>
            <p:extLst>
              <p:ext uri="{D42A27DB-BD31-4B8C-83A1-F6EECF244321}">
                <p14:modId xmlns:p14="http://schemas.microsoft.com/office/powerpoint/2010/main" val="2072557104"/>
              </p:ext>
            </p:extLst>
          </p:nvPr>
        </p:nvGraphicFramePr>
        <p:xfrm>
          <a:off x="753535" y="3186332"/>
          <a:ext cx="13123330" cy="4076418"/>
        </p:xfrm>
        <a:graphic>
          <a:graphicData uri="http://schemas.openxmlformats.org/drawingml/2006/table">
            <a:tbl>
              <a:tblPr firstRow="1" bandRow="1">
                <a:tableStyleId>{5C22544A-7EE6-4342-B048-85BDC9FD1C3A}</a:tableStyleId>
              </a:tblPr>
              <a:tblGrid>
                <a:gridCol w="2624666">
                  <a:extLst>
                    <a:ext uri="{9D8B030D-6E8A-4147-A177-3AD203B41FA5}">
                      <a16:colId xmlns:a16="http://schemas.microsoft.com/office/drawing/2014/main" val="2787369942"/>
                    </a:ext>
                  </a:extLst>
                </a:gridCol>
                <a:gridCol w="2624666">
                  <a:extLst>
                    <a:ext uri="{9D8B030D-6E8A-4147-A177-3AD203B41FA5}">
                      <a16:colId xmlns:a16="http://schemas.microsoft.com/office/drawing/2014/main" val="2163135991"/>
                    </a:ext>
                  </a:extLst>
                </a:gridCol>
                <a:gridCol w="2624666">
                  <a:extLst>
                    <a:ext uri="{9D8B030D-6E8A-4147-A177-3AD203B41FA5}">
                      <a16:colId xmlns:a16="http://schemas.microsoft.com/office/drawing/2014/main" val="613578600"/>
                    </a:ext>
                  </a:extLst>
                </a:gridCol>
                <a:gridCol w="2624666">
                  <a:extLst>
                    <a:ext uri="{9D8B030D-6E8A-4147-A177-3AD203B41FA5}">
                      <a16:colId xmlns:a16="http://schemas.microsoft.com/office/drawing/2014/main" val="3321219738"/>
                    </a:ext>
                  </a:extLst>
                </a:gridCol>
                <a:gridCol w="2624666">
                  <a:extLst>
                    <a:ext uri="{9D8B030D-6E8A-4147-A177-3AD203B41FA5}">
                      <a16:colId xmlns:a16="http://schemas.microsoft.com/office/drawing/2014/main" val="2640221761"/>
                    </a:ext>
                  </a:extLst>
                </a:gridCol>
              </a:tblGrid>
              <a:tr h="1851378">
                <a:tc>
                  <a:txBody>
                    <a:bodyPr/>
                    <a:lstStyle/>
                    <a:p>
                      <a:pPr algn="ctr"/>
                      <a:r>
                        <a:rPr lang="es-MX" sz="1400" b="1" u="sng" kern="1200" dirty="0">
                          <a:solidFill>
                            <a:schemeClr val="tx1"/>
                          </a:solidFill>
                          <a:latin typeface="+mn-lt"/>
                          <a:ea typeface="+mn-ea"/>
                          <a:cs typeface="+mn-cs"/>
                        </a:rPr>
                        <a:t>Clasificación</a:t>
                      </a:r>
                    </a:p>
                    <a:p>
                      <a:pPr algn="ctr"/>
                      <a:endParaRPr lang="es-MX" sz="1400" b="1" u="sng" kern="1200" dirty="0">
                        <a:solidFill>
                          <a:schemeClr val="tx1"/>
                        </a:solidFill>
                        <a:latin typeface="+mn-lt"/>
                        <a:ea typeface="+mn-ea"/>
                        <a:cs typeface="+mn-cs"/>
                      </a:endParaRPr>
                    </a:p>
                    <a:p>
                      <a:pPr algn="ctr"/>
                      <a:endParaRPr lang="es-MX" sz="1400" b="1" kern="1200" dirty="0">
                        <a:solidFill>
                          <a:schemeClr val="tx1"/>
                        </a:solidFill>
                        <a:latin typeface="+mn-lt"/>
                        <a:ea typeface="+mn-ea"/>
                        <a:cs typeface="+mn-cs"/>
                      </a:endParaRPr>
                    </a:p>
                    <a:p>
                      <a:pPr marL="285750" indent="-285750" algn="l" defTabSz="914400" rtl="0" eaLnBrk="1" latinLnBrk="0" hangingPunct="1">
                        <a:buFont typeface="Arial" panose="020B0604020202020204" pitchFamily="34" charset="0"/>
                        <a:buChar char="•"/>
                      </a:pPr>
                      <a:r>
                        <a:rPr lang="es-MX" sz="1400" b="1" kern="1200" dirty="0">
                          <a:solidFill>
                            <a:schemeClr val="tx1"/>
                          </a:solidFill>
                          <a:latin typeface="+mn-lt"/>
                          <a:ea typeface="+mn-ea"/>
                          <a:cs typeface="+mn-cs"/>
                        </a:rPr>
                        <a:t>Identificación de objetos en imágenes.</a:t>
                      </a:r>
                    </a:p>
                    <a:p>
                      <a:pPr marL="0" indent="0" algn="l" defTabSz="914400" rtl="0" eaLnBrk="1" latinLnBrk="0" hangingPunct="1">
                        <a:buFont typeface="Arial" panose="020B0604020202020204" pitchFamily="34" charset="0"/>
                        <a:buNone/>
                      </a:pPr>
                      <a:endParaRPr lang="es-MX" sz="1400" b="1" kern="1200" dirty="0">
                        <a:solidFill>
                          <a:schemeClr val="tx1"/>
                        </a:solidFill>
                        <a:latin typeface="+mn-lt"/>
                        <a:ea typeface="+mn-ea"/>
                        <a:cs typeface="+mn-cs"/>
                      </a:endParaRPr>
                    </a:p>
                    <a:p>
                      <a:pPr marL="285750" indent="-285750" algn="l" defTabSz="914400" rtl="0" eaLnBrk="1" latinLnBrk="0" hangingPunct="1">
                        <a:buFont typeface="Arial" panose="020B0604020202020204" pitchFamily="34" charset="0"/>
                        <a:buChar char="•"/>
                      </a:pPr>
                      <a:r>
                        <a:rPr lang="es-MX" sz="1400" b="1" kern="1200" dirty="0">
                          <a:solidFill>
                            <a:schemeClr val="tx1"/>
                          </a:solidFill>
                          <a:latin typeface="+mn-lt"/>
                          <a:ea typeface="+mn-ea"/>
                          <a:cs typeface="+mn-cs"/>
                        </a:rPr>
                        <a:t>Clasificación de correos electrónicos como spam o no spam.</a:t>
                      </a:r>
                    </a:p>
                    <a:p>
                      <a:pPr algn="ctr"/>
                      <a:r>
                        <a:rPr lang="es-MX" sz="1400" dirty="0">
                          <a:solidFill>
                            <a:schemeClr val="tx1"/>
                          </a:solidFill>
                        </a:rPr>
                        <a:t> </a:t>
                      </a:r>
                      <a:endParaRPr lang="es-CO" sz="1400" dirty="0">
                        <a:solidFill>
                          <a:schemeClr val="tx1"/>
                        </a:solidFill>
                      </a:endParaRPr>
                    </a:p>
                  </a:txBody>
                  <a:tcPr anchor="ctr">
                    <a:solidFill>
                      <a:schemeClr val="accent6">
                        <a:lumMod val="40000"/>
                        <a:lumOff val="60000"/>
                      </a:schemeClr>
                    </a:solidFill>
                  </a:tcPr>
                </a:tc>
                <a:tc>
                  <a:txBody>
                    <a:bodyPr/>
                    <a:lstStyle/>
                    <a:p>
                      <a:pPr algn="ctr"/>
                      <a:r>
                        <a:rPr lang="es-CO" sz="1400" u="sng" dirty="0">
                          <a:solidFill>
                            <a:schemeClr val="tx1"/>
                          </a:solidFill>
                        </a:rPr>
                        <a:t>Reconocimiento de patrones</a:t>
                      </a:r>
                    </a:p>
                    <a:p>
                      <a:endParaRPr lang="es-CO" sz="1400" dirty="0">
                        <a:solidFill>
                          <a:schemeClr val="tx1"/>
                        </a:solidFill>
                      </a:endParaRPr>
                    </a:p>
                    <a:p>
                      <a:endParaRPr lang="es-CO" sz="1400" dirty="0">
                        <a:solidFill>
                          <a:schemeClr val="tx1"/>
                        </a:solidFill>
                      </a:endParaRPr>
                    </a:p>
                    <a:p>
                      <a:pPr marL="285750" indent="-285750">
                        <a:buFont typeface="Arial" panose="020B0604020202020204" pitchFamily="34" charset="0"/>
                        <a:buChar char="•"/>
                      </a:pPr>
                      <a:r>
                        <a:rPr lang="es-MX" sz="1400" dirty="0">
                          <a:solidFill>
                            <a:schemeClr val="tx1"/>
                          </a:solidFill>
                        </a:rPr>
                        <a:t>Reconocimiento de voz y transcripción automática.</a:t>
                      </a:r>
                    </a:p>
                    <a:p>
                      <a:pPr marL="285750" indent="-285750">
                        <a:buFont typeface="Arial" panose="020B0604020202020204" pitchFamily="34" charset="0"/>
                        <a:buChar char="•"/>
                      </a:pPr>
                      <a:r>
                        <a:rPr lang="es-MX" sz="1400" dirty="0">
                          <a:solidFill>
                            <a:schemeClr val="tx1"/>
                          </a:solidFill>
                        </a:rPr>
                        <a:t>Análisis de sentimiento en textos.</a:t>
                      </a:r>
                    </a:p>
                    <a:p>
                      <a:endParaRPr lang="es-CO" sz="1400" dirty="0"/>
                    </a:p>
                  </a:txBody>
                  <a:tcPr>
                    <a:solidFill>
                      <a:schemeClr val="accent6">
                        <a:lumMod val="40000"/>
                        <a:lumOff val="60000"/>
                      </a:schemeClr>
                    </a:solidFill>
                  </a:tcPr>
                </a:tc>
                <a:tc>
                  <a:txBody>
                    <a:bodyPr/>
                    <a:lstStyle/>
                    <a:p>
                      <a:r>
                        <a:rPr lang="es-MX" sz="1400" u="sng" dirty="0">
                          <a:solidFill>
                            <a:schemeClr val="tx1"/>
                          </a:solidFill>
                        </a:rPr>
                        <a:t>Análisis de datos y minería de datos</a:t>
                      </a:r>
                    </a:p>
                    <a:p>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Detección de fraudes en transacciones.</a:t>
                      </a:r>
                    </a:p>
                    <a:p>
                      <a:pPr marL="285750" indent="-285750">
                        <a:buFont typeface="Arial" panose="020B0604020202020204" pitchFamily="34" charset="0"/>
                        <a:buChar char="•"/>
                      </a:pPr>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Identificación de patrones en grandes volúmenes de datos.</a:t>
                      </a:r>
                      <a:endParaRPr lang="es-CO" sz="1400" dirty="0">
                        <a:solidFill>
                          <a:schemeClr val="tx1"/>
                        </a:solidFill>
                      </a:endParaRPr>
                    </a:p>
                  </a:txBody>
                  <a:tcPr>
                    <a:solidFill>
                      <a:schemeClr val="accent6">
                        <a:lumMod val="40000"/>
                        <a:lumOff val="60000"/>
                      </a:schemeClr>
                    </a:solidFill>
                  </a:tcPr>
                </a:tc>
                <a:tc>
                  <a:txBody>
                    <a:bodyPr/>
                    <a:lstStyle/>
                    <a:p>
                      <a:pPr algn="ctr"/>
                      <a:r>
                        <a:rPr lang="es-MX" sz="1400" u="sng" dirty="0">
                          <a:solidFill>
                            <a:schemeClr val="tx1"/>
                          </a:solidFill>
                        </a:rPr>
                        <a:t>Predicciones de series temporales</a:t>
                      </a:r>
                    </a:p>
                    <a:p>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Predicción de tendencias en datos financieros.</a:t>
                      </a:r>
                    </a:p>
                    <a:p>
                      <a:pPr marL="285750" indent="-285750">
                        <a:buFont typeface="Arial" panose="020B0604020202020204" pitchFamily="34" charset="0"/>
                        <a:buChar char="•"/>
                      </a:pPr>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Análisis de datos meteorológicos.</a:t>
                      </a:r>
                      <a:endParaRPr lang="es-CO" sz="1400" dirty="0">
                        <a:solidFill>
                          <a:schemeClr val="tx1"/>
                        </a:solidFill>
                      </a:endParaRPr>
                    </a:p>
                  </a:txBody>
                  <a:tcPr>
                    <a:solidFill>
                      <a:schemeClr val="accent6">
                        <a:lumMod val="40000"/>
                        <a:lumOff val="60000"/>
                      </a:schemeClr>
                    </a:solidFill>
                  </a:tcPr>
                </a:tc>
                <a:tc>
                  <a:txBody>
                    <a:bodyPr/>
                    <a:lstStyle/>
                    <a:p>
                      <a:pPr algn="ctr"/>
                      <a:r>
                        <a:rPr lang="es-MX" sz="1400" u="sng" dirty="0">
                          <a:solidFill>
                            <a:schemeClr val="tx1"/>
                          </a:solidFill>
                        </a:rPr>
                        <a:t>Juegos y simulaciones</a:t>
                      </a:r>
                    </a:p>
                    <a:p>
                      <a:endParaRPr lang="es-MX" sz="1400" dirty="0">
                        <a:solidFill>
                          <a:schemeClr val="tx1"/>
                        </a:solidFill>
                      </a:endParaRPr>
                    </a:p>
                    <a:p>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Jugadores autónomos en videojuegos.</a:t>
                      </a:r>
                    </a:p>
                    <a:p>
                      <a:pPr marL="285750" indent="-285750">
                        <a:buFont typeface="Arial" panose="020B0604020202020204" pitchFamily="34" charset="0"/>
                        <a:buChar char="•"/>
                      </a:pPr>
                      <a:endParaRPr lang="es-MX" sz="1400" dirty="0">
                        <a:solidFill>
                          <a:schemeClr val="tx1"/>
                        </a:solidFill>
                      </a:endParaRPr>
                    </a:p>
                    <a:p>
                      <a:pPr marL="285750" indent="-285750">
                        <a:buFont typeface="Arial" panose="020B0604020202020204" pitchFamily="34" charset="0"/>
                        <a:buChar char="•"/>
                      </a:pPr>
                      <a:r>
                        <a:rPr lang="es-MX" sz="1400" dirty="0">
                          <a:solidFill>
                            <a:schemeClr val="tx1"/>
                          </a:solidFill>
                        </a:rPr>
                        <a:t>Optimización de estrategias en juegos complejos (como ajedrez o </a:t>
                      </a:r>
                      <a:r>
                        <a:rPr lang="es-MX" sz="1400" dirty="0" err="1">
                          <a:solidFill>
                            <a:schemeClr val="tx1"/>
                          </a:solidFill>
                        </a:rPr>
                        <a:t>Go</a:t>
                      </a:r>
                      <a:r>
                        <a:rPr lang="es-MX" sz="1400" dirty="0">
                          <a:solidFill>
                            <a:schemeClr val="tx1"/>
                          </a:solidFill>
                        </a:rPr>
                        <a:t>).</a:t>
                      </a:r>
                      <a:endParaRPr lang="es-CO" sz="1400"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244325828"/>
                  </a:ext>
                </a:extLst>
              </a:tr>
              <a:tr h="1851378">
                <a:tc>
                  <a:txBody>
                    <a:bodyPr/>
                    <a:lstStyle/>
                    <a:p>
                      <a:pPr algn="ctr"/>
                      <a:r>
                        <a:rPr lang="es-MX" sz="1400" b="1" u="sng" dirty="0"/>
                        <a:t>Procesamiento de imágenes</a:t>
                      </a:r>
                    </a:p>
                    <a:p>
                      <a:endParaRPr lang="es-MX" sz="1400" dirty="0"/>
                    </a:p>
                    <a:p>
                      <a:pPr marL="285750" indent="-285750">
                        <a:buFont typeface="Arial" panose="020B0604020202020204" pitchFamily="34" charset="0"/>
                        <a:buChar char="•"/>
                      </a:pPr>
                      <a:r>
                        <a:rPr lang="es-MX" sz="1400" dirty="0"/>
                        <a:t>Segmentación de imágenes.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Mejora de imágenes y eliminación de ruido.</a:t>
                      </a:r>
                    </a:p>
                    <a:p>
                      <a:endParaRPr lang="es-CO" sz="1400" dirty="0"/>
                    </a:p>
                  </a:txBody>
                  <a:tcPr>
                    <a:solidFill>
                      <a:schemeClr val="accent6">
                        <a:lumMod val="40000"/>
                        <a:lumOff val="60000"/>
                      </a:schemeClr>
                    </a:solidFill>
                  </a:tcPr>
                </a:tc>
                <a:tc>
                  <a:txBody>
                    <a:bodyPr/>
                    <a:lstStyle/>
                    <a:p>
                      <a:pPr algn="ctr"/>
                      <a:r>
                        <a:rPr lang="es-MX" sz="1400" b="1" u="sng" dirty="0"/>
                        <a:t>Control y robótica</a:t>
                      </a:r>
                    </a:p>
                    <a:p>
                      <a:endParaRPr lang="es-MX" sz="1400" dirty="0"/>
                    </a:p>
                    <a:p>
                      <a:pPr marL="285750" indent="-285750">
                        <a:buFont typeface="Arial" panose="020B0604020202020204" pitchFamily="34" charset="0"/>
                        <a:buChar char="•"/>
                      </a:pPr>
                      <a:r>
                        <a:rPr lang="es-MX" sz="1400" dirty="0"/>
                        <a:t>Navegación autónoma de vehículos.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Control de sistemas robóticos en entornos dinámicos.</a:t>
                      </a:r>
                    </a:p>
                    <a:p>
                      <a:endParaRPr lang="es-CO" sz="1400" dirty="0"/>
                    </a:p>
                  </a:txBody>
                  <a:tcPr>
                    <a:solidFill>
                      <a:schemeClr val="accent6">
                        <a:lumMod val="40000"/>
                        <a:lumOff val="60000"/>
                      </a:schemeClr>
                    </a:solidFill>
                  </a:tcPr>
                </a:tc>
                <a:tc>
                  <a:txBody>
                    <a:bodyPr/>
                    <a:lstStyle/>
                    <a:p>
                      <a:pPr algn="ctr"/>
                      <a:r>
                        <a:rPr lang="es-MX" sz="1400" b="1" u="sng" dirty="0"/>
                        <a:t>Generación de contenido</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Creación de texto (como historias o artículos).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Generación de imágenes y arte.</a:t>
                      </a:r>
                      <a:endParaRPr lang="es-CO" sz="1400" dirty="0"/>
                    </a:p>
                  </a:txBody>
                  <a:tcPr>
                    <a:solidFill>
                      <a:schemeClr val="accent6">
                        <a:lumMod val="40000"/>
                        <a:lumOff val="60000"/>
                      </a:schemeClr>
                    </a:solidFill>
                  </a:tcPr>
                </a:tc>
                <a:tc>
                  <a:txBody>
                    <a:bodyPr/>
                    <a:lstStyle/>
                    <a:p>
                      <a:pPr algn="ctr"/>
                      <a:r>
                        <a:rPr lang="es-MX" sz="1400" b="1" u="sng" dirty="0"/>
                        <a:t>Regresión</a:t>
                      </a:r>
                    </a:p>
                    <a:p>
                      <a:endParaRPr lang="es-MX" sz="1400" dirty="0"/>
                    </a:p>
                    <a:p>
                      <a:pPr marL="285750" indent="-285750">
                        <a:buFont typeface="Arial" panose="020B0604020202020204" pitchFamily="34" charset="0"/>
                        <a:buChar char="•"/>
                      </a:pPr>
                      <a:r>
                        <a:rPr lang="es-MX" sz="1400" dirty="0"/>
                        <a:t>Predicción de precios de viviendas.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Pronóstico de demanda de productos.</a:t>
                      </a:r>
                      <a:endParaRPr lang="es-CO" sz="1400" dirty="0"/>
                    </a:p>
                  </a:txBody>
                  <a:tcPr>
                    <a:solidFill>
                      <a:schemeClr val="accent6">
                        <a:lumMod val="40000"/>
                        <a:lumOff val="60000"/>
                      </a:schemeClr>
                    </a:solidFill>
                  </a:tcPr>
                </a:tc>
                <a:tc>
                  <a:txBody>
                    <a:bodyPr/>
                    <a:lstStyle/>
                    <a:p>
                      <a:pPr algn="ctr"/>
                      <a:r>
                        <a:rPr lang="es-MX" sz="1400" b="1" u="sng" dirty="0">
                          <a:solidFill>
                            <a:schemeClr val="tx1"/>
                          </a:solidFill>
                        </a:rPr>
                        <a:t>Sistemas de recomendación</a:t>
                      </a:r>
                    </a:p>
                    <a:p>
                      <a:endParaRPr lang="es-MX" sz="1400" dirty="0"/>
                    </a:p>
                    <a:p>
                      <a:pPr marL="285750" indent="-285750">
                        <a:buFont typeface="Arial" panose="020B0604020202020204" pitchFamily="34" charset="0"/>
                        <a:buChar char="•"/>
                      </a:pPr>
                      <a:r>
                        <a:rPr lang="es-MX" sz="1400" dirty="0"/>
                        <a:t>Recomendaciones de películas, música o productos.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Personalización de contenido en plataformas digitales.</a:t>
                      </a:r>
                      <a:endParaRPr lang="es-CO" sz="1400" dirty="0"/>
                    </a:p>
                  </a:txBody>
                  <a:tcPr>
                    <a:solidFill>
                      <a:schemeClr val="accent6">
                        <a:lumMod val="40000"/>
                        <a:lumOff val="60000"/>
                      </a:schemeClr>
                    </a:solidFill>
                  </a:tcPr>
                </a:tc>
                <a:extLst>
                  <a:ext uri="{0D108BD9-81ED-4DB2-BD59-A6C34878D82A}">
                    <a16:rowId xmlns:a16="http://schemas.microsoft.com/office/drawing/2014/main" val="2076990315"/>
                  </a:ext>
                </a:extLst>
              </a:tr>
            </a:tbl>
          </a:graphicData>
        </a:graphic>
      </p:graphicFrame>
    </p:spTree>
    <p:extLst>
      <p:ext uri="{BB962C8B-B14F-4D97-AF65-F5344CB8AC3E}">
        <p14:creationId xmlns:p14="http://schemas.microsoft.com/office/powerpoint/2010/main" val="2171395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651934" y="585843"/>
            <a:ext cx="13258800" cy="1200329"/>
          </a:xfrm>
          <a:prstGeom prst="rect">
            <a:avLst/>
          </a:prstGeom>
          <a:noFill/>
        </p:spPr>
        <p:txBody>
          <a:bodyPr wrap="square">
            <a:spAutoFit/>
          </a:bodyPr>
          <a:lstStyle/>
          <a:p>
            <a:r>
              <a:rPr lang="es-MX" sz="3200" dirty="0"/>
              <a:t>Pasos para construir una red neuronal artificial</a:t>
            </a:r>
          </a:p>
          <a:p>
            <a:endParaRPr lang="es-MX" sz="2000" dirty="0"/>
          </a:p>
          <a:p>
            <a:r>
              <a:rPr lang="es-MX" sz="2000" b="1" dirty="0"/>
              <a:t>2. Recopilar los datos: </a:t>
            </a:r>
            <a:r>
              <a:rPr lang="es-MX" sz="2000" dirty="0"/>
              <a:t>Reunir un conjunto de datos adecuado. Asegurarse de que esté etiquetado y sea representativo.</a:t>
            </a:r>
            <a:endParaRPr lang="es-MX" dirty="0"/>
          </a:p>
        </p:txBody>
      </p:sp>
      <p:graphicFrame>
        <p:nvGraphicFramePr>
          <p:cNvPr id="4" name="Tabla 2">
            <a:extLst>
              <a:ext uri="{FF2B5EF4-FFF2-40B4-BE49-F238E27FC236}">
                <a16:creationId xmlns:a16="http://schemas.microsoft.com/office/drawing/2014/main" id="{AE3BD049-23B1-430B-B0E6-6EBFBB0CF2AE}"/>
              </a:ext>
            </a:extLst>
          </p:cNvPr>
          <p:cNvGraphicFramePr>
            <a:graphicFrameLocks noGrp="1"/>
          </p:cNvGraphicFramePr>
          <p:nvPr>
            <p:extLst>
              <p:ext uri="{D42A27DB-BD31-4B8C-83A1-F6EECF244321}">
                <p14:modId xmlns:p14="http://schemas.microsoft.com/office/powerpoint/2010/main" val="776024924"/>
              </p:ext>
            </p:extLst>
          </p:nvPr>
        </p:nvGraphicFramePr>
        <p:xfrm>
          <a:off x="270932" y="1964267"/>
          <a:ext cx="14088535" cy="5516880"/>
        </p:xfrm>
        <a:graphic>
          <a:graphicData uri="http://schemas.openxmlformats.org/drawingml/2006/table">
            <a:tbl>
              <a:tblPr firstRow="1" bandRow="1">
                <a:tableStyleId>{5C22544A-7EE6-4342-B048-85BDC9FD1C3A}</a:tableStyleId>
              </a:tblPr>
              <a:tblGrid>
                <a:gridCol w="2817707">
                  <a:extLst>
                    <a:ext uri="{9D8B030D-6E8A-4147-A177-3AD203B41FA5}">
                      <a16:colId xmlns:a16="http://schemas.microsoft.com/office/drawing/2014/main" val="2787369942"/>
                    </a:ext>
                  </a:extLst>
                </a:gridCol>
                <a:gridCol w="2817707">
                  <a:extLst>
                    <a:ext uri="{9D8B030D-6E8A-4147-A177-3AD203B41FA5}">
                      <a16:colId xmlns:a16="http://schemas.microsoft.com/office/drawing/2014/main" val="2163135991"/>
                    </a:ext>
                  </a:extLst>
                </a:gridCol>
                <a:gridCol w="2817707">
                  <a:extLst>
                    <a:ext uri="{9D8B030D-6E8A-4147-A177-3AD203B41FA5}">
                      <a16:colId xmlns:a16="http://schemas.microsoft.com/office/drawing/2014/main" val="613578600"/>
                    </a:ext>
                  </a:extLst>
                </a:gridCol>
                <a:gridCol w="2817707">
                  <a:extLst>
                    <a:ext uri="{9D8B030D-6E8A-4147-A177-3AD203B41FA5}">
                      <a16:colId xmlns:a16="http://schemas.microsoft.com/office/drawing/2014/main" val="3321219738"/>
                    </a:ext>
                  </a:extLst>
                </a:gridCol>
                <a:gridCol w="2817707">
                  <a:extLst>
                    <a:ext uri="{9D8B030D-6E8A-4147-A177-3AD203B41FA5}">
                      <a16:colId xmlns:a16="http://schemas.microsoft.com/office/drawing/2014/main" val="2640221761"/>
                    </a:ext>
                  </a:extLst>
                </a:gridCol>
              </a:tblGrid>
              <a:tr h="1851378">
                <a:tc>
                  <a:txBody>
                    <a:bodyPr/>
                    <a:lstStyle/>
                    <a:p>
                      <a:pPr algn="ctr"/>
                      <a:r>
                        <a:rPr lang="es-MX" sz="1400" b="0" u="sng" kern="1200" dirty="0">
                          <a:solidFill>
                            <a:schemeClr val="tx1"/>
                          </a:solidFill>
                          <a:latin typeface="+mn-lt"/>
                          <a:ea typeface="+mn-ea"/>
                          <a:cs typeface="+mn-cs"/>
                        </a:rPr>
                        <a:t>Variables</a:t>
                      </a:r>
                    </a:p>
                    <a:p>
                      <a:pPr algn="ctr"/>
                      <a:endParaRPr lang="es-MX" sz="1400" b="0" u="sng" kern="1200" dirty="0">
                        <a:solidFill>
                          <a:schemeClr val="tx1"/>
                        </a:solidFill>
                        <a:latin typeface="+mn-lt"/>
                        <a:ea typeface="+mn-ea"/>
                        <a:cs typeface="+mn-cs"/>
                      </a:endParaRPr>
                    </a:p>
                    <a:p>
                      <a:pPr marL="0" indent="0" algn="l" defTabSz="914400" rtl="0" eaLnBrk="1" latinLnBrk="0" hangingPunct="1">
                        <a:buFont typeface="Arial" panose="020B0604020202020204" pitchFamily="34" charset="0"/>
                        <a:buNone/>
                      </a:pPr>
                      <a:r>
                        <a:rPr lang="es-MX" sz="1400" b="0" kern="1200" dirty="0">
                          <a:solidFill>
                            <a:schemeClr val="tx1"/>
                          </a:solidFill>
                          <a:latin typeface="+mn-lt"/>
                          <a:ea typeface="+mn-ea"/>
                          <a:cs typeface="+mn-cs"/>
                        </a:rPr>
                        <a:t>Identificar las variables:</a:t>
                      </a:r>
                    </a:p>
                    <a:p>
                      <a:pPr marL="0" indent="0" algn="l" defTabSz="914400" rtl="0" eaLnBrk="1" latinLnBrk="0" hangingPunct="1">
                        <a:buFont typeface="Arial" panose="020B0604020202020204" pitchFamily="34" charset="0"/>
                        <a:buNone/>
                      </a:pPr>
                      <a:endParaRPr lang="es-MX" sz="1400" b="0" kern="1200" dirty="0">
                        <a:solidFill>
                          <a:schemeClr val="tx1"/>
                        </a:solidFill>
                        <a:latin typeface="+mn-lt"/>
                        <a:ea typeface="+mn-ea"/>
                        <a:cs typeface="+mn-cs"/>
                      </a:endParaRPr>
                    </a:p>
                    <a:p>
                      <a:pPr marL="0" indent="0" algn="l" defTabSz="914400" rtl="0" eaLnBrk="1" latinLnBrk="0" hangingPunct="1">
                        <a:buFont typeface="Arial" panose="020B0604020202020204" pitchFamily="34" charset="0"/>
                        <a:buNone/>
                      </a:pPr>
                      <a:r>
                        <a:rPr lang="es-MX" sz="1400" b="0" kern="1200" dirty="0">
                          <a:solidFill>
                            <a:schemeClr val="tx1"/>
                          </a:solidFill>
                          <a:latin typeface="+mn-lt"/>
                          <a:ea typeface="+mn-ea"/>
                          <a:cs typeface="+mn-cs"/>
                        </a:rPr>
                        <a:t> Definir las características (</a:t>
                      </a:r>
                      <a:r>
                        <a:rPr lang="es-MX" sz="1400" b="0" kern="1200" dirty="0" err="1">
                          <a:solidFill>
                            <a:schemeClr val="tx1"/>
                          </a:solidFill>
                          <a:latin typeface="+mn-lt"/>
                          <a:ea typeface="+mn-ea"/>
                          <a:cs typeface="+mn-cs"/>
                        </a:rPr>
                        <a:t>features</a:t>
                      </a:r>
                      <a:r>
                        <a:rPr lang="es-MX" sz="1400" b="0" kern="1200" dirty="0">
                          <a:solidFill>
                            <a:schemeClr val="tx1"/>
                          </a:solidFill>
                          <a:latin typeface="+mn-lt"/>
                          <a:ea typeface="+mn-ea"/>
                          <a:cs typeface="+mn-cs"/>
                        </a:rPr>
                        <a:t>) que se necesitaran para el modelo y la variable objetivo (</a:t>
                      </a:r>
                      <a:r>
                        <a:rPr lang="es-MX" sz="1400" b="0" kern="1200" dirty="0" err="1">
                          <a:solidFill>
                            <a:schemeClr val="tx1"/>
                          </a:solidFill>
                          <a:latin typeface="+mn-lt"/>
                          <a:ea typeface="+mn-ea"/>
                          <a:cs typeface="+mn-cs"/>
                        </a:rPr>
                        <a:t>label</a:t>
                      </a:r>
                      <a:r>
                        <a:rPr lang="es-MX" sz="1400" b="0" kern="1200" dirty="0">
                          <a:solidFill>
                            <a:schemeClr val="tx1"/>
                          </a:solidFill>
                          <a:latin typeface="+mn-lt"/>
                          <a:ea typeface="+mn-ea"/>
                          <a:cs typeface="+mn-cs"/>
                        </a:rPr>
                        <a:t>).</a:t>
                      </a:r>
                      <a:r>
                        <a:rPr lang="es-MX" sz="1400" b="0" dirty="0">
                          <a:solidFill>
                            <a:schemeClr val="tx1"/>
                          </a:solidFill>
                        </a:rPr>
                        <a:t> </a:t>
                      </a:r>
                      <a:endParaRPr lang="es-CO" sz="1400" b="0" dirty="0">
                        <a:solidFill>
                          <a:schemeClr val="tx1"/>
                        </a:solidFill>
                      </a:endParaRPr>
                    </a:p>
                  </a:txBody>
                  <a:tcPr anchor="ctr">
                    <a:solidFill>
                      <a:schemeClr val="accent6">
                        <a:lumMod val="40000"/>
                        <a:lumOff val="60000"/>
                      </a:schemeClr>
                    </a:solidFill>
                  </a:tcPr>
                </a:tc>
                <a:tc>
                  <a:txBody>
                    <a:bodyPr/>
                    <a:lstStyle/>
                    <a:p>
                      <a:pPr algn="ctr"/>
                      <a:r>
                        <a:rPr lang="es-CO" sz="1400" b="1" u="sng" dirty="0">
                          <a:solidFill>
                            <a:schemeClr val="tx1"/>
                          </a:solidFill>
                        </a:rPr>
                        <a:t>Búsqueda de fuentes de datos</a:t>
                      </a:r>
                    </a:p>
                    <a:p>
                      <a:pPr algn="ctr"/>
                      <a:endParaRPr lang="es-CO" sz="1400" b="0" u="sng" dirty="0">
                        <a:solidFill>
                          <a:schemeClr val="tx1"/>
                        </a:solidFill>
                      </a:endParaRPr>
                    </a:p>
                    <a:p>
                      <a:pPr algn="just"/>
                      <a:r>
                        <a:rPr lang="es-MX" sz="1400" b="0" dirty="0">
                          <a:solidFill>
                            <a:schemeClr val="tx1"/>
                          </a:solidFill>
                        </a:rPr>
                        <a:t>Fuentes disponibles: </a:t>
                      </a:r>
                    </a:p>
                    <a:p>
                      <a:pPr algn="just"/>
                      <a:endParaRPr lang="es-MX" sz="1400" b="0" dirty="0">
                        <a:solidFill>
                          <a:schemeClr val="tx1"/>
                        </a:solidFill>
                      </a:endParaRPr>
                    </a:p>
                    <a:p>
                      <a:pPr algn="just"/>
                      <a:r>
                        <a:rPr lang="es-MX" sz="1400" b="0" dirty="0">
                          <a:solidFill>
                            <a:schemeClr val="tx1"/>
                          </a:solidFill>
                        </a:rPr>
                        <a:t>Investigar bases de datos públicas, conjuntos de datos de investigación, </a:t>
                      </a:r>
                      <a:r>
                        <a:rPr lang="es-MX" sz="1400" b="0" dirty="0" err="1">
                          <a:solidFill>
                            <a:schemeClr val="tx1"/>
                          </a:solidFill>
                        </a:rPr>
                        <a:t>APIs</a:t>
                      </a:r>
                      <a:r>
                        <a:rPr lang="es-MX" sz="1400" b="0" dirty="0">
                          <a:solidFill>
                            <a:schemeClr val="tx1"/>
                          </a:solidFill>
                        </a:rPr>
                        <a:t>, o datos generados por tu propia aplicación.</a:t>
                      </a:r>
                      <a:endParaRPr lang="es-CO" sz="1400" b="0" u="sng" dirty="0">
                        <a:solidFill>
                          <a:schemeClr val="tx1"/>
                        </a:solidFill>
                      </a:endParaRPr>
                    </a:p>
                    <a:p>
                      <a:endParaRPr lang="es-CO" sz="1400" b="0" dirty="0">
                        <a:solidFill>
                          <a:schemeClr val="tx1"/>
                        </a:solidFill>
                      </a:endParaRPr>
                    </a:p>
                    <a:p>
                      <a:endParaRPr lang="es-CO" sz="1400" b="0" dirty="0"/>
                    </a:p>
                  </a:txBody>
                  <a:tcPr>
                    <a:solidFill>
                      <a:schemeClr val="accent6">
                        <a:lumMod val="40000"/>
                        <a:lumOff val="60000"/>
                      </a:schemeClr>
                    </a:solidFill>
                  </a:tcPr>
                </a:tc>
                <a:tc>
                  <a:txBody>
                    <a:bodyPr/>
                    <a:lstStyle/>
                    <a:p>
                      <a:r>
                        <a:rPr lang="es-MX" sz="1400" u="sng" dirty="0">
                          <a:solidFill>
                            <a:schemeClr val="tx1"/>
                          </a:solidFill>
                        </a:rPr>
                        <a:t>Reunir el conjunto de datos</a:t>
                      </a:r>
                    </a:p>
                    <a:p>
                      <a:endParaRPr lang="es-MX" sz="1400" dirty="0">
                        <a:solidFill>
                          <a:schemeClr val="tx1"/>
                        </a:solidFill>
                      </a:endParaRPr>
                    </a:p>
                    <a:p>
                      <a:pPr algn="just"/>
                      <a:r>
                        <a:rPr lang="es-MX" sz="1400" b="0" dirty="0">
                          <a:solidFill>
                            <a:schemeClr val="tx1"/>
                          </a:solidFill>
                        </a:rPr>
                        <a:t>Tamaño del conjunto: Asegurarse de que el conjunto de datos sea lo suficientemente grande para proporcionar resultados significativos.</a:t>
                      </a:r>
                    </a:p>
                    <a:p>
                      <a:pPr algn="just"/>
                      <a:endParaRPr lang="es-MX" sz="1400" b="0" dirty="0">
                        <a:solidFill>
                          <a:schemeClr val="tx1"/>
                        </a:solidFill>
                      </a:endParaRPr>
                    </a:p>
                    <a:p>
                      <a:pPr algn="just"/>
                      <a:r>
                        <a:rPr lang="es-MX" sz="1400" b="0" dirty="0">
                          <a:solidFill>
                            <a:schemeClr val="tx1"/>
                          </a:solidFill>
                        </a:rPr>
                        <a:t>Variedad de datos: Incluir datos variados para representar diferentes condiciones y situaciones (por ejemplo, diferentes clases, escenarios o contextos).</a:t>
                      </a:r>
                    </a:p>
                  </a:txBody>
                  <a:tcPr>
                    <a:solidFill>
                      <a:schemeClr val="accent6">
                        <a:lumMod val="40000"/>
                        <a:lumOff val="60000"/>
                      </a:schemeClr>
                    </a:solidFill>
                  </a:tcPr>
                </a:tc>
                <a:tc>
                  <a:txBody>
                    <a:bodyPr/>
                    <a:lstStyle/>
                    <a:p>
                      <a:pPr algn="ctr"/>
                      <a:r>
                        <a:rPr lang="es-MX" sz="1400" u="sng" dirty="0">
                          <a:solidFill>
                            <a:schemeClr val="tx1"/>
                          </a:solidFill>
                        </a:rPr>
                        <a:t>Etiquetar datos</a:t>
                      </a:r>
                    </a:p>
                    <a:p>
                      <a:endParaRPr lang="es-MX" sz="1400" dirty="0">
                        <a:solidFill>
                          <a:schemeClr val="tx1"/>
                        </a:solidFill>
                      </a:endParaRPr>
                    </a:p>
                    <a:p>
                      <a:pPr marL="285750" indent="-285750" algn="just">
                        <a:buFont typeface="Arial" panose="020B0604020202020204" pitchFamily="34" charset="0"/>
                        <a:buChar char="•"/>
                      </a:pPr>
                      <a:r>
                        <a:rPr lang="es-MX" sz="1400" b="0" dirty="0">
                          <a:solidFill>
                            <a:schemeClr val="tx1"/>
                          </a:solidFill>
                        </a:rPr>
                        <a:t>Etiquetado manual: Si se está trabajando con datos no estructurados (como imágenes o texto), puede ser necesario etiquetarlos manualmente.</a:t>
                      </a:r>
                    </a:p>
                    <a:p>
                      <a:pPr marL="285750" indent="-285750" algn="just">
                        <a:buFont typeface="Arial" panose="020B0604020202020204" pitchFamily="34" charset="0"/>
                        <a:buChar char="•"/>
                      </a:pPr>
                      <a:r>
                        <a:rPr lang="es-MX" sz="1400" b="0" dirty="0">
                          <a:solidFill>
                            <a:schemeClr val="tx1"/>
                          </a:solidFill>
                        </a:rPr>
                        <a:t>Herramientas de etiquetado: Utilizar software o herramientas de etiquetado que faciliten el proceso y aseguren la calidad de las etiquetas.</a:t>
                      </a:r>
                      <a:endParaRPr lang="es-CO" sz="1400" b="0" dirty="0">
                        <a:solidFill>
                          <a:schemeClr val="tx1"/>
                        </a:solidFill>
                      </a:endParaRPr>
                    </a:p>
                  </a:txBody>
                  <a:tcPr>
                    <a:solidFill>
                      <a:schemeClr val="accent6">
                        <a:lumMod val="40000"/>
                        <a:lumOff val="60000"/>
                      </a:schemeClr>
                    </a:solidFill>
                  </a:tcPr>
                </a:tc>
                <a:tc>
                  <a:txBody>
                    <a:bodyPr/>
                    <a:lstStyle/>
                    <a:p>
                      <a:pPr algn="ctr"/>
                      <a:r>
                        <a:rPr lang="es-MX" sz="1400" b="1" u="sng" dirty="0">
                          <a:solidFill>
                            <a:schemeClr val="tx1"/>
                          </a:solidFill>
                        </a:rPr>
                        <a:t>Verificación de la representatividad  </a:t>
                      </a:r>
                    </a:p>
                    <a:p>
                      <a:pPr algn="ctr"/>
                      <a:endParaRPr lang="es-MX" sz="1400" b="0" u="none" dirty="0">
                        <a:solidFill>
                          <a:schemeClr val="tx1"/>
                        </a:solidFill>
                      </a:endParaRPr>
                    </a:p>
                    <a:p>
                      <a:pPr algn="just"/>
                      <a:r>
                        <a:rPr lang="es-MX" sz="1400" b="0" u="none" dirty="0">
                          <a:solidFill>
                            <a:schemeClr val="tx1"/>
                          </a:solidFill>
                        </a:rPr>
                        <a:t>Diversidad: Asegurarse de que el conjunto de datos cubra toda la diversidad de casos que tu modelo podría encontrar.</a:t>
                      </a:r>
                    </a:p>
                    <a:p>
                      <a:pPr algn="just"/>
                      <a:endParaRPr lang="es-MX" sz="1400" b="0" u="none" dirty="0">
                        <a:solidFill>
                          <a:schemeClr val="tx1"/>
                        </a:solidFill>
                      </a:endParaRPr>
                    </a:p>
                    <a:p>
                      <a:pPr algn="just"/>
                      <a:r>
                        <a:rPr lang="es-MX" sz="1400" b="0" u="none" dirty="0">
                          <a:solidFill>
                            <a:schemeClr val="tx1"/>
                          </a:solidFill>
                        </a:rPr>
                        <a:t>Análisis de sesgos: Verificar si hay sesgos en los datos que puedan afectar la generalización del modelo.</a:t>
                      </a:r>
                      <a:endParaRPr lang="es-CO" sz="1400" b="0" u="none"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244325828"/>
                  </a:ext>
                </a:extLst>
              </a:tr>
              <a:tr h="1851378">
                <a:tc>
                  <a:txBody>
                    <a:bodyPr/>
                    <a:lstStyle/>
                    <a:p>
                      <a:r>
                        <a:rPr lang="es-MX" sz="1400" b="1" u="sng" dirty="0"/>
                        <a:t>Limpieza de datos</a:t>
                      </a:r>
                    </a:p>
                    <a:p>
                      <a:endParaRPr lang="es-MX" sz="1400" b="1" dirty="0"/>
                    </a:p>
                    <a:p>
                      <a:r>
                        <a:rPr lang="es-MX" sz="1400" b="1" dirty="0"/>
                        <a:t>Eliminación de duplicados</a:t>
                      </a:r>
                      <a:r>
                        <a:rPr lang="es-MX" sz="1400" dirty="0"/>
                        <a:t>: Revisar y elimina registros duplicados.</a:t>
                      </a:r>
                    </a:p>
                    <a:p>
                      <a:r>
                        <a:rPr lang="es-MX" sz="1400" b="1" dirty="0"/>
                        <a:t>Manejo de valores faltantes</a:t>
                      </a:r>
                      <a:r>
                        <a:rPr lang="es-MX" sz="1400" dirty="0"/>
                        <a:t>: Decidir cómo tratar los valores ausentes (eliminarlos, imputarlos, etc.).</a:t>
                      </a:r>
                    </a:p>
                    <a:p>
                      <a:r>
                        <a:rPr lang="es-MX" sz="1400" b="1" dirty="0"/>
                        <a:t>Consistencia</a:t>
                      </a:r>
                      <a:r>
                        <a:rPr lang="es-MX" sz="1400" dirty="0"/>
                        <a:t>: Asegurarse de que los datos sean consistentes en términos de formato y unidades.</a:t>
                      </a:r>
                    </a:p>
                    <a:p>
                      <a:endParaRPr lang="es-CO" sz="1400" dirty="0"/>
                    </a:p>
                  </a:txBody>
                  <a:tcPr>
                    <a:solidFill>
                      <a:schemeClr val="accent6">
                        <a:lumMod val="40000"/>
                        <a:lumOff val="60000"/>
                      </a:schemeClr>
                    </a:solidFill>
                  </a:tcPr>
                </a:tc>
                <a:tc>
                  <a:txBody>
                    <a:bodyPr/>
                    <a:lstStyle/>
                    <a:p>
                      <a:r>
                        <a:rPr lang="es-MX" sz="1400" b="1" u="sng" dirty="0"/>
                        <a:t>Almacenamiento y organización</a:t>
                      </a:r>
                    </a:p>
                    <a:p>
                      <a:endParaRPr lang="es-MX" sz="1400" b="1" dirty="0"/>
                    </a:p>
                    <a:p>
                      <a:r>
                        <a:rPr lang="es-MX" sz="1400" b="1" dirty="0"/>
                        <a:t>Estructura de datos</a:t>
                      </a:r>
                      <a:r>
                        <a:rPr lang="es-MX" sz="1400" dirty="0"/>
                        <a:t>: Organizar los datos en un formato estructurado (como CSV, JSON, o bases de datos)</a:t>
                      </a:r>
                    </a:p>
                    <a:p>
                      <a:r>
                        <a:rPr lang="es-MX" sz="1400" dirty="0"/>
                        <a:t>.</a:t>
                      </a:r>
                    </a:p>
                    <a:p>
                      <a:r>
                        <a:rPr lang="es-MX" sz="1400" b="1" dirty="0"/>
                        <a:t>Documentación</a:t>
                      </a:r>
                      <a:r>
                        <a:rPr lang="es-MX" sz="1400" dirty="0"/>
                        <a:t>: Mantener documentación clara sobre cómo se recopiló y etiquetó el conjunto de datos.</a:t>
                      </a:r>
                    </a:p>
                    <a:p>
                      <a:endParaRPr lang="es-CO" sz="1400" dirty="0"/>
                    </a:p>
                  </a:txBody>
                  <a:tcPr>
                    <a:solidFill>
                      <a:schemeClr val="accent6">
                        <a:lumMod val="40000"/>
                        <a:lumOff val="60000"/>
                      </a:schemeClr>
                    </a:solidFill>
                  </a:tcPr>
                </a:tc>
                <a:tc>
                  <a:txBody>
                    <a:bodyPr/>
                    <a:lstStyle/>
                    <a:p>
                      <a:pPr algn="ctr"/>
                      <a:r>
                        <a:rPr lang="es-MX" sz="1400" b="1" u="sng" dirty="0"/>
                        <a:t>Evaluación de calidad</a:t>
                      </a:r>
                    </a:p>
                    <a:p>
                      <a:pPr algn="ctr"/>
                      <a:endParaRPr lang="es-MX" sz="1400" b="0" u="none" dirty="0"/>
                    </a:p>
                    <a:p>
                      <a:pPr algn="just"/>
                      <a:r>
                        <a:rPr lang="es-MX" sz="1400" b="0" u="none" dirty="0"/>
                        <a:t>Revisión de calidad: Realizar una evaluación de la calidad del conjunto de datos para asegurarte de que sea adecuado para el entrenamiento del modelo.</a:t>
                      </a:r>
                    </a:p>
                    <a:p>
                      <a:pPr algn="just"/>
                      <a:endParaRPr lang="es-MX" sz="1400" b="0" u="none" dirty="0"/>
                    </a:p>
                    <a:p>
                      <a:pPr algn="just"/>
                      <a:r>
                        <a:rPr lang="es-MX" sz="1400" b="0" u="none" dirty="0"/>
                        <a:t>Pruebas: Realizar pruebas preliminares para verificar que el conjunto de datos cumpla con los requisitos del modelo.</a:t>
                      </a:r>
                      <a:endParaRPr lang="es-CO" sz="1400" b="0" u="none" dirty="0"/>
                    </a:p>
                  </a:txBody>
                  <a:tcPr>
                    <a:solidFill>
                      <a:schemeClr val="accent6">
                        <a:lumMod val="40000"/>
                        <a:lumOff val="60000"/>
                      </a:schemeClr>
                    </a:solidFill>
                  </a:tcPr>
                </a:tc>
                <a:tc>
                  <a:txBody>
                    <a:bodyPr/>
                    <a:lstStyle/>
                    <a:p>
                      <a:pPr algn="ctr"/>
                      <a:endParaRPr lang="es-CO" sz="1400" dirty="0"/>
                    </a:p>
                  </a:txBody>
                  <a:tcPr>
                    <a:solidFill>
                      <a:schemeClr val="accent6">
                        <a:lumMod val="40000"/>
                        <a:lumOff val="60000"/>
                      </a:schemeClr>
                    </a:solidFill>
                  </a:tcPr>
                </a:tc>
                <a:tc>
                  <a:txBody>
                    <a:bodyPr/>
                    <a:lstStyle/>
                    <a:p>
                      <a:pPr algn="ctr"/>
                      <a:endParaRPr lang="es-CO" sz="1400" dirty="0"/>
                    </a:p>
                  </a:txBody>
                  <a:tcPr>
                    <a:solidFill>
                      <a:schemeClr val="accent6">
                        <a:lumMod val="40000"/>
                        <a:lumOff val="60000"/>
                      </a:schemeClr>
                    </a:solidFill>
                  </a:tcPr>
                </a:tc>
                <a:extLst>
                  <a:ext uri="{0D108BD9-81ED-4DB2-BD59-A6C34878D82A}">
                    <a16:rowId xmlns:a16="http://schemas.microsoft.com/office/drawing/2014/main" val="2076990315"/>
                  </a:ext>
                </a:extLst>
              </a:tr>
            </a:tbl>
          </a:graphicData>
        </a:graphic>
      </p:graphicFrame>
      <p:sp>
        <p:nvSpPr>
          <p:cNvPr id="2" name="Flecha: a la derecha 1">
            <a:extLst>
              <a:ext uri="{FF2B5EF4-FFF2-40B4-BE49-F238E27FC236}">
                <a16:creationId xmlns:a16="http://schemas.microsoft.com/office/drawing/2014/main" id="{5E7C1E10-A18F-4319-A851-9703C01DE9C4}"/>
              </a:ext>
            </a:extLst>
          </p:cNvPr>
          <p:cNvSpPr/>
          <p:nvPr/>
        </p:nvSpPr>
        <p:spPr>
          <a:xfrm>
            <a:off x="2489200" y="2057401"/>
            <a:ext cx="558800" cy="186266"/>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a:solidFill>
                  <a:schemeClr val="accent6"/>
                </a:solidFill>
              </a:ln>
              <a:solidFill>
                <a:schemeClr val="accent6"/>
              </a:solidFill>
            </a:endParaRPr>
          </a:p>
        </p:txBody>
      </p:sp>
    </p:spTree>
    <p:extLst>
      <p:ext uri="{BB962C8B-B14F-4D97-AF65-F5344CB8AC3E}">
        <p14:creationId xmlns:p14="http://schemas.microsoft.com/office/powerpoint/2010/main" val="297048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21055"/>
            <a:ext cx="9883616" cy="708779"/>
          </a:xfrm>
          <a:prstGeom prst="rect">
            <a:avLst/>
          </a:prstGeom>
          <a:noFill/>
          <a:ln/>
        </p:spPr>
        <p:txBody>
          <a:bodyPr wrap="none" lIns="0" tIns="0" rIns="0" bIns="0" rtlCol="0" anchor="t"/>
          <a:lstStyle/>
          <a:p>
            <a:pPr marL="0" indent="0" algn="l">
              <a:lnSpc>
                <a:spcPts val="5550"/>
              </a:lnSpc>
              <a:buNone/>
            </a:pPr>
            <a:r>
              <a:rPr lang="en-US" sz="4450" dirty="0">
                <a:latin typeface="Instrument Sans Semi Bold" pitchFamily="34" charset="0"/>
                <a:ea typeface="Instrument Sans Semi Bold" pitchFamily="34" charset="-122"/>
                <a:cs typeface="Instrument Sans Semi Bold" pitchFamily="34" charset="-120"/>
              </a:rPr>
              <a:t>Fundamentos Biológicos: La Neurona</a:t>
            </a:r>
            <a:endParaRPr lang="en-US" sz="4450" dirty="0"/>
          </a:p>
        </p:txBody>
      </p:sp>
      <p:sp>
        <p:nvSpPr>
          <p:cNvPr id="4" name="Text 1"/>
          <p:cNvSpPr/>
          <p:nvPr/>
        </p:nvSpPr>
        <p:spPr>
          <a:xfrm>
            <a:off x="793790" y="6192322"/>
            <a:ext cx="2835235" cy="354330"/>
          </a:xfrm>
          <a:prstGeom prst="rect">
            <a:avLst/>
          </a:prstGeom>
          <a:noFill/>
          <a:ln/>
        </p:spPr>
        <p:txBody>
          <a:bodyPr wrap="none" lIns="0" tIns="0" rIns="0" bIns="0" rtlCol="0" anchor="t"/>
          <a:lstStyle/>
          <a:p>
            <a:pPr marL="0" indent="0" algn="l">
              <a:lnSpc>
                <a:spcPts val="2750"/>
              </a:lnSpc>
              <a:buNone/>
            </a:pPr>
            <a:r>
              <a:rPr lang="en-US" sz="2200" dirty="0">
                <a:latin typeface="Instrument Sans Semi Bold" pitchFamily="34" charset="0"/>
                <a:ea typeface="Instrument Sans Semi Bold" pitchFamily="34" charset="-122"/>
                <a:cs typeface="Instrument Sans Semi Bold" pitchFamily="34" charset="-120"/>
              </a:rPr>
              <a:t>Estructura Neuronal</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marL="0" indent="0" algn="l">
              <a:lnSpc>
                <a:spcPts val="2850"/>
              </a:lnSpc>
              <a:buNone/>
            </a:pPr>
            <a:r>
              <a:rPr lang="en-US" sz="1750" dirty="0">
                <a:latin typeface="Instrument Sans Medium" pitchFamily="34" charset="0"/>
                <a:ea typeface="Instrument Sans Medium" pitchFamily="34" charset="-122"/>
                <a:cs typeface="Instrument Sans Medium" pitchFamily="34" charset="-120"/>
              </a:rPr>
              <a:t>Neurona biológica: dendritas, soma, axón, sinapsis. Transmiten señales mediante potenciales de acción.</a:t>
            </a:r>
            <a:endParaRPr lang="en-US" sz="1750" dirty="0"/>
          </a:p>
        </p:txBody>
      </p:sp>
      <p:pic>
        <p:nvPicPr>
          <p:cNvPr id="6" name="Image 1" descr="preencoded.png"/>
          <p:cNvPicPr>
            <a:picLocks noChangeAspect="1"/>
          </p:cNvPicPr>
          <p:nvPr/>
        </p:nvPicPr>
        <p:blipFill>
          <a:blip r:embed="rId3"/>
          <a:stretch>
            <a:fillRect/>
          </a:stretch>
        </p:blipFill>
        <p:spPr>
          <a:xfrm>
            <a:off x="7485221" y="1983462"/>
            <a:ext cx="6351389" cy="4108432"/>
          </a:xfrm>
          <a:prstGeom prst="rect">
            <a:avLst/>
          </a:prstGeom>
          <a:ln>
            <a:solidFill>
              <a:srgbClr val="00B0F0"/>
            </a:solidFill>
          </a:ln>
        </p:spPr>
      </p:pic>
      <p:sp>
        <p:nvSpPr>
          <p:cNvPr id="7" name="Text 3"/>
          <p:cNvSpPr/>
          <p:nvPr/>
        </p:nvSpPr>
        <p:spPr>
          <a:xfrm>
            <a:off x="7485221" y="6192322"/>
            <a:ext cx="2835235" cy="354330"/>
          </a:xfrm>
          <a:prstGeom prst="rect">
            <a:avLst/>
          </a:prstGeom>
          <a:noFill/>
          <a:ln/>
        </p:spPr>
        <p:txBody>
          <a:bodyPr wrap="none" lIns="0" tIns="0" rIns="0" bIns="0" rtlCol="0" anchor="t"/>
          <a:lstStyle/>
          <a:p>
            <a:pPr marL="0" indent="0" algn="l">
              <a:lnSpc>
                <a:spcPts val="2750"/>
              </a:lnSpc>
              <a:buNone/>
            </a:pPr>
            <a:r>
              <a:rPr lang="en-US" sz="2200" dirty="0">
                <a:latin typeface="Instrument Sans Semi Bold" pitchFamily="34" charset="0"/>
                <a:ea typeface="Instrument Sans Semi Bold" pitchFamily="34" charset="-122"/>
                <a:cs typeface="Instrument Sans Semi Bold" pitchFamily="34" charset="-120"/>
              </a:rPr>
              <a:t>Analogía con ANNs</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marL="0" indent="0" algn="l">
              <a:lnSpc>
                <a:spcPts val="2850"/>
              </a:lnSpc>
              <a:buNone/>
            </a:pPr>
            <a:r>
              <a:rPr lang="en-US" sz="1750" dirty="0">
                <a:latin typeface="Instrument Sans Medium" pitchFamily="34" charset="0"/>
                <a:ea typeface="Instrument Sans Medium" pitchFamily="34" charset="-122"/>
                <a:cs typeface="Instrument Sans Medium" pitchFamily="34" charset="-120"/>
              </a:rPr>
              <a:t>En ANNs, los nodos simulan neuronas. Los pesos y funciones de activación transforman los datos.</a:t>
            </a:r>
            <a:endParaRPr lang="en-US" sz="1750" dirty="0"/>
          </a:p>
        </p:txBody>
      </p:sp>
      <p:pic>
        <p:nvPicPr>
          <p:cNvPr id="9" name="Imagen 8">
            <a:extLst>
              <a:ext uri="{FF2B5EF4-FFF2-40B4-BE49-F238E27FC236}">
                <a16:creationId xmlns:a16="http://schemas.microsoft.com/office/drawing/2014/main" id="{68D370DC-23AA-4C10-B70F-C1ABDD8EB346}"/>
              </a:ext>
            </a:extLst>
          </p:cNvPr>
          <p:cNvPicPr>
            <a:picLocks noChangeAspect="1"/>
          </p:cNvPicPr>
          <p:nvPr/>
        </p:nvPicPr>
        <p:blipFill>
          <a:blip r:embed="rId4"/>
          <a:stretch>
            <a:fillRect/>
          </a:stretch>
        </p:blipFill>
        <p:spPr>
          <a:xfrm>
            <a:off x="756121" y="1947802"/>
            <a:ext cx="5857330" cy="410843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905935" y="755176"/>
            <a:ext cx="13258800" cy="1815882"/>
          </a:xfrm>
          <a:prstGeom prst="rect">
            <a:avLst/>
          </a:prstGeom>
          <a:noFill/>
        </p:spPr>
        <p:txBody>
          <a:bodyPr wrap="square">
            <a:spAutoFit/>
          </a:bodyPr>
          <a:lstStyle/>
          <a:p>
            <a:r>
              <a:rPr lang="es-MX" sz="3200" dirty="0"/>
              <a:t>Pasos para construir una red neuronal artificial</a:t>
            </a:r>
          </a:p>
          <a:p>
            <a:endParaRPr lang="es-MX" sz="2000" dirty="0"/>
          </a:p>
          <a:p>
            <a:r>
              <a:rPr lang="es-MX" sz="2000" b="1" dirty="0"/>
              <a:t>3. </a:t>
            </a:r>
            <a:r>
              <a:rPr lang="es-MX" sz="2000" dirty="0"/>
              <a:t>Preprocesar los datos: Normalización: Escalar los valores de píxeles (por ejemplo, entre 0 y 1).</a:t>
            </a:r>
          </a:p>
          <a:p>
            <a:r>
              <a:rPr lang="es-MX" sz="2000" dirty="0"/>
              <a:t>Aumento de Datos: Aplicar transformaciones como rotaciones, cambios de escala, etc., para aumentar la diversidad del conjunto de entrenamiento.</a:t>
            </a:r>
          </a:p>
        </p:txBody>
      </p:sp>
      <p:graphicFrame>
        <p:nvGraphicFramePr>
          <p:cNvPr id="4" name="Tabla 2">
            <a:extLst>
              <a:ext uri="{FF2B5EF4-FFF2-40B4-BE49-F238E27FC236}">
                <a16:creationId xmlns:a16="http://schemas.microsoft.com/office/drawing/2014/main" id="{AE3BD049-23B1-430B-B0E6-6EBFBB0CF2AE}"/>
              </a:ext>
            </a:extLst>
          </p:cNvPr>
          <p:cNvGraphicFramePr>
            <a:graphicFrameLocks noGrp="1"/>
          </p:cNvGraphicFramePr>
          <p:nvPr>
            <p:extLst>
              <p:ext uri="{D42A27DB-BD31-4B8C-83A1-F6EECF244321}">
                <p14:modId xmlns:p14="http://schemas.microsoft.com/office/powerpoint/2010/main" val="1581014050"/>
              </p:ext>
            </p:extLst>
          </p:nvPr>
        </p:nvGraphicFramePr>
        <p:xfrm>
          <a:off x="935567" y="2692501"/>
          <a:ext cx="12759266" cy="4781923"/>
        </p:xfrm>
        <a:graphic>
          <a:graphicData uri="http://schemas.openxmlformats.org/drawingml/2006/table">
            <a:tbl>
              <a:tblPr firstRow="1" bandRow="1">
                <a:tableStyleId>{5C22544A-7EE6-4342-B048-85BDC9FD1C3A}</a:tableStyleId>
              </a:tblPr>
              <a:tblGrid>
                <a:gridCol w="3711787">
                  <a:extLst>
                    <a:ext uri="{9D8B030D-6E8A-4147-A177-3AD203B41FA5}">
                      <a16:colId xmlns:a16="http://schemas.microsoft.com/office/drawing/2014/main" val="2787369942"/>
                    </a:ext>
                  </a:extLst>
                </a:gridCol>
                <a:gridCol w="6495626">
                  <a:extLst>
                    <a:ext uri="{9D8B030D-6E8A-4147-A177-3AD203B41FA5}">
                      <a16:colId xmlns:a16="http://schemas.microsoft.com/office/drawing/2014/main" val="2163135991"/>
                    </a:ext>
                  </a:extLst>
                </a:gridCol>
                <a:gridCol w="2551853">
                  <a:extLst>
                    <a:ext uri="{9D8B030D-6E8A-4147-A177-3AD203B41FA5}">
                      <a16:colId xmlns:a16="http://schemas.microsoft.com/office/drawing/2014/main" val="2640221761"/>
                    </a:ext>
                  </a:extLst>
                </a:gridCol>
              </a:tblGrid>
              <a:tr h="4781923">
                <a:tc>
                  <a:txBody>
                    <a:bodyPr/>
                    <a:lstStyle/>
                    <a:p>
                      <a:pPr algn="just"/>
                      <a:r>
                        <a:rPr lang="es-MX" sz="1400" b="1" u="sng" dirty="0">
                          <a:solidFill>
                            <a:schemeClr val="tx1"/>
                          </a:solidFill>
                        </a:rPr>
                        <a:t>Normalización </a:t>
                      </a:r>
                      <a:r>
                        <a:rPr lang="es-MX" sz="1400" b="0" dirty="0">
                          <a:solidFill>
                            <a:schemeClr val="tx1"/>
                          </a:solidFill>
                        </a:rPr>
                        <a:t>:La normalización es el proceso de escalar los valores de los datos a un rango específico, lo que ayuda a mejorar la convergencia del modelo durante el entrenamiento.</a:t>
                      </a:r>
                    </a:p>
                    <a:p>
                      <a:pPr algn="just"/>
                      <a:endParaRPr lang="es-MX" sz="1400" b="0" dirty="0">
                        <a:solidFill>
                          <a:schemeClr val="tx1"/>
                        </a:solidFill>
                      </a:endParaRPr>
                    </a:p>
                    <a:p>
                      <a:pPr algn="just"/>
                      <a:r>
                        <a:rPr lang="es-MX" sz="1400" b="1" u="sng" dirty="0">
                          <a:solidFill>
                            <a:schemeClr val="tx1"/>
                          </a:solidFill>
                        </a:rPr>
                        <a:t>Escalado de píxeles</a:t>
                      </a:r>
                    </a:p>
                    <a:p>
                      <a:pPr algn="just"/>
                      <a:endParaRPr lang="es-MX" sz="1400" b="0" dirty="0">
                        <a:solidFill>
                          <a:schemeClr val="tx1"/>
                        </a:solidFill>
                      </a:endParaRPr>
                    </a:p>
                    <a:p>
                      <a:pPr algn="just"/>
                      <a:r>
                        <a:rPr lang="es-MX" sz="1400" b="1" u="sng" dirty="0">
                          <a:solidFill>
                            <a:schemeClr val="tx1"/>
                          </a:solidFill>
                        </a:rPr>
                        <a:t>Rango común: </a:t>
                      </a:r>
                      <a:r>
                        <a:rPr lang="es-MX" sz="1400" b="0" dirty="0">
                          <a:solidFill>
                            <a:schemeClr val="tx1"/>
                          </a:solidFill>
                        </a:rPr>
                        <a:t>Para imágenes, un enfoque común es escalar los valores de los píxeles entre 0 y 1. Esto se hace dividiendo cada valor de píxel por 255 (si los valores originales están en el rango de 0 a 255).​</a:t>
                      </a:r>
                    </a:p>
                    <a:p>
                      <a:pPr algn="just"/>
                      <a:endParaRPr lang="es-CO" sz="1400" b="0" dirty="0">
                        <a:solidFill>
                          <a:schemeClr val="tx1"/>
                        </a:solidFill>
                      </a:endParaRPr>
                    </a:p>
                  </a:txBody>
                  <a:tcPr anchor="ctr">
                    <a:solidFill>
                      <a:schemeClr val="accent6">
                        <a:lumMod val="40000"/>
                        <a:lumOff val="60000"/>
                      </a:schemeClr>
                    </a:solidFill>
                  </a:tcPr>
                </a:tc>
                <a:tc>
                  <a:txBody>
                    <a:bodyPr/>
                    <a:lstStyle/>
                    <a:p>
                      <a:pPr algn="ctr"/>
                      <a:r>
                        <a:rPr lang="es-CO" sz="1400" b="1" u="sng" dirty="0">
                          <a:solidFill>
                            <a:schemeClr val="tx1"/>
                          </a:solidFill>
                        </a:rPr>
                        <a:t>2. Aumento de Datos</a:t>
                      </a:r>
                      <a:endParaRPr lang="es-CO" sz="1400" b="0" u="sng" dirty="0">
                        <a:solidFill>
                          <a:schemeClr val="tx1"/>
                        </a:solidFill>
                      </a:endParaRPr>
                    </a:p>
                    <a:p>
                      <a:endParaRPr lang="es-CO" sz="1400" b="0" dirty="0">
                        <a:solidFill>
                          <a:schemeClr val="tx1"/>
                        </a:solidFill>
                      </a:endParaRPr>
                    </a:p>
                    <a:p>
                      <a:endParaRPr lang="es-MX" sz="1400" b="1" u="sng" dirty="0">
                        <a:solidFill>
                          <a:schemeClr val="tx1"/>
                        </a:solidFill>
                      </a:endParaRPr>
                    </a:p>
                    <a:p>
                      <a:endParaRPr lang="es-MX" sz="1400" b="1" u="sng" dirty="0">
                        <a:solidFill>
                          <a:schemeClr val="tx1"/>
                        </a:solidFill>
                      </a:endParaRPr>
                    </a:p>
                    <a:p>
                      <a:r>
                        <a:rPr lang="es-MX" sz="1400" b="1" u="sng" dirty="0">
                          <a:solidFill>
                            <a:schemeClr val="tx1"/>
                          </a:solidFill>
                        </a:rPr>
                        <a:t>Transformaciones comunes </a:t>
                      </a:r>
                    </a:p>
                    <a:p>
                      <a:endParaRPr lang="es-MX" sz="1400" b="0" dirty="0">
                        <a:solidFill>
                          <a:schemeClr val="tx1"/>
                        </a:solidFill>
                      </a:endParaRPr>
                    </a:p>
                    <a:p>
                      <a:r>
                        <a:rPr lang="es-MX" sz="1400" b="1" u="sng" dirty="0">
                          <a:solidFill>
                            <a:schemeClr val="tx1"/>
                          </a:solidFill>
                        </a:rPr>
                        <a:t>Rotaciones: </a:t>
                      </a:r>
                      <a:r>
                        <a:rPr lang="es-MX" sz="1400" b="0" dirty="0">
                          <a:solidFill>
                            <a:schemeClr val="tx1"/>
                          </a:solidFill>
                        </a:rPr>
                        <a:t>Girar las imágenes en ángulos aleatorios (por ejemplo, 90°, 180°) para simular diferentes perspectivas</a:t>
                      </a:r>
                    </a:p>
                    <a:p>
                      <a:endParaRPr lang="es-MX" sz="1400" b="0" dirty="0">
                        <a:solidFill>
                          <a:schemeClr val="tx1"/>
                        </a:solidFill>
                      </a:endParaRPr>
                    </a:p>
                    <a:p>
                      <a:r>
                        <a:rPr lang="es-MX" sz="1400" b="1" u="sng" dirty="0">
                          <a:solidFill>
                            <a:schemeClr val="tx1"/>
                          </a:solidFill>
                        </a:rPr>
                        <a:t>Cambios de escala: </a:t>
                      </a:r>
                      <a:r>
                        <a:rPr lang="es-MX" sz="1400" b="0" dirty="0">
                          <a:solidFill>
                            <a:schemeClr val="tx1"/>
                          </a:solidFill>
                        </a:rPr>
                        <a:t>Aumentar o reducir el tamaño de la imagen manteniendo la relación de aspecto.</a:t>
                      </a:r>
                    </a:p>
                    <a:p>
                      <a:endParaRPr lang="es-MX" sz="1400" b="0" dirty="0">
                        <a:solidFill>
                          <a:schemeClr val="tx1"/>
                        </a:solidFill>
                      </a:endParaRPr>
                    </a:p>
                    <a:p>
                      <a:r>
                        <a:rPr lang="es-MX" sz="1400" b="1" i="1" u="sng" dirty="0">
                          <a:solidFill>
                            <a:schemeClr val="tx1"/>
                          </a:solidFill>
                        </a:rPr>
                        <a:t>Cortes aleatorios: </a:t>
                      </a:r>
                      <a:r>
                        <a:rPr lang="es-MX" sz="1400" b="0" dirty="0">
                          <a:solidFill>
                            <a:schemeClr val="tx1"/>
                          </a:solidFill>
                        </a:rPr>
                        <a:t>Realizar recortes en diferentes partes de la imagen para crear nuevas versiones.</a:t>
                      </a:r>
                    </a:p>
                    <a:p>
                      <a:endParaRPr lang="es-MX" sz="1400" b="0" dirty="0">
                        <a:solidFill>
                          <a:schemeClr val="tx1"/>
                        </a:solidFill>
                      </a:endParaRPr>
                    </a:p>
                    <a:p>
                      <a:r>
                        <a:rPr lang="es-MX" sz="1400" b="1" u="sng" dirty="0">
                          <a:solidFill>
                            <a:schemeClr val="tx1"/>
                          </a:solidFill>
                        </a:rPr>
                        <a:t>Reflejo: </a:t>
                      </a:r>
                      <a:r>
                        <a:rPr lang="es-MX" sz="1400" b="0" dirty="0">
                          <a:solidFill>
                            <a:schemeClr val="tx1"/>
                          </a:solidFill>
                        </a:rPr>
                        <a:t>Voltear las imágenes horizontal o verticalmente.</a:t>
                      </a:r>
                    </a:p>
                    <a:p>
                      <a:r>
                        <a:rPr lang="es-MX" sz="1400" b="0" dirty="0">
                          <a:solidFill>
                            <a:schemeClr val="tx1"/>
                          </a:solidFill>
                        </a:rPr>
                        <a:t>Cambio de brillo y contraste: Ajustar el brillo o el contraste de la imagen para simular diferentes condiciones de iluminación.</a:t>
                      </a:r>
                    </a:p>
                    <a:p>
                      <a:r>
                        <a:rPr lang="es-MX" sz="1400" b="0" dirty="0">
                          <a:solidFill>
                            <a:schemeClr val="tx1"/>
                          </a:solidFill>
                        </a:rPr>
                        <a:t>Ruido: Añadir ruido aleatorio a la imagen para aumentar la robustez del modelo frente a perturbaciones.</a:t>
                      </a:r>
                      <a:endParaRPr lang="es-CO" sz="1400" b="0" dirty="0">
                        <a:solidFill>
                          <a:schemeClr val="tx1"/>
                        </a:solidFill>
                      </a:endParaRPr>
                    </a:p>
                  </a:txBody>
                  <a:tcPr>
                    <a:solidFill>
                      <a:schemeClr val="accent6">
                        <a:lumMod val="40000"/>
                        <a:lumOff val="60000"/>
                      </a:schemeClr>
                    </a:solidFill>
                  </a:tcPr>
                </a:tc>
                <a:tc>
                  <a:txBody>
                    <a:bodyPr/>
                    <a:lstStyle/>
                    <a:p>
                      <a:pPr algn="ctr"/>
                      <a:endParaRPr lang="es-MX" sz="1400" b="1" u="sng" dirty="0">
                        <a:solidFill>
                          <a:schemeClr val="tx1"/>
                        </a:solidFill>
                      </a:endParaRPr>
                    </a:p>
                    <a:p>
                      <a:pPr algn="ctr"/>
                      <a:endParaRPr lang="es-MX" sz="1400" b="1" u="sng" dirty="0">
                        <a:solidFill>
                          <a:schemeClr val="tx1"/>
                        </a:solidFill>
                      </a:endParaRPr>
                    </a:p>
                    <a:p>
                      <a:pPr algn="ctr"/>
                      <a:endParaRPr lang="es-MX" sz="1400" b="1" u="sng" dirty="0">
                        <a:solidFill>
                          <a:schemeClr val="tx1"/>
                        </a:solidFill>
                      </a:endParaRPr>
                    </a:p>
                    <a:p>
                      <a:pPr algn="ctr"/>
                      <a:endParaRPr lang="es-MX" sz="1400" b="1" u="sng" dirty="0">
                        <a:solidFill>
                          <a:schemeClr val="tx1"/>
                        </a:solidFill>
                      </a:endParaRPr>
                    </a:p>
                    <a:p>
                      <a:pPr algn="ctr"/>
                      <a:r>
                        <a:rPr lang="es-MX" sz="1400" b="1" u="sng" dirty="0">
                          <a:solidFill>
                            <a:schemeClr val="tx1"/>
                          </a:solidFill>
                        </a:rPr>
                        <a:t>Implementación del aumento de datos</a:t>
                      </a:r>
                    </a:p>
                    <a:p>
                      <a:pPr algn="ctr"/>
                      <a:endParaRPr lang="es-MX" sz="1400" b="0" u="none" dirty="0">
                        <a:solidFill>
                          <a:schemeClr val="tx1"/>
                        </a:solidFill>
                      </a:endParaRPr>
                    </a:p>
                    <a:p>
                      <a:pPr algn="just"/>
                      <a:r>
                        <a:rPr lang="es-CO" sz="1400" b="0" dirty="0">
                          <a:solidFill>
                            <a:schemeClr val="tx1"/>
                          </a:solidFill>
                        </a:rPr>
                        <a:t>Bibliotecas: Utiliza bibliotecas de Python como </a:t>
                      </a:r>
                      <a:r>
                        <a:rPr lang="es-CO" sz="1400" b="0" dirty="0" err="1">
                          <a:solidFill>
                            <a:schemeClr val="tx1"/>
                          </a:solidFill>
                        </a:rPr>
                        <a:t>TensorFlow</a:t>
                      </a:r>
                      <a:r>
                        <a:rPr lang="es-CO" sz="1400" b="0" dirty="0">
                          <a:solidFill>
                            <a:schemeClr val="tx1"/>
                          </a:solidFill>
                        </a:rPr>
                        <a:t>, </a:t>
                      </a:r>
                      <a:r>
                        <a:rPr lang="es-CO" sz="1400" b="0" dirty="0" err="1">
                          <a:solidFill>
                            <a:schemeClr val="tx1"/>
                          </a:solidFill>
                        </a:rPr>
                        <a:t>Keras</a:t>
                      </a:r>
                      <a:r>
                        <a:rPr lang="es-CO" sz="1400" b="0" dirty="0">
                          <a:solidFill>
                            <a:schemeClr val="tx1"/>
                          </a:solidFill>
                        </a:rPr>
                        <a:t> o </a:t>
                      </a:r>
                      <a:r>
                        <a:rPr lang="es-CO" sz="1400" b="0" dirty="0" err="1">
                          <a:solidFill>
                            <a:schemeClr val="tx1"/>
                          </a:solidFill>
                        </a:rPr>
                        <a:t>PyTorch</a:t>
                      </a:r>
                      <a:r>
                        <a:rPr lang="es-CO" sz="1400" b="0" dirty="0">
                          <a:solidFill>
                            <a:schemeClr val="tx1"/>
                          </a:solidFill>
                        </a:rPr>
                        <a:t>, que tienen funciones integradas para realizar aumento de datos de manera eficiente.</a:t>
                      </a:r>
                      <a:endParaRPr lang="es-MX" sz="1400" b="0" u="none" dirty="0">
                        <a:solidFill>
                          <a:schemeClr val="tx1"/>
                        </a:solidFill>
                      </a:endParaRPr>
                    </a:p>
                    <a:p>
                      <a:pPr algn="ctr"/>
                      <a:endParaRPr lang="es-MX" sz="1400" b="0" u="none" dirty="0">
                        <a:solidFill>
                          <a:schemeClr val="tx1"/>
                        </a:solidFill>
                      </a:endParaRPr>
                    </a:p>
                    <a:p>
                      <a:pPr algn="l"/>
                      <a:r>
                        <a:rPr lang="es-MX" sz="1400" b="0" u="none" dirty="0">
                          <a:solidFill>
                            <a:schemeClr val="tx1"/>
                          </a:solidFill>
                        </a:rPr>
                        <a:t>Reducción del sobreajuste</a:t>
                      </a:r>
                    </a:p>
                    <a:p>
                      <a:pPr algn="l"/>
                      <a:endParaRPr lang="es-MX" sz="1400" b="0" u="none" dirty="0">
                        <a:solidFill>
                          <a:schemeClr val="tx1"/>
                        </a:solidFill>
                      </a:endParaRPr>
                    </a:p>
                    <a:p>
                      <a:pPr algn="l"/>
                      <a:r>
                        <a:rPr lang="es-MX" sz="1400" b="0" u="none" dirty="0">
                          <a:solidFill>
                            <a:schemeClr val="tx1"/>
                          </a:solidFill>
                        </a:rPr>
                        <a:t>Mejora del rendimiento</a:t>
                      </a:r>
                    </a:p>
                    <a:p>
                      <a:pPr algn="ctr"/>
                      <a:endParaRPr lang="es-CO" sz="1400" b="0" u="none"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244325828"/>
                  </a:ext>
                </a:extLst>
              </a:tr>
            </a:tbl>
          </a:graphicData>
        </a:graphic>
      </p:graphicFrame>
      <p:pic>
        <p:nvPicPr>
          <p:cNvPr id="5" name="Imagen 4">
            <a:extLst>
              <a:ext uri="{FF2B5EF4-FFF2-40B4-BE49-F238E27FC236}">
                <a16:creationId xmlns:a16="http://schemas.microsoft.com/office/drawing/2014/main" id="{6DA67A8C-BDF4-415A-99DF-F376E39BE4E7}"/>
              </a:ext>
            </a:extLst>
          </p:cNvPr>
          <p:cNvPicPr>
            <a:picLocks noChangeAspect="1"/>
          </p:cNvPicPr>
          <p:nvPr/>
        </p:nvPicPr>
        <p:blipFill rotWithShape="1">
          <a:blip r:embed="rId2"/>
          <a:srcRect l="39053" t="45913" r="37295" b="43750"/>
          <a:stretch/>
        </p:blipFill>
        <p:spPr>
          <a:xfrm>
            <a:off x="1256323" y="6485467"/>
            <a:ext cx="3146344" cy="826397"/>
          </a:xfrm>
          <a:prstGeom prst="rect">
            <a:avLst/>
          </a:prstGeom>
        </p:spPr>
      </p:pic>
    </p:spTree>
    <p:extLst>
      <p:ext uri="{BB962C8B-B14F-4D97-AF65-F5344CB8AC3E}">
        <p14:creationId xmlns:p14="http://schemas.microsoft.com/office/powerpoint/2010/main" val="391227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618065" y="583431"/>
            <a:ext cx="13258800" cy="2646878"/>
          </a:xfrm>
          <a:prstGeom prst="rect">
            <a:avLst/>
          </a:prstGeom>
          <a:noFill/>
        </p:spPr>
        <p:txBody>
          <a:bodyPr wrap="square">
            <a:spAutoFit/>
          </a:bodyPr>
          <a:lstStyle/>
          <a:p>
            <a:r>
              <a:rPr lang="es-MX" sz="3200" dirty="0"/>
              <a:t>Pasos para construir una red neuronal artificial</a:t>
            </a:r>
          </a:p>
          <a:p>
            <a:endParaRPr lang="es-MX" sz="2000" dirty="0"/>
          </a:p>
          <a:p>
            <a:r>
              <a:rPr lang="es-MX" sz="2000" b="1" dirty="0"/>
              <a:t>4. Dividir el Conjunto de Datos</a:t>
            </a:r>
          </a:p>
          <a:p>
            <a:r>
              <a:rPr lang="es-MX" sz="2000" b="1" dirty="0"/>
              <a:t>      Separar los datos en conjuntos de entrenamiento, validación y prueba.</a:t>
            </a:r>
          </a:p>
          <a:p>
            <a:endParaRPr lang="es-MX" sz="2000" b="1" dirty="0"/>
          </a:p>
          <a:p>
            <a:pPr marL="285750" indent="-285750">
              <a:buFont typeface="Wingdings" panose="05000000000000000000" pitchFamily="2" charset="2"/>
              <a:buChar char="q"/>
            </a:pPr>
            <a:endParaRPr lang="es-MX" dirty="0"/>
          </a:p>
          <a:p>
            <a:endParaRPr lang="es-MX" dirty="0"/>
          </a:p>
          <a:p>
            <a:endParaRPr lang="es-MX" dirty="0"/>
          </a:p>
        </p:txBody>
      </p:sp>
      <p:graphicFrame>
        <p:nvGraphicFramePr>
          <p:cNvPr id="4" name="Tabla 2">
            <a:extLst>
              <a:ext uri="{FF2B5EF4-FFF2-40B4-BE49-F238E27FC236}">
                <a16:creationId xmlns:a16="http://schemas.microsoft.com/office/drawing/2014/main" id="{AE3BD049-23B1-430B-B0E6-6EBFBB0CF2AE}"/>
              </a:ext>
            </a:extLst>
          </p:cNvPr>
          <p:cNvGraphicFramePr>
            <a:graphicFrameLocks noGrp="1"/>
          </p:cNvGraphicFramePr>
          <p:nvPr>
            <p:extLst>
              <p:ext uri="{D42A27DB-BD31-4B8C-83A1-F6EECF244321}">
                <p14:modId xmlns:p14="http://schemas.microsoft.com/office/powerpoint/2010/main" val="1671034536"/>
              </p:ext>
            </p:extLst>
          </p:nvPr>
        </p:nvGraphicFramePr>
        <p:xfrm>
          <a:off x="685800" y="2286572"/>
          <a:ext cx="13123330" cy="4145280"/>
        </p:xfrm>
        <a:graphic>
          <a:graphicData uri="http://schemas.openxmlformats.org/drawingml/2006/table">
            <a:tbl>
              <a:tblPr firstRow="1" bandRow="1">
                <a:tableStyleId>{5C22544A-7EE6-4342-B048-85BDC9FD1C3A}</a:tableStyleId>
              </a:tblPr>
              <a:tblGrid>
                <a:gridCol w="4258733">
                  <a:extLst>
                    <a:ext uri="{9D8B030D-6E8A-4147-A177-3AD203B41FA5}">
                      <a16:colId xmlns:a16="http://schemas.microsoft.com/office/drawing/2014/main" val="2787369942"/>
                    </a:ext>
                  </a:extLst>
                </a:gridCol>
                <a:gridCol w="4876800">
                  <a:extLst>
                    <a:ext uri="{9D8B030D-6E8A-4147-A177-3AD203B41FA5}">
                      <a16:colId xmlns:a16="http://schemas.microsoft.com/office/drawing/2014/main" val="613578600"/>
                    </a:ext>
                  </a:extLst>
                </a:gridCol>
                <a:gridCol w="3987797">
                  <a:extLst>
                    <a:ext uri="{9D8B030D-6E8A-4147-A177-3AD203B41FA5}">
                      <a16:colId xmlns:a16="http://schemas.microsoft.com/office/drawing/2014/main" val="2640221761"/>
                    </a:ext>
                  </a:extLst>
                </a:gridCol>
              </a:tblGrid>
              <a:tr h="1851378">
                <a:tc>
                  <a:txBody>
                    <a:bodyPr/>
                    <a:lstStyle/>
                    <a:p>
                      <a:pPr algn="just"/>
                      <a:r>
                        <a:rPr lang="es-MX" sz="1400" b="1" u="sng" dirty="0">
                          <a:solidFill>
                            <a:schemeClr val="tx1"/>
                          </a:solidFill>
                        </a:rPr>
                        <a:t>Conjunto de Entrenamiento:</a:t>
                      </a:r>
                    </a:p>
                    <a:p>
                      <a:pPr algn="just"/>
                      <a:endParaRPr lang="es-MX" sz="1400" b="0" u="sng" dirty="0">
                        <a:solidFill>
                          <a:schemeClr val="tx1"/>
                        </a:solidFill>
                      </a:endParaRPr>
                    </a:p>
                    <a:p>
                      <a:pPr algn="just"/>
                      <a:endParaRPr lang="es-MX" sz="1400" b="0" u="sng" dirty="0">
                        <a:solidFill>
                          <a:schemeClr val="tx1"/>
                        </a:solidFill>
                      </a:endParaRPr>
                    </a:p>
                    <a:p>
                      <a:pPr algn="just"/>
                      <a:endParaRPr lang="es-MX" sz="1400" dirty="0">
                        <a:solidFill>
                          <a:schemeClr val="tx1"/>
                        </a:solidFill>
                      </a:endParaRPr>
                    </a:p>
                    <a:p>
                      <a:pPr algn="just"/>
                      <a:r>
                        <a:rPr lang="es-MX" sz="1400" dirty="0">
                          <a:solidFill>
                            <a:schemeClr val="tx1"/>
                          </a:solidFill>
                        </a:rPr>
                        <a:t>Utilizado para entrenar el modelo. Este es el conjunto más grande y se usa para ajustar los parámetros del modelo.</a:t>
                      </a:r>
                    </a:p>
                    <a:p>
                      <a:pPr algn="just"/>
                      <a:endParaRPr lang="es-MX" sz="1400" dirty="0">
                        <a:solidFill>
                          <a:schemeClr val="tx1"/>
                        </a:solidFill>
                      </a:endParaRPr>
                    </a:p>
                    <a:p>
                      <a:pPr algn="just"/>
                      <a:r>
                        <a:rPr lang="es-MX" sz="1400" b="1" dirty="0">
                          <a:solidFill>
                            <a:schemeClr val="tx1"/>
                          </a:solidFill>
                        </a:rPr>
                        <a:t>Propósito</a:t>
                      </a:r>
                      <a:r>
                        <a:rPr lang="es-MX" sz="1400" dirty="0">
                          <a:solidFill>
                            <a:schemeClr val="tx1"/>
                          </a:solidFill>
                        </a:rPr>
                        <a:t>: Se utiliza para entrenar el modelo, ajustando sus parámetros a través del aprendizaje.</a:t>
                      </a:r>
                    </a:p>
                    <a:p>
                      <a:pPr algn="just"/>
                      <a:endParaRPr lang="es-MX" sz="1400" dirty="0">
                        <a:solidFill>
                          <a:schemeClr val="tx1"/>
                        </a:solidFill>
                      </a:endParaRPr>
                    </a:p>
                    <a:p>
                      <a:pPr algn="just"/>
                      <a:r>
                        <a:rPr lang="es-MX" sz="1400" b="1" dirty="0">
                          <a:solidFill>
                            <a:schemeClr val="tx1"/>
                          </a:solidFill>
                        </a:rPr>
                        <a:t>Tamaño típico</a:t>
                      </a:r>
                      <a:r>
                        <a:rPr lang="es-MX" sz="1400" dirty="0">
                          <a:solidFill>
                            <a:schemeClr val="tx1"/>
                          </a:solidFill>
                        </a:rPr>
                        <a:t>: Alrededor del 70-80% del total de datos.</a:t>
                      </a:r>
                    </a:p>
                    <a:p>
                      <a:pPr algn="just"/>
                      <a:endParaRPr lang="es-MX" sz="1400" dirty="0">
                        <a:solidFill>
                          <a:schemeClr val="tx1"/>
                        </a:solidFill>
                      </a:endParaRPr>
                    </a:p>
                    <a:p>
                      <a:pPr algn="just"/>
                      <a:endParaRPr lang="es-MX" sz="1400" dirty="0">
                        <a:solidFill>
                          <a:schemeClr val="tx1"/>
                        </a:solidFill>
                      </a:endParaRPr>
                    </a:p>
                    <a:p>
                      <a:pPr algn="just"/>
                      <a:endParaRPr lang="es-CO" sz="1400" dirty="0">
                        <a:solidFill>
                          <a:schemeClr val="tx1"/>
                        </a:solidFill>
                      </a:endParaRPr>
                    </a:p>
                  </a:txBody>
                  <a:tcPr anchor="ctr">
                    <a:solidFill>
                      <a:schemeClr val="accent6">
                        <a:lumMod val="40000"/>
                        <a:lumOff val="60000"/>
                      </a:schemeClr>
                    </a:solidFill>
                  </a:tcPr>
                </a:tc>
                <a:tc>
                  <a:txBody>
                    <a:bodyPr/>
                    <a:lstStyle/>
                    <a:p>
                      <a:pPr algn="just"/>
                      <a:endParaRPr lang="es-MX" sz="1400" u="sng" dirty="0">
                        <a:solidFill>
                          <a:schemeClr val="tx1"/>
                        </a:solidFill>
                      </a:endParaRPr>
                    </a:p>
                    <a:p>
                      <a:pPr algn="just"/>
                      <a:r>
                        <a:rPr lang="es-MX" sz="1400" u="sng" dirty="0">
                          <a:solidFill>
                            <a:schemeClr val="tx1"/>
                          </a:solidFill>
                        </a:rPr>
                        <a:t>Conjunto de Validación:</a:t>
                      </a:r>
                    </a:p>
                    <a:p>
                      <a:pPr algn="just"/>
                      <a:endParaRPr lang="es-MX" sz="1400" dirty="0">
                        <a:solidFill>
                          <a:schemeClr val="tx1"/>
                        </a:solidFill>
                      </a:endParaRPr>
                    </a:p>
                    <a:p>
                      <a:pPr algn="just"/>
                      <a:endParaRPr lang="es-MX" sz="1400" dirty="0">
                        <a:solidFill>
                          <a:schemeClr val="tx1"/>
                        </a:solidFill>
                      </a:endParaRPr>
                    </a:p>
                    <a:p>
                      <a:pPr algn="just"/>
                      <a:r>
                        <a:rPr lang="es-MX" sz="1400" dirty="0">
                          <a:solidFill>
                            <a:schemeClr val="tx1"/>
                          </a:solidFill>
                        </a:rPr>
                        <a:t>Utilizado para ajustar los </a:t>
                      </a:r>
                      <a:r>
                        <a:rPr lang="es-MX" sz="1400" dirty="0" err="1">
                          <a:solidFill>
                            <a:schemeClr val="tx1"/>
                          </a:solidFill>
                        </a:rPr>
                        <a:t>hiperparámetros</a:t>
                      </a:r>
                      <a:r>
                        <a:rPr lang="es-MX" sz="1400" dirty="0">
                          <a:solidFill>
                            <a:schemeClr val="tx1"/>
                          </a:solidFill>
                        </a:rPr>
                        <a:t> del modelo y realizar la selección del modelo.</a:t>
                      </a:r>
                    </a:p>
                    <a:p>
                      <a:pPr algn="just"/>
                      <a:endParaRPr lang="es-MX" sz="1400" dirty="0">
                        <a:solidFill>
                          <a:schemeClr val="tx1"/>
                        </a:solidFill>
                      </a:endParaRPr>
                    </a:p>
                    <a:p>
                      <a:pPr algn="just"/>
                      <a:r>
                        <a:rPr lang="es-MX" sz="1400" dirty="0">
                          <a:solidFill>
                            <a:schemeClr val="tx1"/>
                          </a:solidFill>
                        </a:rPr>
                        <a:t> Permite evaluar el rendimiento durante el entrenamiento y ajustar la arquitectura según sea necesario.</a:t>
                      </a:r>
                    </a:p>
                    <a:p>
                      <a:pPr algn="just"/>
                      <a:endParaRPr lang="es-MX" sz="1400" dirty="0">
                        <a:solidFill>
                          <a:schemeClr val="tx1"/>
                        </a:solidFill>
                      </a:endParaRPr>
                    </a:p>
                    <a:p>
                      <a:pPr algn="just"/>
                      <a:r>
                        <a:rPr lang="es-MX" sz="1400" b="1" dirty="0">
                          <a:solidFill>
                            <a:schemeClr val="tx1"/>
                          </a:solidFill>
                        </a:rPr>
                        <a:t>Propósito</a:t>
                      </a:r>
                      <a:r>
                        <a:rPr lang="es-MX" sz="1400" dirty="0">
                          <a:solidFill>
                            <a:schemeClr val="tx1"/>
                          </a:solidFill>
                        </a:rPr>
                        <a:t>: Se utiliza para ajustar </a:t>
                      </a:r>
                      <a:r>
                        <a:rPr lang="es-MX" sz="1400" dirty="0" err="1">
                          <a:solidFill>
                            <a:schemeClr val="tx1"/>
                          </a:solidFill>
                        </a:rPr>
                        <a:t>hiperparámetros</a:t>
                      </a:r>
                      <a:r>
                        <a:rPr lang="es-MX" sz="1400" dirty="0">
                          <a:solidFill>
                            <a:schemeClr val="tx1"/>
                          </a:solidFill>
                        </a:rPr>
                        <a:t> y realizar la selección de modelos. Permite evaluar el rendimiento del modelo durante el entrenamiento sin influir en el ajuste de los parámetros del modelo.</a:t>
                      </a:r>
                    </a:p>
                    <a:p>
                      <a:pPr algn="just"/>
                      <a:r>
                        <a:rPr lang="es-MX" sz="1400" b="1" dirty="0">
                          <a:solidFill>
                            <a:schemeClr val="tx1"/>
                          </a:solidFill>
                        </a:rPr>
                        <a:t>Tamaño típico</a:t>
                      </a:r>
                      <a:r>
                        <a:rPr lang="es-MX" sz="1400" dirty="0">
                          <a:solidFill>
                            <a:schemeClr val="tx1"/>
                          </a:solidFill>
                        </a:rPr>
                        <a:t>: Generalmente, entre el 10-15% de los datos</a:t>
                      </a:r>
                    </a:p>
                    <a:p>
                      <a:pPr algn="just"/>
                      <a:endParaRPr lang="es-MX" sz="1400" dirty="0">
                        <a:solidFill>
                          <a:schemeClr val="tx1"/>
                        </a:solidFill>
                      </a:endParaRPr>
                    </a:p>
                    <a:p>
                      <a:pPr algn="just"/>
                      <a:endParaRPr lang="es-CO" sz="1400" dirty="0">
                        <a:solidFill>
                          <a:schemeClr val="tx1"/>
                        </a:solidFill>
                      </a:endParaRPr>
                    </a:p>
                  </a:txBody>
                  <a:tcPr>
                    <a:solidFill>
                      <a:schemeClr val="accent6">
                        <a:lumMod val="40000"/>
                        <a:lumOff val="60000"/>
                      </a:schemeClr>
                    </a:solidFill>
                  </a:tcPr>
                </a:tc>
                <a:tc>
                  <a:txBody>
                    <a:bodyPr/>
                    <a:lstStyle/>
                    <a:p>
                      <a:pPr algn="ctr"/>
                      <a:endParaRPr lang="es-MX" sz="1400" dirty="0">
                        <a:solidFill>
                          <a:schemeClr val="tx1"/>
                        </a:solidFill>
                      </a:endParaRPr>
                    </a:p>
                    <a:p>
                      <a:pPr algn="ctr"/>
                      <a:r>
                        <a:rPr lang="es-MX" sz="1400" u="sng" dirty="0">
                          <a:solidFill>
                            <a:schemeClr val="tx1"/>
                          </a:solidFill>
                        </a:rPr>
                        <a:t>Conjunto de Prueba:</a:t>
                      </a:r>
                    </a:p>
                    <a:p>
                      <a:pPr algn="just"/>
                      <a:endParaRPr lang="es-MX" sz="1400" dirty="0">
                        <a:solidFill>
                          <a:schemeClr val="tx1"/>
                        </a:solidFill>
                      </a:endParaRPr>
                    </a:p>
                    <a:p>
                      <a:pPr algn="just"/>
                      <a:r>
                        <a:rPr lang="es-MX" sz="1400" dirty="0">
                          <a:solidFill>
                            <a:schemeClr val="tx1"/>
                          </a:solidFill>
                        </a:rPr>
                        <a:t>Utilizado para evaluar el rendimiento final del modelo una vez que se ha completado el entrenamiento. </a:t>
                      </a:r>
                    </a:p>
                    <a:p>
                      <a:pPr algn="just"/>
                      <a:endParaRPr lang="es-MX" sz="1400" dirty="0">
                        <a:solidFill>
                          <a:schemeClr val="tx1"/>
                        </a:solidFill>
                      </a:endParaRPr>
                    </a:p>
                    <a:p>
                      <a:pPr algn="just"/>
                      <a:r>
                        <a:rPr lang="es-MX" sz="1400" dirty="0">
                          <a:solidFill>
                            <a:schemeClr val="tx1"/>
                          </a:solidFill>
                        </a:rPr>
                        <a:t>Este conjunto debe ser completamente independiente de los conjuntos de entrenamiento y validación.</a:t>
                      </a:r>
                    </a:p>
                    <a:p>
                      <a:pPr algn="just"/>
                      <a:endParaRPr lang="es-MX" sz="1400" dirty="0">
                        <a:solidFill>
                          <a:schemeClr val="tx1"/>
                        </a:solidFill>
                      </a:endParaRPr>
                    </a:p>
                    <a:p>
                      <a:pPr algn="just"/>
                      <a:r>
                        <a:rPr lang="es-MX" sz="1400" b="1" dirty="0">
                          <a:solidFill>
                            <a:schemeClr val="tx1"/>
                          </a:solidFill>
                        </a:rPr>
                        <a:t>Propósito</a:t>
                      </a:r>
                      <a:r>
                        <a:rPr lang="es-MX" sz="1400" dirty="0">
                          <a:solidFill>
                            <a:schemeClr val="tx1"/>
                          </a:solidFill>
                        </a:rPr>
                        <a:t>: Se utiliza para evaluar el rendimiento final del modelo después de que ha sido entrenado y validado. Este conjunto es completamente independiente y ayuda a determinar la capacidad de generalización del modelo.</a:t>
                      </a:r>
                    </a:p>
                    <a:p>
                      <a:pPr algn="just"/>
                      <a:r>
                        <a:rPr lang="es-MX" sz="1400" b="1" dirty="0">
                          <a:solidFill>
                            <a:schemeClr val="tx1"/>
                          </a:solidFill>
                        </a:rPr>
                        <a:t>Tamaño típico</a:t>
                      </a:r>
                      <a:r>
                        <a:rPr lang="es-MX" sz="1400" dirty="0">
                          <a:solidFill>
                            <a:schemeClr val="tx1"/>
                          </a:solidFill>
                        </a:rPr>
                        <a:t>: Alrededor del 10-15% de los datos.</a:t>
                      </a:r>
                    </a:p>
                    <a:p>
                      <a:pPr algn="just"/>
                      <a:endParaRPr lang="es-MX" sz="1400" dirty="0">
                        <a:solidFill>
                          <a:schemeClr val="tx1"/>
                        </a:solidFill>
                      </a:endParaRPr>
                    </a:p>
                    <a:p>
                      <a:pPr algn="ctr"/>
                      <a:endParaRPr lang="es-CO" sz="1400"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244325828"/>
                  </a:ext>
                </a:extLst>
              </a:tr>
            </a:tbl>
          </a:graphicData>
        </a:graphic>
      </p:graphicFrame>
      <p:sp>
        <p:nvSpPr>
          <p:cNvPr id="5" name="CuadroTexto 4">
            <a:extLst>
              <a:ext uri="{FF2B5EF4-FFF2-40B4-BE49-F238E27FC236}">
                <a16:creationId xmlns:a16="http://schemas.microsoft.com/office/drawing/2014/main" id="{B4B5EE19-8FBF-48C6-B529-CA834B8BA796}"/>
              </a:ext>
            </a:extLst>
          </p:cNvPr>
          <p:cNvSpPr txBox="1"/>
          <p:nvPr/>
        </p:nvSpPr>
        <p:spPr>
          <a:xfrm>
            <a:off x="685800" y="6619501"/>
            <a:ext cx="7315200" cy="923330"/>
          </a:xfrm>
          <a:prstGeom prst="rect">
            <a:avLst/>
          </a:prstGeom>
          <a:noFill/>
        </p:spPr>
        <p:txBody>
          <a:bodyPr wrap="square">
            <a:spAutoFit/>
          </a:bodyPr>
          <a:lstStyle/>
          <a:p>
            <a:r>
              <a:rPr lang="es-MX" dirty="0"/>
              <a:t>Un ejemplo típico de división de datos podría ser:</a:t>
            </a:r>
          </a:p>
          <a:p>
            <a:endParaRPr lang="es-MX" dirty="0"/>
          </a:p>
          <a:p>
            <a:pPr marL="285750" indent="-285750">
              <a:buFont typeface="Wingdings" panose="05000000000000000000" pitchFamily="2" charset="2"/>
              <a:buChar char="ü"/>
            </a:pPr>
            <a:r>
              <a:rPr lang="es-MX" dirty="0"/>
              <a:t>Entrenamiento: 70%                 Validación: 15%           Prueba: 15%</a:t>
            </a:r>
            <a:endParaRPr lang="es-CO" dirty="0"/>
          </a:p>
        </p:txBody>
      </p:sp>
    </p:spTree>
    <p:extLst>
      <p:ext uri="{BB962C8B-B14F-4D97-AF65-F5344CB8AC3E}">
        <p14:creationId xmlns:p14="http://schemas.microsoft.com/office/powerpoint/2010/main" val="4255335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728134" y="1161577"/>
            <a:ext cx="13258800" cy="5324535"/>
          </a:xfrm>
          <a:prstGeom prst="rect">
            <a:avLst/>
          </a:prstGeom>
          <a:noFill/>
        </p:spPr>
        <p:txBody>
          <a:bodyPr wrap="square">
            <a:spAutoFit/>
          </a:bodyPr>
          <a:lstStyle/>
          <a:p>
            <a:r>
              <a:rPr lang="es-MX" sz="2000" b="1" dirty="0"/>
              <a:t>5. Construir la Arquitectura </a:t>
            </a:r>
          </a:p>
          <a:p>
            <a:pPr marL="711200"/>
            <a:endParaRPr lang="es-MX" sz="2000" b="1" dirty="0"/>
          </a:p>
          <a:p>
            <a:pPr marL="711200">
              <a:buFont typeface="Arial" panose="020B0604020202020204" pitchFamily="34" charset="0"/>
              <a:buChar char="•"/>
            </a:pPr>
            <a:r>
              <a:rPr lang="es-MX" sz="2000" b="1" dirty="0"/>
              <a:t>Capas Convolucionales:</a:t>
            </a:r>
            <a:r>
              <a:rPr lang="es-MX" sz="2000" dirty="0"/>
              <a:t> Extraen características de las imágenes.</a:t>
            </a:r>
          </a:p>
          <a:p>
            <a:pPr marL="711200">
              <a:buFont typeface="Arial" panose="020B0604020202020204" pitchFamily="34" charset="0"/>
              <a:buChar char="•"/>
            </a:pPr>
            <a:r>
              <a:rPr lang="es-MX" sz="2000" b="1" dirty="0"/>
              <a:t>Capas de Activación:</a:t>
            </a:r>
            <a:r>
              <a:rPr lang="es-MX" sz="2000" dirty="0"/>
              <a:t> Generalmente, </a:t>
            </a:r>
            <a:r>
              <a:rPr lang="es-MX" sz="2000" dirty="0" err="1"/>
              <a:t>ReLU</a:t>
            </a:r>
            <a:r>
              <a:rPr lang="es-MX" sz="2000" dirty="0"/>
              <a:t>.</a:t>
            </a:r>
          </a:p>
          <a:p>
            <a:pPr marL="711200">
              <a:buFont typeface="Arial" panose="020B0604020202020204" pitchFamily="34" charset="0"/>
              <a:buChar char="•"/>
            </a:pPr>
            <a:r>
              <a:rPr lang="es-MX" sz="2000" b="1" dirty="0"/>
              <a:t>Capas de Agrupamiento (</a:t>
            </a:r>
            <a:r>
              <a:rPr lang="es-MX" sz="2000" b="1" dirty="0" err="1"/>
              <a:t>Pooling</a:t>
            </a:r>
            <a:r>
              <a:rPr lang="es-MX" sz="2000" b="1" dirty="0"/>
              <a:t>):</a:t>
            </a:r>
            <a:r>
              <a:rPr lang="es-MX" sz="2000" dirty="0"/>
              <a:t> Reducen la dimensionalidad (</a:t>
            </a:r>
            <a:r>
              <a:rPr lang="es-MX" sz="2000" dirty="0" err="1"/>
              <a:t>max</a:t>
            </a:r>
            <a:r>
              <a:rPr lang="es-MX" sz="2000" dirty="0"/>
              <a:t> </a:t>
            </a:r>
            <a:r>
              <a:rPr lang="es-MX" sz="2000" dirty="0" err="1"/>
              <a:t>pooling</a:t>
            </a:r>
            <a:r>
              <a:rPr lang="es-MX" sz="2000" dirty="0"/>
              <a:t> o </a:t>
            </a:r>
            <a:r>
              <a:rPr lang="es-MX" sz="2000" dirty="0" err="1"/>
              <a:t>average</a:t>
            </a:r>
            <a:r>
              <a:rPr lang="es-MX" sz="2000" dirty="0"/>
              <a:t> </a:t>
            </a:r>
            <a:r>
              <a:rPr lang="es-MX" sz="2000" dirty="0" err="1"/>
              <a:t>pooling</a:t>
            </a:r>
            <a:r>
              <a:rPr lang="es-MX" sz="2000" dirty="0"/>
              <a:t>).</a:t>
            </a:r>
          </a:p>
          <a:p>
            <a:pPr marL="711200">
              <a:buFont typeface="Arial" panose="020B0604020202020204" pitchFamily="34" charset="0"/>
              <a:buChar char="•"/>
            </a:pPr>
            <a:r>
              <a:rPr lang="es-MX" sz="2000" b="1" dirty="0"/>
              <a:t>Capas Completamente Conectadas:</a:t>
            </a:r>
            <a:r>
              <a:rPr lang="es-MX" sz="2000" dirty="0"/>
              <a:t> Conectan las características extraídas a la salida final.</a:t>
            </a:r>
          </a:p>
          <a:p>
            <a:pPr marL="711200">
              <a:buFont typeface="Arial" panose="020B0604020202020204" pitchFamily="34" charset="0"/>
              <a:buChar char="•"/>
            </a:pPr>
            <a:endParaRPr lang="es-MX" sz="2000" dirty="0"/>
          </a:p>
          <a:p>
            <a:r>
              <a:rPr lang="es-MX" sz="2000" b="1" dirty="0"/>
              <a:t>6. Compilar el Modelo</a:t>
            </a:r>
          </a:p>
          <a:p>
            <a:endParaRPr lang="es-MX" sz="2000" b="1" dirty="0"/>
          </a:p>
          <a:p>
            <a:pPr marL="439738"/>
            <a:r>
              <a:rPr lang="es-MX" sz="2000" dirty="0"/>
              <a:t>Definir la función de pérdida (por ejemplo, </a:t>
            </a:r>
            <a:r>
              <a:rPr lang="es-MX" sz="2000" dirty="0" err="1"/>
              <a:t>cross-entropy</a:t>
            </a:r>
            <a:r>
              <a:rPr lang="es-MX" sz="2000" dirty="0"/>
              <a:t> para clasificación).</a:t>
            </a:r>
          </a:p>
          <a:p>
            <a:pPr marL="439738"/>
            <a:r>
              <a:rPr lang="es-MX" sz="2000" dirty="0"/>
              <a:t>Seleccionar un optimizador (como Adam o SGD).</a:t>
            </a:r>
          </a:p>
          <a:p>
            <a:pPr marL="439738"/>
            <a:r>
              <a:rPr lang="es-MX" sz="2000" dirty="0"/>
              <a:t>Especificar las métricas que deseas monitorear (precisión, por ejemplo).</a:t>
            </a:r>
          </a:p>
          <a:p>
            <a:endParaRPr lang="es-MX" sz="2000" dirty="0"/>
          </a:p>
          <a:p>
            <a:r>
              <a:rPr lang="es-MX" sz="2000" b="1" dirty="0"/>
              <a:t>7. Entrenar del Modelo</a:t>
            </a:r>
          </a:p>
          <a:p>
            <a:endParaRPr lang="es-MX" sz="2000" b="1" dirty="0"/>
          </a:p>
          <a:p>
            <a:pPr marL="355600"/>
            <a:r>
              <a:rPr lang="es-MX" sz="2000" dirty="0"/>
              <a:t>Ajustar el modelo usando el conjunto de entrenamiento y valida con el conjunto de validación.</a:t>
            </a:r>
          </a:p>
          <a:p>
            <a:pPr marL="355600"/>
            <a:r>
              <a:rPr lang="es-MX" sz="2000" dirty="0"/>
              <a:t>Monitorear el rendimiento y ajusta </a:t>
            </a:r>
            <a:r>
              <a:rPr lang="es-MX" sz="2000" dirty="0" err="1"/>
              <a:t>hiperparámetros</a:t>
            </a:r>
            <a:r>
              <a:rPr lang="es-MX" sz="2000" dirty="0"/>
              <a:t> si es necesario.</a:t>
            </a:r>
            <a:endParaRPr lang="es-MX" sz="1600" dirty="0"/>
          </a:p>
        </p:txBody>
      </p:sp>
    </p:spTree>
    <p:extLst>
      <p:ext uri="{BB962C8B-B14F-4D97-AF65-F5344CB8AC3E}">
        <p14:creationId xmlns:p14="http://schemas.microsoft.com/office/powerpoint/2010/main" val="3986091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54CD4DDC-B803-4D9B-9665-9D9CA60937B9}"/>
              </a:ext>
            </a:extLst>
          </p:cNvPr>
          <p:cNvGraphicFramePr>
            <a:graphicFrameLocks noGrp="1"/>
          </p:cNvGraphicFramePr>
          <p:nvPr>
            <p:extLst>
              <p:ext uri="{D42A27DB-BD31-4B8C-83A1-F6EECF244321}">
                <p14:modId xmlns:p14="http://schemas.microsoft.com/office/powerpoint/2010/main" val="1714834316"/>
              </p:ext>
            </p:extLst>
          </p:nvPr>
        </p:nvGraphicFramePr>
        <p:xfrm>
          <a:off x="677333" y="365621"/>
          <a:ext cx="13241867" cy="7498357"/>
        </p:xfrm>
        <a:graphic>
          <a:graphicData uri="http://schemas.openxmlformats.org/drawingml/2006/table">
            <a:tbl>
              <a:tblPr/>
              <a:tblGrid>
                <a:gridCol w="1761719">
                  <a:extLst>
                    <a:ext uri="{9D8B030D-6E8A-4147-A177-3AD203B41FA5}">
                      <a16:colId xmlns:a16="http://schemas.microsoft.com/office/drawing/2014/main" val="2934214946"/>
                    </a:ext>
                  </a:extLst>
                </a:gridCol>
                <a:gridCol w="1916897">
                  <a:extLst>
                    <a:ext uri="{9D8B030D-6E8A-4147-A177-3AD203B41FA5}">
                      <a16:colId xmlns:a16="http://schemas.microsoft.com/office/drawing/2014/main" val="1820814531"/>
                    </a:ext>
                  </a:extLst>
                </a:gridCol>
                <a:gridCol w="3266611">
                  <a:extLst>
                    <a:ext uri="{9D8B030D-6E8A-4147-A177-3AD203B41FA5}">
                      <a16:colId xmlns:a16="http://schemas.microsoft.com/office/drawing/2014/main" val="3104604512"/>
                    </a:ext>
                  </a:extLst>
                </a:gridCol>
                <a:gridCol w="3384898">
                  <a:extLst>
                    <a:ext uri="{9D8B030D-6E8A-4147-A177-3AD203B41FA5}">
                      <a16:colId xmlns:a16="http://schemas.microsoft.com/office/drawing/2014/main" val="1188973946"/>
                    </a:ext>
                  </a:extLst>
                </a:gridCol>
                <a:gridCol w="2911742">
                  <a:extLst>
                    <a:ext uri="{9D8B030D-6E8A-4147-A177-3AD203B41FA5}">
                      <a16:colId xmlns:a16="http://schemas.microsoft.com/office/drawing/2014/main" val="3441677547"/>
                    </a:ext>
                  </a:extLst>
                </a:gridCol>
              </a:tblGrid>
              <a:tr h="449479">
                <a:tc>
                  <a:txBody>
                    <a:bodyPr/>
                    <a:lstStyle/>
                    <a:p>
                      <a:pPr algn="ctr" fontAlgn="ctr"/>
                      <a:r>
                        <a:rPr lang="es-CO" sz="1600" b="1" i="0" u="none" strike="noStrike" dirty="0">
                          <a:solidFill>
                            <a:srgbClr val="000000"/>
                          </a:solidFill>
                          <a:effectLst/>
                          <a:latin typeface="Calibri" panose="020F0502020204030204" pitchFamily="34" charset="0"/>
                        </a:rPr>
                        <a:t>Función de Activación</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dirty="0">
                          <a:solidFill>
                            <a:srgbClr val="000000"/>
                          </a:solidFill>
                          <a:effectLst/>
                          <a:latin typeface="Calibri" panose="020F0502020204030204" pitchFamily="34" charset="0"/>
                        </a:rPr>
                        <a:t>Tipo de Redes Neuronales</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gridSpan="3">
                  <a:txBody>
                    <a:bodyPr/>
                    <a:lstStyle/>
                    <a:p>
                      <a:pPr algn="ctr" fontAlgn="ctr"/>
                      <a:r>
                        <a:rPr lang="es-MX" sz="1600" b="1" i="0" u="none" strike="noStrike" dirty="0">
                          <a:solidFill>
                            <a:srgbClr val="000000"/>
                          </a:solidFill>
                          <a:effectLst/>
                          <a:latin typeface="Calibri" panose="020F0502020204030204" pitchFamily="34" charset="0"/>
                        </a:rPr>
                        <a:t>Aplicación del tipo de Redes Neuronales</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592485595"/>
                  </a:ext>
                </a:extLst>
              </a:tr>
              <a:tr h="505664">
                <a:tc rowSpan="2">
                  <a:txBody>
                    <a:bodyPr/>
                    <a:lstStyle/>
                    <a:p>
                      <a:pPr algn="ctr" fontAlgn="ctr"/>
                      <a:r>
                        <a:rPr lang="es-CO" sz="1600" b="1" i="0" u="none" strike="noStrike" dirty="0" err="1">
                          <a:solidFill>
                            <a:srgbClr val="000000"/>
                          </a:solidFill>
                          <a:effectLst/>
                          <a:latin typeface="Calibri" panose="020F0502020204030204" pitchFamily="34" charset="0"/>
                        </a:rPr>
                        <a:t>ReLU</a:t>
                      </a:r>
                      <a:r>
                        <a:rPr lang="es-CO" sz="1600" b="1" i="0" u="none" strike="noStrike" dirty="0">
                          <a:solidFill>
                            <a:srgbClr val="000000"/>
                          </a:solidFill>
                          <a:effectLst/>
                          <a:latin typeface="Calibri" panose="020F0502020204030204" pitchFamily="34" charset="0"/>
                        </a:rPr>
                        <a:t> (</a:t>
                      </a:r>
                      <a:r>
                        <a:rPr lang="es-CO" sz="1600" b="1" i="0" u="none" strike="noStrike" dirty="0" err="1">
                          <a:solidFill>
                            <a:srgbClr val="000000"/>
                          </a:solidFill>
                          <a:effectLst/>
                          <a:latin typeface="Calibri" panose="020F0502020204030204" pitchFamily="34" charset="0"/>
                        </a:rPr>
                        <a:t>Rectified</a:t>
                      </a:r>
                      <a:r>
                        <a:rPr lang="es-CO" sz="1600" b="1" i="0" u="none" strike="noStrike" dirty="0">
                          <a:solidFill>
                            <a:srgbClr val="000000"/>
                          </a:solidFill>
                          <a:effectLst/>
                          <a:latin typeface="Calibri" panose="020F0502020204030204" pitchFamily="34" charset="0"/>
                        </a:rPr>
                        <a:t> Linear </a:t>
                      </a:r>
                      <a:r>
                        <a:rPr lang="es-CO" sz="1600" b="1" i="0" u="none" strike="noStrike" dirty="0" err="1">
                          <a:solidFill>
                            <a:srgbClr val="000000"/>
                          </a:solidFill>
                          <a:effectLst/>
                          <a:latin typeface="Calibri" panose="020F0502020204030204" pitchFamily="34" charset="0"/>
                        </a:rPr>
                        <a:t>Unit</a:t>
                      </a:r>
                      <a:r>
                        <a:rPr lang="es-CO" sz="1600" b="1" i="0" u="none" strike="noStrike" dirty="0">
                          <a:solidFill>
                            <a:srgbClr val="000000"/>
                          </a:solidFill>
                          <a:effectLst/>
                          <a:latin typeface="Calibri" panose="020F0502020204030204" pitchFamily="34" charset="0"/>
                        </a:rPr>
                        <a:t>)</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1" i="0" u="none" strike="noStrike" dirty="0">
                          <a:solidFill>
                            <a:srgbClr val="000000"/>
                          </a:solidFill>
                          <a:effectLst/>
                          <a:latin typeface="Calibri" panose="020F0502020204030204" pitchFamily="34" charset="0"/>
                        </a:rPr>
                        <a:t>DNN </a:t>
                      </a:r>
                      <a:r>
                        <a:rPr lang="es-CO" sz="1200" b="0" i="0" u="none" strike="noStrike" dirty="0">
                          <a:solidFill>
                            <a:srgbClr val="000000"/>
                          </a:solidFill>
                          <a:effectLst/>
                          <a:latin typeface="Calibri" panose="020F0502020204030204" pitchFamily="34" charset="0"/>
                        </a:rPr>
                        <a:t>(Deep Neural Network, o Red Neuronal Profunda)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3">
                  <a:txBody>
                    <a:bodyPr/>
                    <a:lstStyle/>
                    <a:p>
                      <a:pPr algn="l" fontAlgn="ctr"/>
                      <a:r>
                        <a:rPr lang="es-MX" sz="1200" b="1" i="0" u="sng" strike="noStrike" dirty="0">
                          <a:solidFill>
                            <a:srgbClr val="000000"/>
                          </a:solidFill>
                          <a:effectLst/>
                          <a:latin typeface="Calibri" panose="020F0502020204030204" pitchFamily="34" charset="0"/>
                        </a:rPr>
                        <a:t>DNN (Deep Neural Network, o Red Neuronal Profunda) </a:t>
                      </a:r>
                      <a:br>
                        <a:rPr lang="es-MX" sz="1200" b="1" i="0" u="none" strike="noStrike" dirty="0">
                          <a:solidFill>
                            <a:srgbClr val="000000"/>
                          </a:solidFill>
                          <a:effectLst/>
                          <a:latin typeface="Calibri" panose="020F0502020204030204" pitchFamily="34" charset="0"/>
                        </a:rPr>
                      </a:br>
                      <a:br>
                        <a:rPr lang="es-MX" sz="1200" b="1" i="0" u="none" strike="noStrike" dirty="0">
                          <a:solidFill>
                            <a:srgbClr val="000000"/>
                          </a:solidFill>
                          <a:effectLst/>
                          <a:latin typeface="Calibri" panose="020F0502020204030204" pitchFamily="34" charset="0"/>
                        </a:rPr>
                      </a:br>
                      <a:r>
                        <a:rPr lang="es-MX" sz="1200" b="1" i="0" u="none" strike="noStrike" dirty="0">
                          <a:solidFill>
                            <a:srgbClr val="000000"/>
                          </a:solidFill>
                          <a:effectLst/>
                          <a:latin typeface="Calibri" panose="020F0502020204030204" pitchFamily="34" charset="0"/>
                        </a:rPr>
                        <a:t>Clasificación de Imágenes</a:t>
                      </a:r>
                      <a:r>
                        <a:rPr lang="es-MX" sz="1200" b="0" i="0" u="none" strike="noStrike" dirty="0">
                          <a:solidFill>
                            <a:srgbClr val="000000"/>
                          </a:solidFill>
                          <a:effectLst/>
                          <a:latin typeface="Calibri" panose="020F0502020204030204" pitchFamily="34" charset="0"/>
                        </a:rPr>
                        <a:t>: Reconocimiento de objetos, clasificación de imágenes médicas.</a:t>
                      </a:r>
                      <a:br>
                        <a:rPr lang="es-MX" sz="1200" b="0" i="0" u="none" strike="noStrike" dirty="0">
                          <a:solidFill>
                            <a:srgbClr val="000000"/>
                          </a:solidFill>
                          <a:effectLst/>
                          <a:latin typeface="Calibri" panose="020F0502020204030204" pitchFamily="34" charset="0"/>
                        </a:rPr>
                      </a:br>
                      <a:br>
                        <a:rPr lang="es-MX" sz="1200" b="0" i="0" u="none" strike="noStrike" dirty="0">
                          <a:solidFill>
                            <a:srgbClr val="000000"/>
                          </a:solidFill>
                          <a:effectLst/>
                          <a:latin typeface="Calibri" panose="020F0502020204030204" pitchFamily="34" charset="0"/>
                        </a:rPr>
                      </a:br>
                      <a:r>
                        <a:rPr lang="es-MX" sz="1200" b="1" i="0" u="none" strike="noStrike" dirty="0">
                          <a:solidFill>
                            <a:srgbClr val="000000"/>
                          </a:solidFill>
                          <a:effectLst/>
                          <a:latin typeface="Calibri" panose="020F0502020204030204" pitchFamily="34" charset="0"/>
                        </a:rPr>
                        <a:t>Procesamiento de Lenguaje Natural</a:t>
                      </a:r>
                      <a:r>
                        <a:rPr lang="es-MX" sz="1200" b="0" i="0" u="none" strike="noStrike" dirty="0">
                          <a:solidFill>
                            <a:srgbClr val="000000"/>
                          </a:solidFill>
                          <a:effectLst/>
                          <a:latin typeface="Calibri" panose="020F0502020204030204" pitchFamily="34" charset="0"/>
                        </a:rPr>
                        <a:t>: Traducción automática, análisis de sentimientos.</a:t>
                      </a:r>
                      <a:br>
                        <a:rPr lang="es-MX" sz="1200" b="0" i="0" u="none" strike="noStrike" dirty="0">
                          <a:solidFill>
                            <a:srgbClr val="000000"/>
                          </a:solidFill>
                          <a:effectLst/>
                          <a:latin typeface="Calibri" panose="020F0502020204030204" pitchFamily="34" charset="0"/>
                        </a:rPr>
                      </a:br>
                      <a:br>
                        <a:rPr lang="es-MX" sz="1200" b="0" i="0" u="none" strike="noStrike" dirty="0">
                          <a:solidFill>
                            <a:srgbClr val="000000"/>
                          </a:solidFill>
                          <a:effectLst/>
                          <a:latin typeface="Calibri" panose="020F0502020204030204" pitchFamily="34" charset="0"/>
                        </a:rPr>
                      </a:br>
                      <a:r>
                        <a:rPr lang="es-MX" sz="1200" b="1" i="0" u="none" strike="noStrike" dirty="0">
                          <a:solidFill>
                            <a:srgbClr val="000000"/>
                          </a:solidFill>
                          <a:effectLst/>
                          <a:latin typeface="Calibri" panose="020F0502020204030204" pitchFamily="34" charset="0"/>
                        </a:rPr>
                        <a:t>Reconocimiento de Voz: </a:t>
                      </a:r>
                      <a:r>
                        <a:rPr lang="es-MX" sz="1200" b="0" i="0" u="none" strike="noStrike" dirty="0">
                          <a:solidFill>
                            <a:srgbClr val="000000"/>
                          </a:solidFill>
                          <a:effectLst/>
                          <a:latin typeface="Calibri" panose="020F0502020204030204" pitchFamily="34" charset="0"/>
                        </a:rPr>
                        <a:t>Conversión de voz a texto. Asistentes Virtuales (Siri, Google </a:t>
                      </a:r>
                      <a:r>
                        <a:rPr lang="es-MX" sz="1200" b="0" i="0" u="none" strike="noStrike" dirty="0" err="1">
                          <a:solidFill>
                            <a:srgbClr val="000000"/>
                          </a:solidFill>
                          <a:effectLst/>
                          <a:latin typeface="Calibri" panose="020F0502020204030204" pitchFamily="34" charset="0"/>
                        </a:rPr>
                        <a:t>Assistant</a:t>
                      </a:r>
                      <a:r>
                        <a:rPr lang="es-MX" sz="1200" b="0" i="0" u="none" strike="noStrike" dirty="0">
                          <a:solidFill>
                            <a:srgbClr val="000000"/>
                          </a:solidFill>
                          <a:effectLst/>
                          <a:latin typeface="Calibri" panose="020F0502020204030204" pitchFamily="34" charset="0"/>
                        </a:rPr>
                        <a:t>, Alexa), Software de Dictado</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(Dragon </a:t>
                      </a:r>
                      <a:r>
                        <a:rPr lang="es-MX" sz="1200" b="0" i="0" u="none" strike="noStrike" dirty="0" err="1">
                          <a:solidFill>
                            <a:srgbClr val="000000"/>
                          </a:solidFill>
                          <a:effectLst/>
                          <a:latin typeface="Calibri" panose="020F0502020204030204" pitchFamily="34" charset="0"/>
                        </a:rPr>
                        <a:t>NaturallySpeaking</a:t>
                      </a:r>
                      <a:r>
                        <a:rPr lang="es-MX" sz="1200" b="0" i="0" u="none" strike="noStrike" dirty="0">
                          <a:solidFill>
                            <a:srgbClr val="000000"/>
                          </a:solidFill>
                          <a:effectLst/>
                          <a:latin typeface="Calibri" panose="020F0502020204030204" pitchFamily="34" charset="0"/>
                        </a:rPr>
                        <a:t>, Google </a:t>
                      </a:r>
                      <a:r>
                        <a:rPr lang="es-MX" sz="1200" b="0" i="0" u="none" strike="noStrike" dirty="0" err="1">
                          <a:solidFill>
                            <a:srgbClr val="000000"/>
                          </a:solidFill>
                          <a:effectLst/>
                          <a:latin typeface="Calibri" panose="020F0502020204030204" pitchFamily="34" charset="0"/>
                        </a:rPr>
                        <a:t>Docs</a:t>
                      </a:r>
                      <a:r>
                        <a:rPr lang="es-MX" sz="1200" b="0" i="0" u="none" strike="noStrike" dirty="0">
                          <a:solidFill>
                            <a:srgbClr val="000000"/>
                          </a:solidFill>
                          <a:effectLst/>
                          <a:latin typeface="Calibri" panose="020F0502020204030204" pitchFamily="34" charset="0"/>
                        </a:rPr>
                        <a:t> </a:t>
                      </a:r>
                      <a:r>
                        <a:rPr lang="es-MX" sz="1200" b="0" i="0" u="none" strike="noStrike" dirty="0" err="1">
                          <a:solidFill>
                            <a:srgbClr val="000000"/>
                          </a:solidFill>
                          <a:effectLst/>
                          <a:latin typeface="Calibri" panose="020F0502020204030204" pitchFamily="34" charset="0"/>
                        </a:rPr>
                        <a:t>Voice</a:t>
                      </a:r>
                      <a:r>
                        <a:rPr lang="es-MX" sz="1200" b="0" i="0" u="none" strike="noStrike" dirty="0">
                          <a:solidFill>
                            <a:srgbClr val="000000"/>
                          </a:solidFill>
                          <a:effectLst/>
                          <a:latin typeface="Calibri" panose="020F0502020204030204" pitchFamily="34" charset="0"/>
                        </a:rPr>
                        <a:t> </a:t>
                      </a:r>
                      <a:r>
                        <a:rPr lang="es-MX" sz="1200" b="0" i="0" u="none" strike="noStrike" dirty="0" err="1">
                          <a:solidFill>
                            <a:srgbClr val="000000"/>
                          </a:solidFill>
                          <a:effectLst/>
                          <a:latin typeface="Calibri" panose="020F0502020204030204" pitchFamily="34" charset="0"/>
                        </a:rPr>
                        <a:t>Typing</a:t>
                      </a:r>
                      <a:r>
                        <a:rPr lang="es-MX" sz="1200" b="0" i="0" u="none" strike="noStrike" dirty="0">
                          <a:solidFill>
                            <a:srgbClr val="000000"/>
                          </a:solidFill>
                          <a:effectLst/>
                          <a:latin typeface="Calibri" panose="020F0502020204030204" pitchFamily="34" charset="0"/>
                        </a:rPr>
                        <a:t>),  Aplicaciones de Mensajería (WhatsApp, Messenger)</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Transcripción de Reuniones (Otter.ai, Microsoft </a:t>
                      </a:r>
                      <a:r>
                        <a:rPr lang="es-MX" sz="1200" b="0" i="0" u="none" strike="noStrike" dirty="0" err="1">
                          <a:solidFill>
                            <a:srgbClr val="000000"/>
                          </a:solidFill>
                          <a:effectLst/>
                          <a:latin typeface="Calibri" panose="020F0502020204030204" pitchFamily="34" charset="0"/>
                        </a:rPr>
                        <a:t>Teams</a:t>
                      </a:r>
                      <a:r>
                        <a:rPr lang="es-MX" sz="1200" b="0" i="0" u="none" strike="noStrike" dirty="0">
                          <a:solidFill>
                            <a:srgbClr val="000000"/>
                          </a:solidFill>
                          <a:effectLst/>
                          <a:latin typeface="Calibri" panose="020F0502020204030204" pitchFamily="34" charset="0"/>
                        </a:rPr>
                        <a:t>), Automatización de Servicio al Cliente (</a:t>
                      </a:r>
                      <a:r>
                        <a:rPr lang="es-MX" sz="1200" b="0" i="0" u="none" strike="noStrike" dirty="0" err="1">
                          <a:solidFill>
                            <a:srgbClr val="000000"/>
                          </a:solidFill>
                          <a:effectLst/>
                          <a:latin typeface="Calibri" panose="020F0502020204030204" pitchFamily="34" charset="0"/>
                        </a:rPr>
                        <a:t>Chatbots</a:t>
                      </a:r>
                      <a:r>
                        <a:rPr lang="es-MX" sz="1200" b="0" i="0" u="none" strike="noStrike" dirty="0">
                          <a:solidFill>
                            <a:srgbClr val="000000"/>
                          </a:solidFill>
                          <a:effectLst/>
                          <a:latin typeface="Calibri" panose="020F0502020204030204" pitchFamily="34" charset="0"/>
                        </a:rPr>
                        <a:t> con capacidades de voz),</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Traducción en Tiempo Real (Google </a:t>
                      </a:r>
                      <a:r>
                        <a:rPr lang="es-MX" sz="1200" b="0" i="0" u="none" strike="noStrike" dirty="0" err="1">
                          <a:solidFill>
                            <a:srgbClr val="000000"/>
                          </a:solidFill>
                          <a:effectLst/>
                          <a:latin typeface="Calibri" panose="020F0502020204030204" pitchFamily="34" charset="0"/>
                        </a:rPr>
                        <a:t>Translate</a:t>
                      </a:r>
                      <a:r>
                        <a:rPr lang="es-MX" sz="1200" b="0" i="0" u="none" strike="noStrike" dirty="0">
                          <a:solidFill>
                            <a:srgbClr val="000000"/>
                          </a:solidFill>
                          <a:effectLst/>
                          <a:latin typeface="Calibri" panose="020F0502020204030204" pitchFamily="34" charset="0"/>
                        </a:rPr>
                        <a:t> función de voz),Educación y Accesibilidad (Software de accesibilidad para personas con discapacidades).</a:t>
                      </a:r>
                      <a:br>
                        <a:rPr lang="es-MX" sz="1200" b="0" i="0" u="none" strike="noStrike" dirty="0">
                          <a:solidFill>
                            <a:srgbClr val="000000"/>
                          </a:solidFill>
                          <a:effectLst/>
                          <a:latin typeface="Calibri" panose="020F0502020204030204" pitchFamily="34" charset="0"/>
                        </a:rPr>
                      </a:br>
                      <a:br>
                        <a:rPr lang="es-MX" sz="1200" b="0" i="0" u="none" strike="noStrike" dirty="0">
                          <a:solidFill>
                            <a:srgbClr val="000000"/>
                          </a:solidFill>
                          <a:effectLst/>
                          <a:latin typeface="Calibri" panose="020F0502020204030204" pitchFamily="34" charset="0"/>
                        </a:rPr>
                      </a:br>
                      <a:r>
                        <a:rPr lang="es-MX" sz="1200" b="1" i="0" u="none" strike="noStrike" dirty="0">
                          <a:solidFill>
                            <a:srgbClr val="000000"/>
                          </a:solidFill>
                          <a:effectLst/>
                          <a:latin typeface="Calibri" panose="020F0502020204030204" pitchFamily="34" charset="0"/>
                        </a:rPr>
                        <a:t>Sistemas de Recomendación</a:t>
                      </a:r>
                      <a:r>
                        <a:rPr lang="es-MX" sz="1200" b="0" i="0" u="none" strike="noStrike" dirty="0">
                          <a:solidFill>
                            <a:srgbClr val="000000"/>
                          </a:solidFill>
                          <a:effectLst/>
                          <a:latin typeface="Calibri" panose="020F0502020204030204" pitchFamily="34" charset="0"/>
                        </a:rPr>
                        <a:t>: Sugerencias de productos o contenidos.</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3">
                  <a:txBody>
                    <a:bodyPr/>
                    <a:lstStyle/>
                    <a:p>
                      <a:pPr algn="l" fontAlgn="ctr"/>
                      <a:r>
                        <a:rPr lang="es-MX" sz="1100" b="1" i="0" u="sng" strike="noStrike" dirty="0">
                          <a:solidFill>
                            <a:srgbClr val="000000"/>
                          </a:solidFill>
                          <a:effectLst/>
                          <a:latin typeface="Calibri" panose="020F0502020204030204" pitchFamily="34" charset="0"/>
                        </a:rPr>
                        <a:t>RNN (Red Neuronal Recurrente)</a:t>
                      </a:r>
                      <a:br>
                        <a:rPr lang="es-MX" sz="1100" b="1" i="0" u="sng"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1" i="0" u="sng" strike="noStrike" dirty="0">
                          <a:solidFill>
                            <a:srgbClr val="000000"/>
                          </a:solidFill>
                          <a:effectLst/>
                          <a:latin typeface="Calibri" panose="020F0502020204030204" pitchFamily="34" charset="0"/>
                        </a:rPr>
                        <a:t>Aplicaciones de las RNN</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Procesamiento de Lenguaje Natural: Traducción automática, análisis de sentimientos y generación de texto.</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Reconocimiento de Voz: Conversión de voz a texto y asistencia virtual.</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Análisis de Series Temporales: Predicciones en datos secuenciales, como precios de acciones o clima.</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Música y Generación de Sonido: Composición automática de música basada en patrones aprendidos.</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1" i="0" u="sng" strike="noStrike" dirty="0">
                          <a:solidFill>
                            <a:srgbClr val="000000"/>
                          </a:solidFill>
                          <a:effectLst/>
                          <a:latin typeface="Calibri" panose="020F0502020204030204" pitchFamily="34" charset="0"/>
                        </a:rPr>
                        <a:t>Variantes de RNN</a:t>
                      </a:r>
                      <a:br>
                        <a:rPr lang="es-MX" sz="1100" b="0" i="0" u="none" strike="noStrike" dirty="0">
                          <a:solidFill>
                            <a:srgbClr val="000000"/>
                          </a:solidFill>
                          <a:effectLst/>
                          <a:latin typeface="Calibri" panose="020F0502020204030204" pitchFamily="34" charset="0"/>
                        </a:rPr>
                      </a:b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LSTM (Long Short-</a:t>
                      </a:r>
                      <a:r>
                        <a:rPr lang="es-MX" sz="1100" b="0" i="0" u="none" strike="noStrike" dirty="0" err="1">
                          <a:solidFill>
                            <a:srgbClr val="000000"/>
                          </a:solidFill>
                          <a:effectLst/>
                          <a:latin typeface="Calibri" panose="020F0502020204030204" pitchFamily="34" charset="0"/>
                        </a:rPr>
                        <a:t>Term</a:t>
                      </a:r>
                      <a:r>
                        <a:rPr lang="es-MX" sz="1100" b="0" i="0" u="none" strike="noStrike" dirty="0">
                          <a:solidFill>
                            <a:srgbClr val="000000"/>
                          </a:solidFill>
                          <a:effectLst/>
                          <a:latin typeface="Calibri" panose="020F0502020204030204" pitchFamily="34" charset="0"/>
                        </a:rPr>
                        <a:t> </a:t>
                      </a:r>
                      <a:r>
                        <a:rPr lang="es-MX" sz="1100" b="0" i="0" u="none" strike="noStrike" dirty="0" err="1">
                          <a:solidFill>
                            <a:srgbClr val="000000"/>
                          </a:solidFill>
                          <a:effectLst/>
                          <a:latin typeface="Calibri" panose="020F0502020204030204" pitchFamily="34" charset="0"/>
                        </a:rPr>
                        <a:t>Memory</a:t>
                      </a:r>
                      <a:r>
                        <a:rPr lang="es-MX" sz="1100" b="0" i="0" u="none" strike="noStrike" dirty="0">
                          <a:solidFill>
                            <a:srgbClr val="000000"/>
                          </a:solidFill>
                          <a:effectLst/>
                          <a:latin typeface="Calibri" panose="020F0502020204030204" pitchFamily="34" charset="0"/>
                        </a:rPr>
                        <a:t>): Una variante que aborda el problema del desvanecimiento del gradiente al introducir puertas que regulan el flujo de información.</a:t>
                      </a:r>
                      <a:br>
                        <a:rPr lang="es-MX" sz="1100" b="0" i="0" u="none" strike="noStrike" dirty="0">
                          <a:solidFill>
                            <a:srgbClr val="000000"/>
                          </a:solidFill>
                          <a:effectLst/>
                          <a:latin typeface="Calibri" panose="020F0502020204030204" pitchFamily="34" charset="0"/>
                        </a:rPr>
                      </a:br>
                      <a:r>
                        <a:rPr lang="es-MX" sz="1100" b="0" i="0" u="none" strike="noStrike" dirty="0">
                          <a:solidFill>
                            <a:srgbClr val="000000"/>
                          </a:solidFill>
                          <a:effectLst/>
                          <a:latin typeface="Calibri" panose="020F0502020204030204" pitchFamily="34" charset="0"/>
                        </a:rPr>
                        <a:t>GRU (</a:t>
                      </a:r>
                      <a:r>
                        <a:rPr lang="es-MX" sz="1100" b="0" i="0" u="none" strike="noStrike" dirty="0" err="1">
                          <a:solidFill>
                            <a:srgbClr val="000000"/>
                          </a:solidFill>
                          <a:effectLst/>
                          <a:latin typeface="Calibri" panose="020F0502020204030204" pitchFamily="34" charset="0"/>
                        </a:rPr>
                        <a:t>Gated</a:t>
                      </a:r>
                      <a:r>
                        <a:rPr lang="es-MX" sz="1100" b="0" i="0" u="none" strike="noStrike" dirty="0">
                          <a:solidFill>
                            <a:srgbClr val="000000"/>
                          </a:solidFill>
                          <a:effectLst/>
                          <a:latin typeface="Calibri" panose="020F0502020204030204" pitchFamily="34" charset="0"/>
                        </a:rPr>
                        <a:t> </a:t>
                      </a:r>
                      <a:r>
                        <a:rPr lang="es-MX" sz="1100" b="0" i="0" u="none" strike="noStrike" dirty="0" err="1">
                          <a:solidFill>
                            <a:srgbClr val="000000"/>
                          </a:solidFill>
                          <a:effectLst/>
                          <a:latin typeface="Calibri" panose="020F0502020204030204" pitchFamily="34" charset="0"/>
                        </a:rPr>
                        <a:t>Recurrent</a:t>
                      </a:r>
                      <a:r>
                        <a:rPr lang="es-MX" sz="1100" b="0" i="0" u="none" strike="noStrike" dirty="0">
                          <a:solidFill>
                            <a:srgbClr val="000000"/>
                          </a:solidFill>
                          <a:effectLst/>
                          <a:latin typeface="Calibri" panose="020F0502020204030204" pitchFamily="34" charset="0"/>
                        </a:rPr>
                        <a:t> </a:t>
                      </a:r>
                      <a:r>
                        <a:rPr lang="es-MX" sz="1100" b="0" i="0" u="none" strike="noStrike" dirty="0" err="1">
                          <a:solidFill>
                            <a:srgbClr val="000000"/>
                          </a:solidFill>
                          <a:effectLst/>
                          <a:latin typeface="Calibri" panose="020F0502020204030204" pitchFamily="34" charset="0"/>
                        </a:rPr>
                        <a:t>Unit</a:t>
                      </a:r>
                      <a:r>
                        <a:rPr lang="es-MX" sz="1100" b="0" i="0" u="none" strike="noStrike" dirty="0">
                          <a:solidFill>
                            <a:srgbClr val="000000"/>
                          </a:solidFill>
                          <a:effectLst/>
                          <a:latin typeface="Calibri" panose="020F0502020204030204" pitchFamily="34" charset="0"/>
                        </a:rPr>
                        <a:t>): Otra variante que simplifica el diseño de LSTM manteniendo su efectividad en el manejo de dependencias a largo plazo.</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3">
                  <a:txBody>
                    <a:bodyPr/>
                    <a:lstStyle/>
                    <a:p>
                      <a:pPr algn="l" fontAlgn="ctr"/>
                      <a:r>
                        <a:rPr lang="es-MX" sz="1200" b="1" i="0" u="none" strike="noStrike" dirty="0">
                          <a:solidFill>
                            <a:srgbClr val="000000"/>
                          </a:solidFill>
                          <a:effectLst/>
                          <a:highlight>
                            <a:srgbClr val="FFFF00"/>
                          </a:highlight>
                          <a:latin typeface="Calibri" panose="020F0502020204030204" pitchFamily="34" charset="0"/>
                        </a:rPr>
                        <a:t>CNN (</a:t>
                      </a:r>
                      <a:r>
                        <a:rPr lang="es-MX" sz="1200" b="1" i="0" u="none" strike="noStrike" dirty="0" err="1">
                          <a:solidFill>
                            <a:srgbClr val="000000"/>
                          </a:solidFill>
                          <a:effectLst/>
                          <a:highlight>
                            <a:srgbClr val="FFFF00"/>
                          </a:highlight>
                          <a:latin typeface="Calibri" panose="020F0502020204030204" pitchFamily="34" charset="0"/>
                        </a:rPr>
                        <a:t>Convolutional</a:t>
                      </a:r>
                      <a:r>
                        <a:rPr lang="es-MX" sz="1200" b="1" i="0" u="none" strike="noStrike" dirty="0">
                          <a:solidFill>
                            <a:srgbClr val="000000"/>
                          </a:solidFill>
                          <a:effectLst/>
                          <a:highlight>
                            <a:srgbClr val="FFFF00"/>
                          </a:highlight>
                          <a:latin typeface="Calibri" panose="020F0502020204030204" pitchFamily="34" charset="0"/>
                        </a:rPr>
                        <a:t> Neural Network, o Red Neuronal Convolucional) </a:t>
                      </a:r>
                      <a:br>
                        <a:rPr lang="es-MX" sz="1200" b="0" i="0" u="none" strike="noStrike" dirty="0">
                          <a:solidFill>
                            <a:srgbClr val="000000"/>
                          </a:solidFill>
                          <a:effectLst/>
                          <a:highlight>
                            <a:srgbClr val="FFFF00"/>
                          </a:highlight>
                          <a:latin typeface="Calibri" panose="020F0502020204030204" pitchFamily="34" charset="0"/>
                        </a:rPr>
                      </a:br>
                      <a:br>
                        <a:rPr lang="es-MX" sz="1200" b="0" i="0" u="none" strike="noStrike" dirty="0">
                          <a:solidFill>
                            <a:srgbClr val="000000"/>
                          </a:solidFill>
                          <a:effectLst/>
                          <a:highlight>
                            <a:srgbClr val="FFFF00"/>
                          </a:highlight>
                          <a:latin typeface="Calibri" panose="020F0502020204030204" pitchFamily="34" charset="0"/>
                        </a:rPr>
                      </a:br>
                      <a:r>
                        <a:rPr lang="es-MX" sz="1200" b="0" i="0" u="none" strike="noStrike" dirty="0">
                          <a:solidFill>
                            <a:srgbClr val="000000"/>
                          </a:solidFill>
                          <a:effectLst/>
                          <a:highlight>
                            <a:srgbClr val="FFFF00"/>
                          </a:highlight>
                          <a:latin typeface="Calibri" panose="020F0502020204030204" pitchFamily="34" charset="0"/>
                        </a:rPr>
                        <a:t>Aplicaciones de las CNN</a:t>
                      </a:r>
                      <a:br>
                        <a:rPr lang="es-MX" sz="1200" b="0" i="0" u="none" strike="noStrike" dirty="0">
                          <a:solidFill>
                            <a:srgbClr val="000000"/>
                          </a:solidFill>
                          <a:effectLst/>
                          <a:highlight>
                            <a:srgbClr val="FFFF00"/>
                          </a:highlight>
                          <a:latin typeface="Calibri" panose="020F0502020204030204" pitchFamily="34" charset="0"/>
                        </a:rPr>
                      </a:br>
                      <a:br>
                        <a:rPr lang="es-MX" sz="1200" b="0" i="0" u="none" strike="noStrike" dirty="0">
                          <a:solidFill>
                            <a:srgbClr val="000000"/>
                          </a:solidFill>
                          <a:effectLst/>
                          <a:highlight>
                            <a:srgbClr val="FFFF00"/>
                          </a:highlight>
                          <a:latin typeface="Calibri" panose="020F0502020204030204" pitchFamily="34" charset="0"/>
                        </a:rPr>
                      </a:br>
                      <a:r>
                        <a:rPr lang="es-MX" sz="1200" b="0" i="0" u="none" strike="noStrike" dirty="0">
                          <a:solidFill>
                            <a:srgbClr val="000000"/>
                          </a:solidFill>
                          <a:effectLst/>
                          <a:highlight>
                            <a:srgbClr val="FFFF00"/>
                          </a:highlight>
                          <a:latin typeface="Calibri" panose="020F0502020204030204" pitchFamily="34" charset="0"/>
                        </a:rPr>
                        <a:t>Reconocimiento de Imágenes: Identificación y clasificación de objetos en fotografías.</a:t>
                      </a:r>
                      <a:br>
                        <a:rPr lang="es-MX" sz="1200" b="0" i="0" u="none" strike="noStrike" dirty="0">
                          <a:solidFill>
                            <a:srgbClr val="000000"/>
                          </a:solidFill>
                          <a:effectLst/>
                          <a:highlight>
                            <a:srgbClr val="FFFF00"/>
                          </a:highlight>
                          <a:latin typeface="Calibri" panose="020F0502020204030204" pitchFamily="34" charset="0"/>
                        </a:rPr>
                      </a:br>
                      <a:br>
                        <a:rPr lang="es-MX" sz="1200" b="0" i="0" u="none" strike="noStrike" dirty="0">
                          <a:solidFill>
                            <a:srgbClr val="000000"/>
                          </a:solidFill>
                          <a:effectLst/>
                          <a:highlight>
                            <a:srgbClr val="FFFF00"/>
                          </a:highlight>
                          <a:latin typeface="Calibri" panose="020F0502020204030204" pitchFamily="34" charset="0"/>
                        </a:rPr>
                      </a:br>
                      <a:r>
                        <a:rPr lang="es-MX" sz="1200" b="0" i="0" u="none" strike="noStrike" dirty="0">
                          <a:solidFill>
                            <a:srgbClr val="000000"/>
                          </a:solidFill>
                          <a:effectLst/>
                          <a:highlight>
                            <a:srgbClr val="FFFF00"/>
                          </a:highlight>
                          <a:latin typeface="Calibri" panose="020F0502020204030204" pitchFamily="34" charset="0"/>
                        </a:rPr>
                        <a:t>Detección de Objetos: Localización y clasificación de múltiples objetos dentro de una imagen.</a:t>
                      </a:r>
                      <a:br>
                        <a:rPr lang="es-MX" sz="1200" b="0" i="0" u="none" strike="noStrike" dirty="0">
                          <a:solidFill>
                            <a:srgbClr val="000000"/>
                          </a:solidFill>
                          <a:effectLst/>
                          <a:highlight>
                            <a:srgbClr val="FFFF00"/>
                          </a:highlight>
                          <a:latin typeface="Calibri" panose="020F0502020204030204" pitchFamily="34" charset="0"/>
                        </a:rPr>
                      </a:br>
                      <a:br>
                        <a:rPr lang="es-MX" sz="1200" b="0" i="0" u="none" strike="noStrike" dirty="0">
                          <a:solidFill>
                            <a:srgbClr val="000000"/>
                          </a:solidFill>
                          <a:effectLst/>
                          <a:highlight>
                            <a:srgbClr val="FFFF00"/>
                          </a:highlight>
                          <a:latin typeface="Calibri" panose="020F0502020204030204" pitchFamily="34" charset="0"/>
                        </a:rPr>
                      </a:br>
                      <a:r>
                        <a:rPr lang="es-MX" sz="1200" b="0" i="0" u="none" strike="noStrike" dirty="0">
                          <a:solidFill>
                            <a:srgbClr val="000000"/>
                          </a:solidFill>
                          <a:effectLst/>
                          <a:highlight>
                            <a:srgbClr val="FFFF00"/>
                          </a:highlight>
                          <a:latin typeface="Calibri" panose="020F0502020204030204" pitchFamily="34" charset="0"/>
                        </a:rPr>
                        <a:t>Segmentación de Imágenes: Dividir una imagen en partes significativas, como separar el fondo de los objetos.</a:t>
                      </a:r>
                      <a:br>
                        <a:rPr lang="es-MX" sz="1200" b="0" i="0" u="none" strike="noStrike" dirty="0">
                          <a:solidFill>
                            <a:srgbClr val="000000"/>
                          </a:solidFill>
                          <a:effectLst/>
                          <a:highlight>
                            <a:srgbClr val="FFFF00"/>
                          </a:highlight>
                          <a:latin typeface="Calibri" panose="020F0502020204030204" pitchFamily="34" charset="0"/>
                        </a:rPr>
                      </a:br>
                      <a:br>
                        <a:rPr lang="es-MX" sz="1200" b="0" i="0" u="none" strike="noStrike" dirty="0">
                          <a:solidFill>
                            <a:srgbClr val="000000"/>
                          </a:solidFill>
                          <a:effectLst/>
                          <a:highlight>
                            <a:srgbClr val="FFFF00"/>
                          </a:highlight>
                          <a:latin typeface="Calibri" panose="020F0502020204030204" pitchFamily="34" charset="0"/>
                        </a:rPr>
                      </a:br>
                      <a:r>
                        <a:rPr lang="es-MX" sz="1200" b="0" i="0" u="none" strike="noStrike" dirty="0">
                          <a:solidFill>
                            <a:srgbClr val="000000"/>
                          </a:solidFill>
                          <a:effectLst/>
                          <a:highlight>
                            <a:srgbClr val="FFFF00"/>
                          </a:highlight>
                          <a:latin typeface="Calibri" panose="020F0502020204030204" pitchFamily="34" charset="0"/>
                        </a:rPr>
                        <a:t>Análisis de Video: Detección de acciones o eventos en secuencias de video.</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068624"/>
                  </a:ext>
                </a:extLst>
              </a:tr>
              <a:tr h="224739">
                <a:tc vMerge="1">
                  <a:txBody>
                    <a:bodyPr/>
                    <a:lstStyle/>
                    <a:p>
                      <a:endParaRPr lang="es-CO"/>
                    </a:p>
                  </a:txBody>
                  <a:tcPr/>
                </a:tc>
                <a:tc>
                  <a:txBody>
                    <a:bodyPr/>
                    <a:lstStyle/>
                    <a:p>
                      <a:pPr algn="l" fontAlgn="ctr"/>
                      <a:r>
                        <a:rPr lang="es-CO" sz="1200" b="1" i="0" u="none" strike="noStrike">
                          <a:solidFill>
                            <a:srgbClr val="000000"/>
                          </a:solidFill>
                          <a:effectLst/>
                          <a:latin typeface="Calibri" panose="020F0502020204030204" pitchFamily="34" charset="0"/>
                        </a:rPr>
                        <a:t>RNN </a:t>
                      </a:r>
                      <a:r>
                        <a:rPr lang="es-CO" sz="1200" b="0" i="0" u="none" strike="noStrike">
                          <a:solidFill>
                            <a:srgbClr val="000000"/>
                          </a:solidFill>
                          <a:effectLst/>
                          <a:latin typeface="Calibri" panose="020F0502020204030204" pitchFamily="34" charset="0"/>
                        </a:rPr>
                        <a:t>(Red Neuronal Recurrente)</a:t>
                      </a:r>
                      <a:endParaRPr lang="es-CO" sz="1200" b="1" i="0" u="none" strike="noStrike">
                        <a:solidFill>
                          <a:srgbClr val="000000"/>
                        </a:solidFill>
                        <a:effectLst/>
                        <a:latin typeface="Calibri" panose="020F0502020204030204" pitchFamily="34" charset="0"/>
                      </a:endParaRP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56625808"/>
                  </a:ext>
                </a:extLst>
              </a:tr>
              <a:tr h="449479">
                <a:tc>
                  <a:txBody>
                    <a:bodyPr/>
                    <a:lstStyle/>
                    <a:p>
                      <a:pPr algn="ctr" fontAlgn="ctr"/>
                      <a:r>
                        <a:rPr lang="es-CO" sz="1600" b="1" i="0" u="none" strike="noStrike" dirty="0" err="1">
                          <a:solidFill>
                            <a:srgbClr val="000000"/>
                          </a:solidFill>
                          <a:effectLst/>
                          <a:latin typeface="Calibri" panose="020F0502020204030204" pitchFamily="34" charset="0"/>
                        </a:rPr>
                        <a:t>Sigmoid</a:t>
                      </a:r>
                      <a:endParaRPr lang="es-CO" sz="1600" b="1" i="0" u="none" strike="noStrike" dirty="0">
                        <a:solidFill>
                          <a:srgbClr val="000000"/>
                        </a:solidFill>
                        <a:effectLst/>
                        <a:latin typeface="Calibri" panose="020F0502020204030204" pitchFamily="34" charset="0"/>
                      </a:endParaRP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200" b="1" i="0" u="none" strike="noStrike" dirty="0">
                          <a:solidFill>
                            <a:srgbClr val="000000"/>
                          </a:solidFill>
                          <a:effectLst/>
                          <a:latin typeface="Calibri" panose="020F0502020204030204" pitchFamily="34" charset="0"/>
                        </a:rPr>
                        <a:t>DNN</a:t>
                      </a:r>
                      <a:r>
                        <a:rPr lang="es-MX" sz="1200" b="0" i="0" u="none" strike="noStrike" dirty="0">
                          <a:solidFill>
                            <a:srgbClr val="000000"/>
                          </a:solidFill>
                          <a:effectLst/>
                          <a:latin typeface="Calibri" panose="020F0502020204030204" pitchFamily="34" charset="0"/>
                        </a:rPr>
                        <a:t> redes neuronales de salida para clasificación binaria.</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4069088147"/>
                  </a:ext>
                </a:extLst>
              </a:tr>
              <a:tr h="449479">
                <a:tc rowSpan="2">
                  <a:txBody>
                    <a:bodyPr/>
                    <a:lstStyle/>
                    <a:p>
                      <a:pPr algn="ctr" fontAlgn="ctr"/>
                      <a:r>
                        <a:rPr lang="es-CO" sz="1600" b="1" i="0" u="none" strike="noStrike" dirty="0" err="1">
                          <a:solidFill>
                            <a:srgbClr val="000000"/>
                          </a:solidFill>
                          <a:effectLst/>
                          <a:latin typeface="Calibri" panose="020F0502020204030204" pitchFamily="34" charset="0"/>
                        </a:rPr>
                        <a:t>Tanh</a:t>
                      </a:r>
                      <a:r>
                        <a:rPr lang="es-CO" sz="1600" b="1" i="0" u="none" strike="noStrike" dirty="0">
                          <a:solidFill>
                            <a:srgbClr val="000000"/>
                          </a:solidFill>
                          <a:effectLst/>
                          <a:latin typeface="Calibri" panose="020F0502020204030204" pitchFamily="34" charset="0"/>
                        </a:rPr>
                        <a:t> (Tangente Hiperbólica)</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200" b="1" i="0" u="none" strike="noStrike" dirty="0">
                          <a:solidFill>
                            <a:srgbClr val="000000"/>
                          </a:solidFill>
                          <a:effectLst/>
                          <a:latin typeface="Calibri" panose="020F0502020204030204" pitchFamily="34" charset="0"/>
                        </a:rPr>
                        <a:t>DNN</a:t>
                      </a:r>
                      <a:r>
                        <a:rPr lang="es-MX" sz="1200" b="0" i="0" u="none" strike="noStrike" dirty="0">
                          <a:solidFill>
                            <a:srgbClr val="000000"/>
                          </a:solidFill>
                          <a:effectLst/>
                          <a:latin typeface="Calibri" panose="020F0502020204030204" pitchFamily="34" charset="0"/>
                        </a:rPr>
                        <a:t> redes neuronales de salida para clasificación binaria.</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2360879490"/>
                  </a:ext>
                </a:extLst>
              </a:tr>
              <a:tr h="224739">
                <a:tc vMerge="1">
                  <a:txBody>
                    <a:bodyPr/>
                    <a:lstStyle/>
                    <a:p>
                      <a:endParaRPr lang="es-CO"/>
                    </a:p>
                  </a:txBody>
                  <a:tcPr/>
                </a:tc>
                <a:tc>
                  <a:txBody>
                    <a:bodyPr/>
                    <a:lstStyle/>
                    <a:p>
                      <a:pPr algn="l" fontAlgn="ctr"/>
                      <a:r>
                        <a:rPr lang="es-CO" sz="1200" b="1" i="0" u="none" strike="noStrike" dirty="0">
                          <a:solidFill>
                            <a:srgbClr val="000000"/>
                          </a:solidFill>
                          <a:effectLst/>
                          <a:latin typeface="Calibri" panose="020F0502020204030204" pitchFamily="34" charset="0"/>
                        </a:rPr>
                        <a:t>RNN </a:t>
                      </a:r>
                      <a:r>
                        <a:rPr lang="es-CO" sz="1200" b="0" i="0" u="none" strike="noStrike" dirty="0">
                          <a:solidFill>
                            <a:srgbClr val="000000"/>
                          </a:solidFill>
                          <a:effectLst/>
                          <a:latin typeface="Calibri" panose="020F0502020204030204" pitchFamily="34" charset="0"/>
                        </a:rPr>
                        <a:t>(Red Neuronal Recurrente)</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2398064909"/>
                  </a:ext>
                </a:extLst>
              </a:tr>
              <a:tr h="449479">
                <a:tc>
                  <a:txBody>
                    <a:bodyPr/>
                    <a:lstStyle/>
                    <a:p>
                      <a:pPr algn="ctr" fontAlgn="ctr"/>
                      <a:r>
                        <a:rPr lang="es-CO" sz="1600" b="1" i="0" u="none" strike="noStrike" dirty="0" err="1">
                          <a:solidFill>
                            <a:srgbClr val="000000"/>
                          </a:solidFill>
                          <a:effectLst/>
                          <a:latin typeface="Calibri" panose="020F0502020204030204" pitchFamily="34" charset="0"/>
                        </a:rPr>
                        <a:t>Softmax</a:t>
                      </a:r>
                      <a:endParaRPr lang="es-CO" sz="1600" b="1" i="0" u="none" strike="noStrike" dirty="0">
                        <a:solidFill>
                          <a:srgbClr val="000000"/>
                        </a:solidFill>
                        <a:effectLst/>
                        <a:latin typeface="Calibri" panose="020F0502020204030204" pitchFamily="34" charset="0"/>
                      </a:endParaRP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a:solidFill>
                            <a:srgbClr val="000000"/>
                          </a:solidFill>
                          <a:effectLst/>
                          <a:latin typeface="Calibri" panose="020F0502020204030204" pitchFamily="34" charset="0"/>
                        </a:rPr>
                        <a:t>Redes de clasificación multiclase</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930146924"/>
                  </a:ext>
                </a:extLst>
              </a:tr>
              <a:tr h="604550">
                <a:tc rowSpan="3">
                  <a:txBody>
                    <a:bodyPr/>
                    <a:lstStyle/>
                    <a:p>
                      <a:pPr algn="ctr" fontAlgn="ctr"/>
                      <a:r>
                        <a:rPr lang="es-CO" sz="1600" b="1" i="0" u="none" strike="noStrike" dirty="0" err="1">
                          <a:solidFill>
                            <a:srgbClr val="000000"/>
                          </a:solidFill>
                          <a:effectLst/>
                          <a:latin typeface="Calibri" panose="020F0502020204030204" pitchFamily="34" charset="0"/>
                        </a:rPr>
                        <a:t>Leaky</a:t>
                      </a:r>
                      <a:r>
                        <a:rPr lang="es-CO" sz="1600" b="1" i="0" u="none" strike="noStrike" dirty="0">
                          <a:solidFill>
                            <a:srgbClr val="000000"/>
                          </a:solidFill>
                          <a:effectLst/>
                          <a:latin typeface="Calibri" panose="020F0502020204030204" pitchFamily="34" charset="0"/>
                        </a:rPr>
                        <a:t> </a:t>
                      </a:r>
                      <a:r>
                        <a:rPr lang="es-CO" sz="1600" b="1" i="0" u="none" strike="noStrike" dirty="0" err="1">
                          <a:solidFill>
                            <a:srgbClr val="000000"/>
                          </a:solidFill>
                          <a:effectLst/>
                          <a:latin typeface="Calibri" panose="020F0502020204030204" pitchFamily="34" charset="0"/>
                        </a:rPr>
                        <a:t>ReLU</a:t>
                      </a:r>
                      <a:endParaRPr lang="es-CO" sz="1600" b="1" i="0" u="none" strike="noStrike" dirty="0">
                        <a:solidFill>
                          <a:srgbClr val="000000"/>
                        </a:solidFill>
                        <a:effectLst/>
                        <a:latin typeface="Calibri" panose="020F0502020204030204" pitchFamily="34" charset="0"/>
                      </a:endParaRP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200" b="0" i="0" u="none" strike="noStrike" dirty="0">
                          <a:solidFill>
                            <a:srgbClr val="000000"/>
                          </a:solidFill>
                          <a:effectLst/>
                          <a:latin typeface="Calibri" panose="020F0502020204030204" pitchFamily="34" charset="0"/>
                        </a:rPr>
                        <a:t> DNN redes neuronales de salida para clasificación binaria</a:t>
                      </a:r>
                      <a:br>
                        <a:rPr lang="es-MX" sz="1200" b="0" i="0" u="none" strike="noStrike" dirty="0">
                          <a:solidFill>
                            <a:srgbClr val="000000"/>
                          </a:solidFill>
                          <a:effectLst/>
                          <a:latin typeface="Calibri" panose="020F0502020204030204" pitchFamily="34" charset="0"/>
                        </a:rPr>
                      </a:br>
                      <a:r>
                        <a:rPr lang="es-MX" sz="1200" b="0" i="0" u="none" strike="noStrike" dirty="0">
                          <a:solidFill>
                            <a:srgbClr val="000000"/>
                          </a:solidFill>
                          <a:effectLst/>
                          <a:latin typeface="Calibri" panose="020F0502020204030204" pitchFamily="34" charset="0"/>
                        </a:rPr>
                        <a:t>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80754667"/>
                  </a:ext>
                </a:extLst>
              </a:tr>
              <a:tr h="674218">
                <a:tc vMerge="1">
                  <a:txBody>
                    <a:bodyPr/>
                    <a:lstStyle/>
                    <a:p>
                      <a:endParaRPr lang="es-CO"/>
                    </a:p>
                  </a:txBody>
                  <a:tcPr/>
                </a:tc>
                <a:tc>
                  <a:txBody>
                    <a:bodyPr/>
                    <a:lstStyle/>
                    <a:p>
                      <a:pPr algn="l" fontAlgn="ctr"/>
                      <a:r>
                        <a:rPr lang="es-CO" sz="1200" b="1" i="0" u="none" strike="noStrike" dirty="0">
                          <a:solidFill>
                            <a:srgbClr val="000000"/>
                          </a:solidFill>
                          <a:effectLst/>
                          <a:highlight>
                            <a:srgbClr val="FFFF00"/>
                          </a:highlight>
                          <a:latin typeface="Calibri" panose="020F0502020204030204" pitchFamily="34" charset="0"/>
                        </a:rPr>
                        <a:t>CNN</a:t>
                      </a:r>
                      <a:r>
                        <a:rPr lang="es-CO" sz="1200" b="0" i="0" u="none" strike="noStrike" dirty="0">
                          <a:solidFill>
                            <a:srgbClr val="000000"/>
                          </a:solidFill>
                          <a:effectLst/>
                          <a:highlight>
                            <a:srgbClr val="FFFF00"/>
                          </a:highlight>
                          <a:latin typeface="Calibri" panose="020F0502020204030204" pitchFamily="34" charset="0"/>
                        </a:rPr>
                        <a:t> (Convolutional Neural Network, o Red Neuronal Convolucional)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2551909566"/>
                  </a:ext>
                </a:extLst>
              </a:tr>
              <a:tr h="224739">
                <a:tc vMerge="1">
                  <a:txBody>
                    <a:bodyPr/>
                    <a:lstStyle/>
                    <a:p>
                      <a:endParaRPr lang="es-CO"/>
                    </a:p>
                  </a:txBody>
                  <a:tcPr/>
                </a:tc>
                <a:tc>
                  <a:txBody>
                    <a:bodyPr/>
                    <a:lstStyle/>
                    <a:p>
                      <a:pPr algn="l" fontAlgn="ctr"/>
                      <a:r>
                        <a:rPr lang="es-CO" sz="1200" b="1" i="0" u="none" strike="noStrike" dirty="0">
                          <a:solidFill>
                            <a:srgbClr val="000000"/>
                          </a:solidFill>
                          <a:effectLst/>
                          <a:latin typeface="Calibri" panose="020F0502020204030204" pitchFamily="34" charset="0"/>
                        </a:rPr>
                        <a:t>RNN </a:t>
                      </a:r>
                      <a:r>
                        <a:rPr lang="es-CO" sz="1200" b="0" i="0" u="none" strike="noStrike" dirty="0">
                          <a:solidFill>
                            <a:srgbClr val="000000"/>
                          </a:solidFill>
                          <a:effectLst/>
                          <a:latin typeface="Calibri" panose="020F0502020204030204" pitchFamily="34" charset="0"/>
                        </a:rPr>
                        <a:t>(Red Neuronal Recurrente)</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2512817062"/>
                  </a:ext>
                </a:extLst>
              </a:tr>
              <a:tr h="449479">
                <a:tc rowSpan="2">
                  <a:txBody>
                    <a:bodyPr/>
                    <a:lstStyle/>
                    <a:p>
                      <a:pPr algn="ctr" fontAlgn="ctr"/>
                      <a:r>
                        <a:rPr lang="es-CO" sz="1600" b="1" i="0" u="none" strike="noStrike" dirty="0">
                          <a:solidFill>
                            <a:srgbClr val="000000"/>
                          </a:solidFill>
                          <a:effectLst/>
                          <a:latin typeface="Calibri" panose="020F0502020204030204" pitchFamily="34" charset="0"/>
                        </a:rPr>
                        <a:t>ELU (</a:t>
                      </a:r>
                      <a:r>
                        <a:rPr lang="es-CO" sz="1600" b="1" i="0" u="none" strike="noStrike" dirty="0" err="1">
                          <a:solidFill>
                            <a:srgbClr val="000000"/>
                          </a:solidFill>
                          <a:effectLst/>
                          <a:latin typeface="Calibri" panose="020F0502020204030204" pitchFamily="34" charset="0"/>
                        </a:rPr>
                        <a:t>Exponential</a:t>
                      </a:r>
                      <a:r>
                        <a:rPr lang="es-CO" sz="1600" b="1" i="0" u="none" strike="noStrike" dirty="0">
                          <a:solidFill>
                            <a:srgbClr val="000000"/>
                          </a:solidFill>
                          <a:effectLst/>
                          <a:latin typeface="Calibri" panose="020F0502020204030204" pitchFamily="34" charset="0"/>
                        </a:rPr>
                        <a:t> Linear </a:t>
                      </a:r>
                      <a:r>
                        <a:rPr lang="es-CO" sz="1600" b="1" i="0" u="none" strike="noStrike" dirty="0" err="1">
                          <a:solidFill>
                            <a:srgbClr val="000000"/>
                          </a:solidFill>
                          <a:effectLst/>
                          <a:latin typeface="Calibri" panose="020F0502020204030204" pitchFamily="34" charset="0"/>
                        </a:rPr>
                        <a:t>Unit</a:t>
                      </a:r>
                      <a:r>
                        <a:rPr lang="es-CO" sz="1600" b="1" i="0" u="none" strike="noStrike" dirty="0">
                          <a:solidFill>
                            <a:srgbClr val="000000"/>
                          </a:solidFill>
                          <a:effectLst/>
                          <a:latin typeface="Calibri" panose="020F0502020204030204" pitchFamily="34" charset="0"/>
                        </a:rPr>
                        <a:t>)</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dirty="0">
                          <a:solidFill>
                            <a:srgbClr val="000000"/>
                          </a:solidFill>
                          <a:effectLst/>
                          <a:latin typeface="Calibri" panose="020F0502020204030204" pitchFamily="34" charset="0"/>
                        </a:rPr>
                        <a:t>DNN (Deep Neural Network, o Red Neuronal Profunda)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838560364"/>
                  </a:ext>
                </a:extLst>
              </a:tr>
              <a:tr h="820299">
                <a:tc vMerge="1">
                  <a:txBody>
                    <a:bodyPr/>
                    <a:lstStyle/>
                    <a:p>
                      <a:endParaRPr lang="es-CO"/>
                    </a:p>
                  </a:txBody>
                  <a:tcPr/>
                </a:tc>
                <a:tc>
                  <a:txBody>
                    <a:bodyPr/>
                    <a:lstStyle/>
                    <a:p>
                      <a:pPr algn="l" fontAlgn="ctr"/>
                      <a:r>
                        <a:rPr lang="es-CO" sz="1200" b="0" i="0" u="none" strike="noStrike" dirty="0">
                          <a:solidFill>
                            <a:srgbClr val="000000"/>
                          </a:solidFill>
                          <a:effectLst/>
                          <a:latin typeface="Calibri" panose="020F0502020204030204" pitchFamily="34" charset="0"/>
                        </a:rPr>
                        <a:t>CNN (Convolutional Neural Network, o Red Neuronal Convolucional)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3964052714"/>
                  </a:ext>
                </a:extLst>
              </a:tr>
              <a:tr h="449479">
                <a:tc rowSpan="2">
                  <a:txBody>
                    <a:bodyPr/>
                    <a:lstStyle/>
                    <a:p>
                      <a:pPr algn="ctr" fontAlgn="ctr"/>
                      <a:r>
                        <a:rPr lang="es-CO" sz="1600" b="1" i="0" u="none" strike="noStrike" dirty="0" err="1">
                          <a:solidFill>
                            <a:srgbClr val="000000"/>
                          </a:solidFill>
                          <a:effectLst/>
                          <a:latin typeface="Calibri" panose="020F0502020204030204" pitchFamily="34" charset="0"/>
                        </a:rPr>
                        <a:t>Swish</a:t>
                      </a:r>
                      <a:endParaRPr lang="es-CO" sz="1600" b="1" i="0" u="none" strike="noStrike" dirty="0">
                        <a:solidFill>
                          <a:srgbClr val="000000"/>
                        </a:solidFill>
                        <a:effectLst/>
                        <a:latin typeface="Calibri" panose="020F0502020204030204" pitchFamily="34" charset="0"/>
                      </a:endParaRP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200" b="0" i="0" u="none" strike="noStrike" dirty="0">
                          <a:solidFill>
                            <a:srgbClr val="000000"/>
                          </a:solidFill>
                          <a:effectLst/>
                          <a:latin typeface="Calibri" panose="020F0502020204030204" pitchFamily="34" charset="0"/>
                        </a:rPr>
                        <a:t>DNN (Deep Neural Network, o Red Neuronal Profunda)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824701029"/>
                  </a:ext>
                </a:extLst>
              </a:tr>
              <a:tr h="674218">
                <a:tc vMerge="1">
                  <a:txBody>
                    <a:bodyPr/>
                    <a:lstStyle/>
                    <a:p>
                      <a:endParaRPr lang="es-CO"/>
                    </a:p>
                  </a:txBody>
                  <a:tcPr/>
                </a:tc>
                <a:tc>
                  <a:txBody>
                    <a:bodyPr/>
                    <a:lstStyle/>
                    <a:p>
                      <a:pPr algn="l" fontAlgn="ctr"/>
                      <a:r>
                        <a:rPr lang="es-CO" sz="1200" b="0" i="0" u="none" strike="noStrike" dirty="0">
                          <a:solidFill>
                            <a:srgbClr val="000000"/>
                          </a:solidFill>
                          <a:effectLst/>
                          <a:highlight>
                            <a:srgbClr val="FFFF00"/>
                          </a:highlight>
                          <a:latin typeface="Calibri" panose="020F0502020204030204" pitchFamily="34" charset="0"/>
                        </a:rPr>
                        <a:t>CNN (Convolutional Neural Network, o Red Neuronal Convolucional) </a:t>
                      </a:r>
                    </a:p>
                  </a:txBody>
                  <a:tcPr marL="8823" marR="8823" marT="882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extLst>
                  <a:ext uri="{0D108BD9-81ED-4DB2-BD59-A6C34878D82A}">
                    <a16:rowId xmlns:a16="http://schemas.microsoft.com/office/drawing/2014/main" val="2765746419"/>
                  </a:ext>
                </a:extLst>
              </a:tr>
            </a:tbl>
          </a:graphicData>
        </a:graphic>
      </p:graphicFrame>
    </p:spTree>
    <p:extLst>
      <p:ext uri="{BB962C8B-B14F-4D97-AF65-F5344CB8AC3E}">
        <p14:creationId xmlns:p14="http://schemas.microsoft.com/office/powerpoint/2010/main" val="1818134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44E905F7-CF3C-4C25-9C7B-46D10DB41FEC}"/>
              </a:ext>
            </a:extLst>
          </p:cNvPr>
          <p:cNvGraphicFramePr>
            <a:graphicFrameLocks noGrp="1"/>
          </p:cNvGraphicFramePr>
          <p:nvPr>
            <p:extLst>
              <p:ext uri="{D42A27DB-BD31-4B8C-83A1-F6EECF244321}">
                <p14:modId xmlns:p14="http://schemas.microsoft.com/office/powerpoint/2010/main" val="1947877533"/>
              </p:ext>
            </p:extLst>
          </p:nvPr>
        </p:nvGraphicFramePr>
        <p:xfrm>
          <a:off x="728133" y="711201"/>
          <a:ext cx="13208000" cy="6908799"/>
        </p:xfrm>
        <a:graphic>
          <a:graphicData uri="http://schemas.openxmlformats.org/drawingml/2006/table">
            <a:tbl>
              <a:tblPr/>
              <a:tblGrid>
                <a:gridCol w="2310551">
                  <a:extLst>
                    <a:ext uri="{9D8B030D-6E8A-4147-A177-3AD203B41FA5}">
                      <a16:colId xmlns:a16="http://schemas.microsoft.com/office/drawing/2014/main" val="4006467411"/>
                    </a:ext>
                  </a:extLst>
                </a:gridCol>
                <a:gridCol w="2897896">
                  <a:extLst>
                    <a:ext uri="{9D8B030D-6E8A-4147-A177-3AD203B41FA5}">
                      <a16:colId xmlns:a16="http://schemas.microsoft.com/office/drawing/2014/main" val="459281137"/>
                    </a:ext>
                  </a:extLst>
                </a:gridCol>
                <a:gridCol w="3727947">
                  <a:extLst>
                    <a:ext uri="{9D8B030D-6E8A-4147-A177-3AD203B41FA5}">
                      <a16:colId xmlns:a16="http://schemas.microsoft.com/office/drawing/2014/main" val="3757773888"/>
                    </a:ext>
                  </a:extLst>
                </a:gridCol>
                <a:gridCol w="4271606">
                  <a:extLst>
                    <a:ext uri="{9D8B030D-6E8A-4147-A177-3AD203B41FA5}">
                      <a16:colId xmlns:a16="http://schemas.microsoft.com/office/drawing/2014/main" val="1211175053"/>
                    </a:ext>
                  </a:extLst>
                </a:gridCol>
              </a:tblGrid>
              <a:tr h="287268">
                <a:tc>
                  <a:txBody>
                    <a:bodyPr/>
                    <a:lstStyle/>
                    <a:p>
                      <a:pPr algn="ctr" fontAlgn="ctr"/>
                      <a:r>
                        <a:rPr lang="es-CO" sz="1600" b="1" i="0" u="none" strike="noStrike" dirty="0">
                          <a:solidFill>
                            <a:srgbClr val="000000"/>
                          </a:solidFill>
                          <a:effectLst/>
                          <a:latin typeface="Calibri" panose="020F0502020204030204" pitchFamily="34" charset="0"/>
                        </a:rPr>
                        <a:t>Optimizador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a:solidFill>
                            <a:srgbClr val="000000"/>
                          </a:solidFill>
                          <a:effectLst/>
                          <a:latin typeface="Calibri" panose="020F0502020204030204" pitchFamily="34" charset="0"/>
                        </a:rPr>
                        <a:t>Descripción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a:solidFill>
                            <a:srgbClr val="000000"/>
                          </a:solidFill>
                          <a:effectLst/>
                          <a:latin typeface="Calibri" panose="020F0502020204030204" pitchFamily="34" charset="0"/>
                        </a:rPr>
                        <a:t>Cuándo Usarlo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a:solidFill>
                            <a:srgbClr val="000000"/>
                          </a:solidFill>
                          <a:effectLst/>
                          <a:latin typeface="Calibri" panose="020F0502020204030204" pitchFamily="34" charset="0"/>
                        </a:rPr>
                        <a:t>Tipo de Red Neuronal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0600715"/>
                  </a:ext>
                </a:extLst>
              </a:tr>
              <a:tr h="861804">
                <a:tc>
                  <a:txBody>
                    <a:bodyPr/>
                    <a:lstStyle/>
                    <a:p>
                      <a:pPr algn="ctr" fontAlgn="ctr"/>
                      <a:r>
                        <a:rPr lang="es-CO" sz="1600" b="1" i="0" u="none" strike="noStrike" dirty="0">
                          <a:solidFill>
                            <a:srgbClr val="000000"/>
                          </a:solidFill>
                          <a:effectLst/>
                          <a:latin typeface="Calibri" panose="020F0502020204030204" pitchFamily="34" charset="0"/>
                        </a:rPr>
                        <a:t>SGD</a:t>
                      </a:r>
                    </a:p>
                    <a:p>
                      <a:pPr algn="ctr" fontAlgn="ctr"/>
                      <a:r>
                        <a:rPr lang="es-CO" sz="1600" b="1" i="0" u="none" strike="noStrike" dirty="0">
                          <a:solidFill>
                            <a:srgbClr val="000000"/>
                          </a:solidFill>
                          <a:effectLst/>
                          <a:latin typeface="Calibri" panose="020F0502020204030204" pitchFamily="34" charset="0"/>
                        </a:rPr>
                        <a:t>(</a:t>
                      </a:r>
                      <a:r>
                        <a:rPr lang="es-CO" sz="1600" b="1" i="0" u="none" strike="noStrike" dirty="0" err="1">
                          <a:solidFill>
                            <a:srgbClr val="000000"/>
                          </a:solidFill>
                          <a:effectLst/>
                          <a:latin typeface="Calibri" panose="020F0502020204030204" pitchFamily="34" charset="0"/>
                        </a:rPr>
                        <a:t>Stochastic</a:t>
                      </a:r>
                      <a:r>
                        <a:rPr lang="es-CO" sz="1600" b="1" i="0" u="none" strike="noStrike" dirty="0">
                          <a:solidFill>
                            <a:srgbClr val="000000"/>
                          </a:solidFill>
                          <a:effectLst/>
                          <a:latin typeface="Calibri" panose="020F0502020204030204" pitchFamily="34" charset="0"/>
                        </a:rPr>
                        <a:t> </a:t>
                      </a:r>
                      <a:r>
                        <a:rPr lang="es-CO" sz="1600" b="1" i="0" u="none" strike="noStrike" dirty="0" err="1">
                          <a:solidFill>
                            <a:srgbClr val="000000"/>
                          </a:solidFill>
                          <a:effectLst/>
                          <a:latin typeface="Calibri" panose="020F0502020204030204" pitchFamily="34" charset="0"/>
                        </a:rPr>
                        <a:t>Gradient</a:t>
                      </a:r>
                      <a:r>
                        <a:rPr lang="es-CO" sz="1600" b="1" i="0" u="none" strike="noStrike" dirty="0">
                          <a:solidFill>
                            <a:srgbClr val="000000"/>
                          </a:solidFill>
                          <a:effectLst/>
                          <a:latin typeface="Calibri" panose="020F0502020204030204" pitchFamily="34" charset="0"/>
                        </a:rPr>
                        <a:t> </a:t>
                      </a:r>
                      <a:r>
                        <a:rPr lang="es-CO" sz="1600" b="1" i="0" u="none" strike="noStrike" dirty="0" err="1">
                          <a:solidFill>
                            <a:srgbClr val="000000"/>
                          </a:solidFill>
                          <a:effectLst/>
                          <a:latin typeface="Calibri" panose="020F0502020204030204" pitchFamily="34" charset="0"/>
                        </a:rPr>
                        <a:t>Descent</a:t>
                      </a:r>
                      <a:r>
                        <a:rPr lang="es-CO" sz="16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Actualiza parámetros usando un solo ejemplo por iteración.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Cuando se trabaja con grandes conjuntos de datos o en problemas de optimización básica.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Calibri" panose="020F0502020204030204" pitchFamily="34" charset="0"/>
                        </a:rPr>
                        <a:t>DNN (Redes Neuronales Profundas) </a:t>
                      </a:r>
                      <a:br>
                        <a:rPr lang="es-CO" sz="1600" b="0" i="0" u="none" strike="noStrike">
                          <a:solidFill>
                            <a:srgbClr val="000000"/>
                          </a:solidFill>
                          <a:effectLst/>
                          <a:latin typeface="Calibri" panose="020F0502020204030204" pitchFamily="34" charset="0"/>
                        </a:rPr>
                      </a:br>
                      <a:r>
                        <a:rPr lang="es-CO" sz="1600" b="0" i="0" u="none" strike="noStrike">
                          <a:solidFill>
                            <a:srgbClr val="000000"/>
                          </a:solidFill>
                          <a:effectLst/>
                          <a:latin typeface="Calibri" panose="020F0502020204030204" pitchFamily="34" charset="0"/>
                        </a:rPr>
                        <a:t>CNN (Convolutional Neural Network, o Red Neuronal Convolucional)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44619"/>
                  </a:ext>
                </a:extLst>
              </a:tr>
              <a:tr h="1149073">
                <a:tc>
                  <a:txBody>
                    <a:bodyPr/>
                    <a:lstStyle/>
                    <a:p>
                      <a:pPr algn="ctr" fontAlgn="ctr"/>
                      <a:r>
                        <a:rPr lang="es-CO" sz="1600" b="1" i="0" u="none" strike="noStrike">
                          <a:solidFill>
                            <a:srgbClr val="000000"/>
                          </a:solidFill>
                          <a:effectLst/>
                          <a:latin typeface="Calibri" panose="020F0502020204030204" pitchFamily="34" charset="0"/>
                        </a:rPr>
                        <a:t>Momentum</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dirty="0">
                          <a:solidFill>
                            <a:srgbClr val="000000"/>
                          </a:solidFill>
                          <a:effectLst/>
                          <a:latin typeface="Calibri" panose="020F0502020204030204" pitchFamily="34" charset="0"/>
                        </a:rPr>
                        <a:t>Acumula la actualización para suavizar el proceso.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Cuando se necesita acelerar la convergencia en direcciones relevantes.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Calibri" panose="020F0502020204030204" pitchFamily="34" charset="0"/>
                        </a:rPr>
                        <a:t>DNN (Redes Neuronales Profundas) </a:t>
                      </a:r>
                      <a:br>
                        <a:rPr lang="es-CO" sz="1600" b="0" i="0" u="none" strike="noStrike">
                          <a:solidFill>
                            <a:srgbClr val="000000"/>
                          </a:solidFill>
                          <a:effectLst/>
                          <a:latin typeface="Calibri" panose="020F0502020204030204" pitchFamily="34" charset="0"/>
                        </a:rPr>
                      </a:br>
                      <a:r>
                        <a:rPr lang="es-CO" sz="1600" b="0" i="0" u="none" strike="noStrike">
                          <a:solidFill>
                            <a:srgbClr val="000000"/>
                          </a:solidFill>
                          <a:effectLst/>
                          <a:latin typeface="Calibri" panose="020F0502020204030204" pitchFamily="34" charset="0"/>
                        </a:rPr>
                        <a:t>CNN (Convolutional Neural Network, o Red Neuronal Convolucional)</a:t>
                      </a:r>
                      <a:br>
                        <a:rPr lang="es-CO" sz="1600" b="0" i="0" u="none" strike="noStrike">
                          <a:solidFill>
                            <a:srgbClr val="000000"/>
                          </a:solidFill>
                          <a:effectLst/>
                          <a:latin typeface="Calibri" panose="020F0502020204030204" pitchFamily="34" charset="0"/>
                        </a:rPr>
                      </a:br>
                      <a:r>
                        <a:rPr lang="es-CO" sz="1600" b="0" i="0" u="none" strike="noStrike">
                          <a:solidFill>
                            <a:srgbClr val="000000"/>
                          </a:solidFill>
                          <a:effectLst/>
                          <a:latin typeface="Calibri" panose="020F0502020204030204" pitchFamily="34" charset="0"/>
                        </a:rPr>
                        <a:t>RNN (Red Neuronal Recurrente)</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597935"/>
                  </a:ext>
                </a:extLst>
              </a:tr>
              <a:tr h="574537">
                <a:tc>
                  <a:txBody>
                    <a:bodyPr/>
                    <a:lstStyle/>
                    <a:p>
                      <a:pPr algn="ctr" fontAlgn="ctr"/>
                      <a:r>
                        <a:rPr lang="es-CO" sz="1600" b="1" i="0" u="none" strike="noStrike">
                          <a:solidFill>
                            <a:srgbClr val="000000"/>
                          </a:solidFill>
                          <a:effectLst/>
                          <a:latin typeface="Calibri" panose="020F0502020204030204" pitchFamily="34" charset="0"/>
                        </a:rPr>
                        <a:t>AdaGrad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Calibri" panose="020F0502020204030204" pitchFamily="34" charset="0"/>
                        </a:rPr>
                        <a:t>Ajusta la tasa de aprendizaje individualmente.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dirty="0">
                          <a:solidFill>
                            <a:srgbClr val="000000"/>
                          </a:solidFill>
                          <a:effectLst/>
                          <a:latin typeface="Calibri" panose="020F0502020204030204" pitchFamily="34" charset="0"/>
                        </a:rPr>
                        <a:t>Útil para datos dispersos o problemas con características raras.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Redes que trabajan con datos esparcidos (como texto).</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5003076"/>
                  </a:ext>
                </a:extLst>
              </a:tr>
              <a:tr h="861804">
                <a:tc>
                  <a:txBody>
                    <a:bodyPr/>
                    <a:lstStyle/>
                    <a:p>
                      <a:pPr algn="ctr" fontAlgn="ctr"/>
                      <a:r>
                        <a:rPr lang="es-CO" sz="1600" b="1" i="0" u="none" strike="noStrike">
                          <a:solidFill>
                            <a:srgbClr val="000000"/>
                          </a:solidFill>
                          <a:effectLst/>
                          <a:latin typeface="Calibri" panose="020F0502020204030204" pitchFamily="34" charset="0"/>
                        </a:rPr>
                        <a:t>RMSProp</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Utiliza un promedio móvil de los cuadrados de los gradientes.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Eficaz en problemas ruidosos y para entrenar modelos recurrentes.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a:solidFill>
                            <a:srgbClr val="000000"/>
                          </a:solidFill>
                          <a:effectLst/>
                          <a:latin typeface="Calibri" panose="020F0502020204030204" pitchFamily="34" charset="0"/>
                        </a:rPr>
                        <a:t>RNN (Red Neuronal Recurrente)</a:t>
                      </a:r>
                      <a:br>
                        <a:rPr lang="es-CO" sz="1600" b="0" i="0" u="none" strike="noStrike">
                          <a:solidFill>
                            <a:srgbClr val="000000"/>
                          </a:solidFill>
                          <a:effectLst/>
                          <a:latin typeface="Calibri" panose="020F0502020204030204" pitchFamily="34" charset="0"/>
                        </a:rPr>
                      </a:br>
                      <a:r>
                        <a:rPr lang="es-CO" sz="1600" b="0" i="0" u="none" strike="noStrike">
                          <a:solidFill>
                            <a:srgbClr val="000000"/>
                          </a:solidFill>
                          <a:effectLst/>
                          <a:latin typeface="Calibri" panose="020F0502020204030204" pitchFamily="34" charset="0"/>
                        </a:rPr>
                        <a:t>CNN (Convolutional Neural Network, o Red Neuronal Convolucional)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726021"/>
                  </a:ext>
                </a:extLst>
              </a:tr>
              <a:tr h="1436341">
                <a:tc>
                  <a:txBody>
                    <a:bodyPr/>
                    <a:lstStyle/>
                    <a:p>
                      <a:pPr algn="ctr" fontAlgn="ctr"/>
                      <a:r>
                        <a:rPr lang="es-CO" sz="1600" b="1" i="0" u="none" strike="noStrike">
                          <a:solidFill>
                            <a:srgbClr val="000000"/>
                          </a:solidFill>
                          <a:effectLst/>
                          <a:latin typeface="Calibri" panose="020F0502020204030204" pitchFamily="34" charset="0"/>
                        </a:rPr>
                        <a:t>Adam</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dirty="0">
                          <a:solidFill>
                            <a:srgbClr val="000000"/>
                          </a:solidFill>
                          <a:effectLst/>
                          <a:latin typeface="Calibri" panose="020F0502020204030204" pitchFamily="34" charset="0"/>
                        </a:rPr>
                        <a:t>Combina </a:t>
                      </a:r>
                      <a:r>
                        <a:rPr lang="es-MX" sz="1600" b="0" i="0" u="none" strike="noStrike" dirty="0" err="1">
                          <a:solidFill>
                            <a:srgbClr val="000000"/>
                          </a:solidFill>
                          <a:effectLst/>
                          <a:latin typeface="Calibri" panose="020F0502020204030204" pitchFamily="34" charset="0"/>
                        </a:rPr>
                        <a:t>Momentum</a:t>
                      </a:r>
                      <a:r>
                        <a:rPr lang="es-MX" sz="1600" b="0" i="0" u="none" strike="noStrike" dirty="0">
                          <a:solidFill>
                            <a:srgbClr val="000000"/>
                          </a:solidFill>
                          <a:effectLst/>
                          <a:latin typeface="Calibri" panose="020F0502020204030204" pitchFamily="34" charset="0"/>
                        </a:rPr>
                        <a:t> y </a:t>
                      </a:r>
                      <a:r>
                        <a:rPr lang="es-MX" sz="1600" b="0" i="0" u="none" strike="noStrike" dirty="0" err="1">
                          <a:solidFill>
                            <a:srgbClr val="000000"/>
                          </a:solidFill>
                          <a:effectLst/>
                          <a:latin typeface="Calibri" panose="020F0502020204030204" pitchFamily="34" charset="0"/>
                        </a:rPr>
                        <a:t>RMSProp</a:t>
                      </a:r>
                      <a:r>
                        <a:rPr lang="es-MX" sz="1600" b="0" i="0" u="none" strike="noStrike" dirty="0">
                          <a:solidFill>
                            <a:srgbClr val="000000"/>
                          </a:solidFill>
                          <a:effectLst/>
                          <a:latin typeface="Calibri" panose="020F0502020204030204" pitchFamily="34" charset="0"/>
                        </a:rPr>
                        <a:t>, usando promedios móviles.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Generalmente aplicable y efectivo en la mayoría de las tareas.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DNN redes neuronales de salida para clasificación binaria</a:t>
                      </a:r>
                      <a:br>
                        <a:rPr lang="es-MX" sz="1600" b="0" i="0" u="none" strike="noStrike">
                          <a:solidFill>
                            <a:srgbClr val="000000"/>
                          </a:solidFill>
                          <a:effectLst/>
                          <a:latin typeface="Calibri" panose="020F0502020204030204" pitchFamily="34" charset="0"/>
                        </a:rPr>
                      </a:br>
                      <a:r>
                        <a:rPr lang="es-MX" sz="1600" b="0" i="0" u="none" strike="noStrike">
                          <a:solidFill>
                            <a:srgbClr val="000000"/>
                          </a:solidFill>
                          <a:effectLst/>
                          <a:latin typeface="Calibri" panose="020F0502020204030204" pitchFamily="34" charset="0"/>
                        </a:rPr>
                        <a:t>CNN  (Convolutional Neural Network, o Red Neuronal Convolucional)</a:t>
                      </a:r>
                      <a:br>
                        <a:rPr lang="es-MX" sz="1600" b="0" i="0" u="none" strike="noStrike">
                          <a:solidFill>
                            <a:srgbClr val="000000"/>
                          </a:solidFill>
                          <a:effectLst/>
                          <a:latin typeface="Calibri" panose="020F0502020204030204" pitchFamily="34" charset="0"/>
                        </a:rPr>
                      </a:br>
                      <a:r>
                        <a:rPr lang="es-MX" sz="1600" b="0" i="0" u="none" strike="noStrike">
                          <a:solidFill>
                            <a:srgbClr val="000000"/>
                          </a:solidFill>
                          <a:effectLst/>
                          <a:latin typeface="Calibri" panose="020F0502020204030204" pitchFamily="34" charset="0"/>
                        </a:rPr>
                        <a:t>RNN (Red Neuronal Recurrente)</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04622"/>
                  </a:ext>
                </a:extLst>
              </a:tr>
              <a:tr h="861804">
                <a:tc>
                  <a:txBody>
                    <a:bodyPr/>
                    <a:lstStyle/>
                    <a:p>
                      <a:pPr algn="ctr" fontAlgn="ctr"/>
                      <a:r>
                        <a:rPr lang="es-CO" sz="1600" b="1" i="0" u="none" strike="noStrike">
                          <a:solidFill>
                            <a:srgbClr val="000000"/>
                          </a:solidFill>
                          <a:effectLst/>
                          <a:latin typeface="Calibri" panose="020F0502020204030204" pitchFamily="34" charset="0"/>
                        </a:rPr>
                        <a:t>Nadam</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Versión de Adam que incluye el efecto del momento.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Cuando se busca una convergencia más rápida y suave en redes profundas.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600" b="0" i="0" u="none" strike="noStrike" dirty="0">
                          <a:solidFill>
                            <a:srgbClr val="000000"/>
                          </a:solidFill>
                          <a:effectLst/>
                          <a:latin typeface="Calibri" panose="020F0502020204030204" pitchFamily="34" charset="0"/>
                        </a:rPr>
                        <a:t>DNN (Redes Neuronales Profundas) </a:t>
                      </a:r>
                      <a:br>
                        <a:rPr lang="es-CO" sz="1600" b="0" i="0" u="none" strike="noStrike" dirty="0">
                          <a:solidFill>
                            <a:srgbClr val="000000"/>
                          </a:solidFill>
                          <a:effectLst/>
                          <a:latin typeface="Calibri" panose="020F0502020204030204" pitchFamily="34" charset="0"/>
                        </a:rPr>
                      </a:br>
                      <a:r>
                        <a:rPr lang="es-CO" sz="1600" b="0" i="0" u="none" strike="noStrike" dirty="0">
                          <a:solidFill>
                            <a:srgbClr val="000000"/>
                          </a:solidFill>
                          <a:effectLst/>
                          <a:latin typeface="Calibri" panose="020F0502020204030204" pitchFamily="34" charset="0"/>
                        </a:rPr>
                        <a:t>CNN (Convolutional Neural Network, o Red Neuronal Convolucional)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863677"/>
                  </a:ext>
                </a:extLst>
              </a:tr>
              <a:tr h="876168">
                <a:tc>
                  <a:txBody>
                    <a:bodyPr/>
                    <a:lstStyle/>
                    <a:p>
                      <a:pPr algn="ctr" fontAlgn="ctr"/>
                      <a:r>
                        <a:rPr lang="en-US" sz="1600" b="1" i="0" u="none" strike="noStrike" dirty="0">
                          <a:solidFill>
                            <a:srgbClr val="000000"/>
                          </a:solidFill>
                          <a:effectLst/>
                          <a:latin typeface="Calibri" panose="020F0502020204030204" pitchFamily="34" charset="0"/>
                        </a:rPr>
                        <a:t>FTRL (Follow The Regularized Leader)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Optimiza en línea, ajustando la regularización.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600" b="0" i="0" u="none" strike="noStrike">
                          <a:solidFill>
                            <a:srgbClr val="000000"/>
                          </a:solidFill>
                          <a:effectLst/>
                          <a:latin typeface="Calibri" panose="020F0502020204030204" pitchFamily="34" charset="0"/>
                        </a:rPr>
                        <a:t>Útil en problemas de grandes volúmenes de datos y aprendizaje en línea.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600" b="0" i="0" u="none" strike="noStrike" dirty="0">
                          <a:solidFill>
                            <a:srgbClr val="000000"/>
                          </a:solidFill>
                          <a:effectLst/>
                          <a:latin typeface="Calibri" panose="020F0502020204030204" pitchFamily="34" charset="0"/>
                        </a:rPr>
                        <a:t>Modelos que requieren actualizaciones continuas.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8589590"/>
                  </a:ext>
                </a:extLst>
              </a:tr>
            </a:tbl>
          </a:graphicData>
        </a:graphic>
      </p:graphicFrame>
    </p:spTree>
    <p:extLst>
      <p:ext uri="{BB962C8B-B14F-4D97-AF65-F5344CB8AC3E}">
        <p14:creationId xmlns:p14="http://schemas.microsoft.com/office/powerpoint/2010/main" val="51250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FA1611-0239-4BF8-977D-D2D0DC98E19A}"/>
              </a:ext>
            </a:extLst>
          </p:cNvPr>
          <p:cNvSpPr txBox="1"/>
          <p:nvPr/>
        </p:nvSpPr>
        <p:spPr>
          <a:xfrm>
            <a:off x="1032934" y="883146"/>
            <a:ext cx="12327466" cy="4462760"/>
          </a:xfrm>
          <a:prstGeom prst="rect">
            <a:avLst/>
          </a:prstGeom>
          <a:noFill/>
        </p:spPr>
        <p:txBody>
          <a:bodyPr wrap="square">
            <a:spAutoFit/>
          </a:bodyPr>
          <a:lstStyle/>
          <a:p>
            <a:pPr marL="439738" indent="-84138">
              <a:buFont typeface="Arial" panose="020B0604020202020204" pitchFamily="34" charset="0"/>
              <a:buChar char="•"/>
            </a:pPr>
            <a:endParaRPr lang="es-MX" dirty="0"/>
          </a:p>
          <a:p>
            <a:pPr>
              <a:buFont typeface="Arial" panose="020B0604020202020204" pitchFamily="34" charset="0"/>
              <a:buChar char="•"/>
            </a:pPr>
            <a:endParaRPr lang="es-MX" dirty="0"/>
          </a:p>
          <a:p>
            <a:r>
              <a:rPr lang="es-MX" sz="2000" b="1" dirty="0"/>
              <a:t>8. Evaluar el Modelo</a:t>
            </a:r>
          </a:p>
          <a:p>
            <a:endParaRPr lang="es-MX" sz="2000" b="1" dirty="0"/>
          </a:p>
          <a:p>
            <a:pPr marL="271463"/>
            <a:r>
              <a:rPr lang="es-MX" sz="2000" dirty="0"/>
              <a:t>Como la precisión, la </a:t>
            </a:r>
            <a:r>
              <a:rPr lang="es-MX" sz="2000" dirty="0" err="1"/>
              <a:t>recall</a:t>
            </a:r>
            <a:r>
              <a:rPr lang="es-MX" sz="2000" dirty="0"/>
              <a:t> y la matriz de confusión.</a:t>
            </a:r>
          </a:p>
          <a:p>
            <a:pPr marL="271463"/>
            <a:r>
              <a:rPr lang="es-MX" sz="2000" dirty="0"/>
              <a:t>Usa el conjunto de prueba para evaluar el rendimiento final.</a:t>
            </a:r>
          </a:p>
          <a:p>
            <a:pPr marL="271463"/>
            <a:r>
              <a:rPr lang="es-MX" sz="2000" dirty="0"/>
              <a:t>Analiza métricas </a:t>
            </a:r>
          </a:p>
          <a:p>
            <a:pPr marL="271463"/>
            <a:endParaRPr lang="es-MX" sz="2000" dirty="0"/>
          </a:p>
          <a:p>
            <a:pPr marL="271463" indent="-271463"/>
            <a:r>
              <a:rPr lang="es-MX" sz="2000" b="1" dirty="0"/>
              <a:t>9. Ajustar y Optimizar: </a:t>
            </a:r>
            <a:r>
              <a:rPr lang="es-MX" sz="2000" dirty="0"/>
              <a:t>Experimentar con diferentes arquitecturas, tasas de aprendizaje, regularización, etc.</a:t>
            </a:r>
          </a:p>
          <a:p>
            <a:pPr marL="439738"/>
            <a:endParaRPr lang="es-MX" sz="2000" dirty="0"/>
          </a:p>
          <a:p>
            <a:pPr marL="355600" indent="-355600"/>
            <a:r>
              <a:rPr lang="es-MX" sz="2000" b="1" dirty="0"/>
              <a:t>10. Desplegar: </a:t>
            </a:r>
            <a:r>
              <a:rPr lang="es-MX" sz="2000" dirty="0"/>
              <a:t>Implementar el modelo en producción, asegurándote de que sea accesible y eficiente.</a:t>
            </a:r>
          </a:p>
          <a:p>
            <a:pPr marL="271463"/>
            <a:endParaRPr lang="es-MX" sz="2000" dirty="0"/>
          </a:p>
          <a:p>
            <a:r>
              <a:rPr lang="es-MX" sz="2000" b="1" dirty="0"/>
              <a:t>11. Mantener o monitorear el modelo: </a:t>
            </a:r>
            <a:r>
              <a:rPr lang="es-MX" sz="2000" dirty="0"/>
              <a:t>Monitorear el rendimiento en producción y actualiza el modelo con nuevos datos si es necesario.</a:t>
            </a:r>
          </a:p>
        </p:txBody>
      </p:sp>
    </p:spTree>
    <p:extLst>
      <p:ext uri="{BB962C8B-B14F-4D97-AF65-F5344CB8AC3E}">
        <p14:creationId xmlns:p14="http://schemas.microsoft.com/office/powerpoint/2010/main" val="829938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2C49CC-DBAB-4C39-BD06-88937300B19D}"/>
              </a:ext>
            </a:extLst>
          </p:cNvPr>
          <p:cNvSpPr txBox="1"/>
          <p:nvPr/>
        </p:nvSpPr>
        <p:spPr>
          <a:xfrm>
            <a:off x="1303867" y="711199"/>
            <a:ext cx="10854266" cy="5878532"/>
          </a:xfrm>
          <a:prstGeom prst="rect">
            <a:avLst/>
          </a:prstGeom>
          <a:noFill/>
        </p:spPr>
        <p:txBody>
          <a:bodyPr wrap="square">
            <a:spAutoFit/>
          </a:bodyPr>
          <a:lstStyle/>
          <a:p>
            <a:r>
              <a:rPr lang="es-MX" sz="4000" dirty="0"/>
              <a:t>Para Clasificación:</a:t>
            </a:r>
          </a:p>
          <a:p>
            <a:endParaRPr lang="es-MX" sz="2400" dirty="0"/>
          </a:p>
          <a:p>
            <a:pPr marL="285750" indent="-285750">
              <a:buFont typeface="Arial" panose="020B0604020202020204" pitchFamily="34" charset="0"/>
              <a:buChar char="•"/>
            </a:pPr>
            <a:r>
              <a:rPr lang="es-MX" sz="2400" dirty="0"/>
              <a:t>Precisión (</a:t>
            </a:r>
            <a:r>
              <a:rPr lang="es-MX" sz="2400" dirty="0" err="1"/>
              <a:t>Accuracy</a:t>
            </a:r>
            <a:r>
              <a:rPr lang="es-MX" sz="2400" dirty="0"/>
              <a:t>): Proporción de predicciones correctas sobre el total de predicciones.</a:t>
            </a:r>
          </a:p>
          <a:p>
            <a:pPr marL="285750" indent="-285750">
              <a:buFont typeface="Arial" panose="020B0604020202020204" pitchFamily="34" charset="0"/>
              <a:buChar char="•"/>
            </a:pPr>
            <a:r>
              <a:rPr lang="es-MX" sz="2400" dirty="0"/>
              <a:t>Precisión (</a:t>
            </a:r>
            <a:r>
              <a:rPr lang="es-MX" sz="2400" dirty="0" err="1"/>
              <a:t>Precision</a:t>
            </a:r>
            <a:r>
              <a:rPr lang="es-MX" sz="2400" dirty="0"/>
              <a:t>): Proporción de verdaderos positivos sobre todos los positivos predichos.</a:t>
            </a:r>
          </a:p>
          <a:p>
            <a:pPr marL="285750" indent="-285750">
              <a:buFont typeface="Arial" panose="020B0604020202020204" pitchFamily="34" charset="0"/>
              <a:buChar char="•"/>
            </a:pPr>
            <a:r>
              <a:rPr lang="es-MX" sz="2400" dirty="0" err="1"/>
              <a:t>Recall</a:t>
            </a:r>
            <a:r>
              <a:rPr lang="es-MX" sz="2400" dirty="0"/>
              <a:t> (Sensibilidad): Proporción de verdaderos positivos sobre todos los positivos reales.</a:t>
            </a:r>
          </a:p>
          <a:p>
            <a:endParaRPr lang="es-MX" sz="2400" dirty="0"/>
          </a:p>
          <a:p>
            <a:r>
              <a:rPr lang="es-MX" sz="2400" dirty="0"/>
              <a:t>F1-Score: Media armónica de precisión y </a:t>
            </a:r>
            <a:r>
              <a:rPr lang="es-MX" sz="2400" dirty="0" err="1"/>
              <a:t>recall</a:t>
            </a:r>
            <a:r>
              <a:rPr lang="es-MX" sz="2400" dirty="0"/>
              <a:t>, útil cuando hay un desbalance entre clases.</a:t>
            </a:r>
          </a:p>
          <a:p>
            <a:endParaRPr lang="es-MX" sz="2400" dirty="0"/>
          </a:p>
          <a:p>
            <a:r>
              <a:rPr lang="es-MX" sz="2400" dirty="0"/>
              <a:t>Curva ROC y AUC: Miden la capacidad del modelo para diferenciar entre clases; </a:t>
            </a:r>
          </a:p>
          <a:p>
            <a:endParaRPr lang="es-MX" sz="2400" dirty="0"/>
          </a:p>
          <a:p>
            <a:r>
              <a:rPr lang="es-MX" sz="2400" dirty="0"/>
              <a:t>el área bajo la curva (AUC) indica el rendimiento general.</a:t>
            </a:r>
            <a:endParaRPr lang="es-CO" sz="2400" dirty="0"/>
          </a:p>
        </p:txBody>
      </p:sp>
    </p:spTree>
    <p:extLst>
      <p:ext uri="{BB962C8B-B14F-4D97-AF65-F5344CB8AC3E}">
        <p14:creationId xmlns:p14="http://schemas.microsoft.com/office/powerpoint/2010/main" val="3886141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AA7100-E8F3-4940-AA5E-94CE99CB0561}"/>
              </a:ext>
            </a:extLst>
          </p:cNvPr>
          <p:cNvSpPr/>
          <p:nvPr/>
        </p:nvSpPr>
        <p:spPr>
          <a:xfrm>
            <a:off x="317643" y="361605"/>
            <a:ext cx="13449992" cy="2308324"/>
          </a:xfrm>
          <a:prstGeom prst="rect">
            <a:avLst/>
          </a:prstGeom>
          <a:ln w="12700">
            <a:noFill/>
          </a:ln>
        </p:spPr>
        <p:txBody>
          <a:bodyPr wrap="square">
            <a:spAutoFit/>
          </a:bodyPr>
          <a:lstStyle/>
          <a:p>
            <a:pPr algn="just"/>
            <a:r>
              <a:rPr lang="es-MX" sz="2400" b="1" u="sng" dirty="0">
                <a:latin typeface="Arial" panose="020B0604020202020204" pitchFamily="34" charset="0"/>
                <a:cs typeface="Arial" panose="020B0604020202020204" pitchFamily="34" charset="0"/>
              </a:rPr>
              <a:t>Redes Neuronales </a:t>
            </a:r>
            <a:r>
              <a:rPr lang="es-MX" sz="2400" b="1" u="sng" dirty="0" err="1">
                <a:latin typeface="Arial" panose="020B0604020202020204" pitchFamily="34" charset="0"/>
                <a:cs typeface="Arial" panose="020B0604020202020204" pitchFamily="34" charset="0"/>
              </a:rPr>
              <a:t>Convolucionales</a:t>
            </a:r>
            <a:r>
              <a:rPr lang="es-MX" sz="2400" b="1" u="sng" dirty="0">
                <a:latin typeface="Arial" panose="020B0604020202020204" pitchFamily="34" charset="0"/>
                <a:cs typeface="Arial" panose="020B0604020202020204" pitchFamily="34" charset="0"/>
              </a:rPr>
              <a:t>:</a:t>
            </a:r>
            <a:r>
              <a:rPr lang="es-MX" sz="2400" b="1" dirty="0">
                <a:latin typeface="Arial" panose="020B0604020202020204" pitchFamily="34" charset="0"/>
                <a:cs typeface="Arial" panose="020B0604020202020204" pitchFamily="34" charset="0"/>
              </a:rPr>
              <a:t>  </a:t>
            </a:r>
            <a:r>
              <a:rPr lang="es-MX" sz="2400" dirty="0">
                <a:latin typeface="Arial" panose="020B0604020202020204" pitchFamily="34" charset="0"/>
                <a:cs typeface="Arial" panose="020B0604020202020204" pitchFamily="34" charset="0"/>
              </a:rPr>
              <a:t>compuestas por tres capas, pero existen unas capas ocultas que están especializadas en las operaciones de convolución y agrupación.</a:t>
            </a:r>
          </a:p>
          <a:p>
            <a:pPr algn="just"/>
            <a:endParaRPr lang="es-MX" sz="24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s-MX" sz="2400" dirty="0">
                <a:latin typeface="Arial" panose="020B0604020202020204" pitchFamily="34" charset="0"/>
                <a:cs typeface="Arial" panose="020B0604020202020204" pitchFamily="34" charset="0"/>
              </a:rPr>
              <a:t>Capa </a:t>
            </a:r>
            <a:r>
              <a:rPr lang="es-MX" sz="2400" dirty="0" err="1">
                <a:latin typeface="Arial" panose="020B0604020202020204" pitchFamily="34" charset="0"/>
                <a:cs typeface="Arial" panose="020B0604020202020204" pitchFamily="34" charset="0"/>
              </a:rPr>
              <a:t>convolucional</a:t>
            </a:r>
            <a:r>
              <a:rPr lang="es-MX" sz="2400" dirty="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q"/>
            </a:pPr>
            <a:r>
              <a:rPr lang="es-MX" sz="2400" dirty="0">
                <a:latin typeface="Arial" panose="020B0604020202020204" pitchFamily="34" charset="0"/>
                <a:cs typeface="Arial" panose="020B0604020202020204" pitchFamily="34" charset="0"/>
              </a:rPr>
              <a:t>Capa de reducción o </a:t>
            </a:r>
            <a:r>
              <a:rPr lang="es-MX" sz="2400" dirty="0" err="1">
                <a:latin typeface="Arial" panose="020B0604020202020204" pitchFamily="34" charset="0"/>
                <a:cs typeface="Arial" panose="020B0604020202020204" pitchFamily="34" charset="0"/>
              </a:rPr>
              <a:t>Pooling</a:t>
            </a:r>
            <a:r>
              <a:rPr lang="es-MX" sz="2400" dirty="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q"/>
            </a:pPr>
            <a:r>
              <a:rPr lang="es-MX" sz="2400" dirty="0">
                <a:latin typeface="Arial" panose="020B0604020202020204" pitchFamily="34" charset="0"/>
                <a:cs typeface="Arial" panose="020B0604020202020204" pitchFamily="34" charset="0"/>
              </a:rPr>
              <a:t>Capa Clasificación. </a:t>
            </a:r>
            <a:endParaRPr lang="es-MX" sz="192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724FB86B-AF91-44C5-9F8B-0B245903080B}"/>
              </a:ext>
            </a:extLst>
          </p:cNvPr>
          <p:cNvPicPr>
            <a:picLocks noChangeAspect="1"/>
          </p:cNvPicPr>
          <p:nvPr/>
        </p:nvPicPr>
        <p:blipFill rotWithShape="1">
          <a:blip r:embed="rId3"/>
          <a:srcRect l="11727" t="40286" r="36727" b="39389"/>
          <a:stretch/>
        </p:blipFill>
        <p:spPr>
          <a:xfrm>
            <a:off x="560569" y="2843288"/>
            <a:ext cx="13207067" cy="4901828"/>
          </a:xfrm>
          <a:prstGeom prst="rect">
            <a:avLst/>
          </a:prstGeom>
        </p:spPr>
      </p:pic>
      <p:sp>
        <p:nvSpPr>
          <p:cNvPr id="4" name="CuadroTexto 3">
            <a:extLst>
              <a:ext uri="{FF2B5EF4-FFF2-40B4-BE49-F238E27FC236}">
                <a16:creationId xmlns:a16="http://schemas.microsoft.com/office/drawing/2014/main" id="{23D38D3D-7C91-4437-8AE4-E1B216501255}"/>
              </a:ext>
            </a:extLst>
          </p:cNvPr>
          <p:cNvSpPr txBox="1"/>
          <p:nvPr/>
        </p:nvSpPr>
        <p:spPr>
          <a:xfrm>
            <a:off x="1256884" y="7336267"/>
            <a:ext cx="1959832" cy="424732"/>
          </a:xfrm>
          <a:prstGeom prst="rect">
            <a:avLst/>
          </a:prstGeom>
          <a:noFill/>
        </p:spPr>
        <p:txBody>
          <a:bodyPr wrap="none" rtlCol="0">
            <a:spAutoFit/>
          </a:bodyPr>
          <a:lstStyle/>
          <a:p>
            <a:r>
              <a:rPr lang="es-MX" sz="2160" dirty="0"/>
              <a:t>Imagen entrada</a:t>
            </a:r>
            <a:endParaRPr lang="es-CO" sz="2160" dirty="0"/>
          </a:p>
        </p:txBody>
      </p:sp>
      <p:sp>
        <p:nvSpPr>
          <p:cNvPr id="5" name="CuadroTexto 4">
            <a:extLst>
              <a:ext uri="{FF2B5EF4-FFF2-40B4-BE49-F238E27FC236}">
                <a16:creationId xmlns:a16="http://schemas.microsoft.com/office/drawing/2014/main" id="{10E244F3-0901-4E8C-B704-B40FB6614830}"/>
              </a:ext>
            </a:extLst>
          </p:cNvPr>
          <p:cNvSpPr txBox="1"/>
          <p:nvPr/>
        </p:nvSpPr>
        <p:spPr>
          <a:xfrm>
            <a:off x="4412396" y="7336267"/>
            <a:ext cx="1570495" cy="424732"/>
          </a:xfrm>
          <a:prstGeom prst="rect">
            <a:avLst/>
          </a:prstGeom>
          <a:noFill/>
        </p:spPr>
        <p:txBody>
          <a:bodyPr wrap="none" rtlCol="0">
            <a:spAutoFit/>
          </a:bodyPr>
          <a:lstStyle/>
          <a:p>
            <a:r>
              <a:rPr lang="es-MX" sz="2160" dirty="0"/>
              <a:t>Convolución</a:t>
            </a:r>
            <a:endParaRPr lang="es-CO" sz="2160" dirty="0"/>
          </a:p>
        </p:txBody>
      </p:sp>
      <p:sp>
        <p:nvSpPr>
          <p:cNvPr id="6" name="CuadroTexto 5">
            <a:extLst>
              <a:ext uri="{FF2B5EF4-FFF2-40B4-BE49-F238E27FC236}">
                <a16:creationId xmlns:a16="http://schemas.microsoft.com/office/drawing/2014/main" id="{C0F4C3ED-0453-4ACE-8F3D-4AE98FA4F2BE}"/>
              </a:ext>
            </a:extLst>
          </p:cNvPr>
          <p:cNvSpPr txBox="1"/>
          <p:nvPr/>
        </p:nvSpPr>
        <p:spPr>
          <a:xfrm>
            <a:off x="6458351" y="7228572"/>
            <a:ext cx="1620893" cy="757130"/>
          </a:xfrm>
          <a:prstGeom prst="rect">
            <a:avLst/>
          </a:prstGeom>
          <a:noFill/>
        </p:spPr>
        <p:txBody>
          <a:bodyPr wrap="none" rtlCol="0">
            <a:spAutoFit/>
          </a:bodyPr>
          <a:lstStyle/>
          <a:p>
            <a:r>
              <a:rPr lang="es-MX" sz="2160" dirty="0"/>
              <a:t>Reducción o </a:t>
            </a:r>
          </a:p>
          <a:p>
            <a:r>
              <a:rPr lang="es-MX" sz="2160" dirty="0" err="1"/>
              <a:t>Pooling</a:t>
            </a:r>
            <a:endParaRPr lang="es-CO" sz="2160" dirty="0"/>
          </a:p>
        </p:txBody>
      </p:sp>
      <p:sp>
        <p:nvSpPr>
          <p:cNvPr id="7" name="Rectángulo 6">
            <a:extLst>
              <a:ext uri="{FF2B5EF4-FFF2-40B4-BE49-F238E27FC236}">
                <a16:creationId xmlns:a16="http://schemas.microsoft.com/office/drawing/2014/main" id="{45B10B5F-4323-4A80-957C-14AF3FEFC4FB}"/>
              </a:ext>
            </a:extLst>
          </p:cNvPr>
          <p:cNvSpPr/>
          <p:nvPr/>
        </p:nvSpPr>
        <p:spPr>
          <a:xfrm>
            <a:off x="8119730" y="7254720"/>
            <a:ext cx="1570495" cy="424732"/>
          </a:xfrm>
          <a:prstGeom prst="rect">
            <a:avLst/>
          </a:prstGeom>
        </p:spPr>
        <p:txBody>
          <a:bodyPr wrap="none">
            <a:spAutoFit/>
          </a:bodyPr>
          <a:lstStyle/>
          <a:p>
            <a:r>
              <a:rPr lang="es-MX" sz="2160" dirty="0"/>
              <a:t>Convolución</a:t>
            </a:r>
            <a:endParaRPr lang="es-CO" sz="2160" dirty="0"/>
          </a:p>
        </p:txBody>
      </p:sp>
      <p:sp>
        <p:nvSpPr>
          <p:cNvPr id="8" name="Rectángulo 7">
            <a:extLst>
              <a:ext uri="{FF2B5EF4-FFF2-40B4-BE49-F238E27FC236}">
                <a16:creationId xmlns:a16="http://schemas.microsoft.com/office/drawing/2014/main" id="{1EE4F3BF-890A-41F6-8EFE-48E60CD5C0FC}"/>
              </a:ext>
            </a:extLst>
          </p:cNvPr>
          <p:cNvSpPr/>
          <p:nvPr/>
        </p:nvSpPr>
        <p:spPr>
          <a:xfrm>
            <a:off x="9781108" y="7254721"/>
            <a:ext cx="1609056" cy="757130"/>
          </a:xfrm>
          <a:prstGeom prst="rect">
            <a:avLst/>
          </a:prstGeom>
        </p:spPr>
        <p:txBody>
          <a:bodyPr wrap="square">
            <a:spAutoFit/>
          </a:bodyPr>
          <a:lstStyle/>
          <a:p>
            <a:r>
              <a:rPr lang="es-MX" sz="2160" dirty="0"/>
              <a:t>Reducción o </a:t>
            </a:r>
          </a:p>
          <a:p>
            <a:r>
              <a:rPr lang="es-MX" sz="2160" dirty="0" err="1"/>
              <a:t>Pooling</a:t>
            </a:r>
            <a:endParaRPr lang="es-CO" sz="2160" dirty="0"/>
          </a:p>
        </p:txBody>
      </p:sp>
      <p:sp>
        <p:nvSpPr>
          <p:cNvPr id="9" name="Rectángulo 8">
            <a:extLst>
              <a:ext uri="{FF2B5EF4-FFF2-40B4-BE49-F238E27FC236}">
                <a16:creationId xmlns:a16="http://schemas.microsoft.com/office/drawing/2014/main" id="{CDF97C46-1032-4CD0-AD41-CB1FD4B1DBB1}"/>
              </a:ext>
            </a:extLst>
          </p:cNvPr>
          <p:cNvSpPr/>
          <p:nvPr/>
        </p:nvSpPr>
        <p:spPr>
          <a:xfrm>
            <a:off x="11634570" y="7476319"/>
            <a:ext cx="1888659" cy="424732"/>
          </a:xfrm>
          <a:prstGeom prst="rect">
            <a:avLst/>
          </a:prstGeom>
        </p:spPr>
        <p:txBody>
          <a:bodyPr wrap="none">
            <a:spAutoFit/>
          </a:bodyPr>
          <a:lstStyle/>
          <a:p>
            <a:pPr algn="just"/>
            <a:r>
              <a:rPr lang="es-MX" sz="2160" dirty="0">
                <a:latin typeface="Arial" panose="020B0604020202020204" pitchFamily="34" charset="0"/>
                <a:cs typeface="Arial" panose="020B0604020202020204" pitchFamily="34" charset="0"/>
              </a:rPr>
              <a:t>Clasificación. </a:t>
            </a:r>
            <a:endParaRPr lang="es-MX" sz="1680" dirty="0">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894B3165-68E2-4FEA-811C-86323D518CE8}"/>
              </a:ext>
            </a:extLst>
          </p:cNvPr>
          <p:cNvSpPr/>
          <p:nvPr/>
        </p:nvSpPr>
        <p:spPr>
          <a:xfrm>
            <a:off x="12988891" y="6222761"/>
            <a:ext cx="1353256" cy="424732"/>
          </a:xfrm>
          <a:prstGeom prst="rect">
            <a:avLst/>
          </a:prstGeom>
        </p:spPr>
        <p:txBody>
          <a:bodyPr wrap="none">
            <a:spAutoFit/>
          </a:bodyPr>
          <a:lstStyle/>
          <a:p>
            <a:pPr algn="just"/>
            <a:r>
              <a:rPr lang="es-MX" sz="2160" dirty="0" err="1">
                <a:latin typeface="Arial" panose="020B0604020202020204" pitchFamily="34" charset="0"/>
                <a:cs typeface="Arial" panose="020B0604020202020204" pitchFamily="34" charset="0"/>
              </a:rPr>
              <a:t>Softmax</a:t>
            </a:r>
            <a:r>
              <a:rPr lang="es-MX" sz="2160" dirty="0">
                <a:latin typeface="Arial" panose="020B0604020202020204" pitchFamily="34" charset="0"/>
                <a:cs typeface="Arial" panose="020B0604020202020204" pitchFamily="34" charset="0"/>
              </a:rPr>
              <a:t>. </a:t>
            </a:r>
            <a:endParaRPr lang="es-MX" sz="168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898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803F439-04A5-4DB9-9605-6272A34D4700}"/>
              </a:ext>
            </a:extLst>
          </p:cNvPr>
          <p:cNvSpPr/>
          <p:nvPr/>
        </p:nvSpPr>
        <p:spPr>
          <a:xfrm>
            <a:off x="6938420" y="558140"/>
            <a:ext cx="2074856" cy="193520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42E8D78B-D08C-4AF2-9597-6666722BB359}"/>
                  </a:ext>
                </a:extLst>
              </p:cNvPr>
              <p:cNvSpPr txBox="1"/>
              <p:nvPr/>
            </p:nvSpPr>
            <p:spPr>
              <a:xfrm>
                <a:off x="4798260" y="1231967"/>
                <a:ext cx="518714" cy="1477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9600" i="1">
                          <a:latin typeface="Cambria Math" panose="02040503050406030204" pitchFamily="18" charset="0"/>
                        </a:rPr>
                        <m:t>∗</m:t>
                      </m:r>
                    </m:oMath>
                  </m:oMathPara>
                </a14:m>
                <a:endParaRPr lang="es-CO" sz="9600" dirty="0"/>
              </a:p>
            </p:txBody>
          </p:sp>
        </mc:Choice>
        <mc:Fallback xmlns="">
          <p:sp>
            <p:nvSpPr>
              <p:cNvPr id="10" name="CuadroTexto 9">
                <a:extLst>
                  <a:ext uri="{FF2B5EF4-FFF2-40B4-BE49-F238E27FC236}">
                    <a16:creationId xmlns:a16="http://schemas.microsoft.com/office/drawing/2014/main" id="{42E8D78B-D08C-4AF2-9597-6666722BB359}"/>
                  </a:ext>
                </a:extLst>
              </p:cNvPr>
              <p:cNvSpPr txBox="1">
                <a:spLocks noRot="1" noChangeAspect="1" noMove="1" noResize="1" noEditPoints="1" noAdjustHandles="1" noChangeArrowheads="1" noChangeShapeType="1" noTextEdit="1"/>
              </p:cNvSpPr>
              <p:nvPr/>
            </p:nvSpPr>
            <p:spPr>
              <a:xfrm>
                <a:off x="4798260" y="1231967"/>
                <a:ext cx="518714" cy="1477328"/>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A481D19B-4131-4189-BFBC-AB34CA19F468}"/>
                  </a:ext>
                </a:extLst>
              </p:cNvPr>
              <p:cNvSpPr txBox="1"/>
              <p:nvPr/>
            </p:nvSpPr>
            <p:spPr>
              <a:xfrm>
                <a:off x="6763236" y="3571148"/>
                <a:ext cx="1122166"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160" i="1">
                          <a:latin typeface="Cambria Math" panose="02040503050406030204" pitchFamily="18" charset="0"/>
                        </a:rPr>
                        <m:t>3×3</m:t>
                      </m:r>
                      <m:r>
                        <a:rPr lang="es-MX" sz="2160" i="1">
                          <a:latin typeface="Cambria Math" panose="02040503050406030204" pitchFamily="18" charset="0"/>
                        </a:rPr>
                        <m:t> </m:t>
                      </m:r>
                      <m:r>
                        <a:rPr lang="es-MX" sz="2160" i="1">
                          <a:latin typeface="Cambria Math" panose="02040503050406030204" pitchFamily="18" charset="0"/>
                        </a:rPr>
                        <m:t>𝑥</m:t>
                      </m:r>
                      <m:r>
                        <a:rPr lang="es-MX" sz="2160" i="1">
                          <a:latin typeface="Cambria Math" panose="02040503050406030204" pitchFamily="18" charset="0"/>
                        </a:rPr>
                        <m:t> 3</m:t>
                      </m:r>
                    </m:oMath>
                  </m:oMathPara>
                </a14:m>
                <a:endParaRPr lang="es-CO" sz="2160" dirty="0"/>
              </a:p>
            </p:txBody>
          </p:sp>
        </mc:Choice>
        <mc:Fallback xmlns="">
          <p:sp>
            <p:nvSpPr>
              <p:cNvPr id="13" name="CuadroTexto 12">
                <a:extLst>
                  <a:ext uri="{FF2B5EF4-FFF2-40B4-BE49-F238E27FC236}">
                    <a16:creationId xmlns:a16="http://schemas.microsoft.com/office/drawing/2014/main" id="{A481D19B-4131-4189-BFBC-AB34CA19F468}"/>
                  </a:ext>
                </a:extLst>
              </p:cNvPr>
              <p:cNvSpPr txBox="1">
                <a:spLocks noRot="1" noChangeAspect="1" noMove="1" noResize="1" noEditPoints="1" noAdjustHandles="1" noChangeArrowheads="1" noChangeShapeType="1" noTextEdit="1"/>
              </p:cNvSpPr>
              <p:nvPr/>
            </p:nvSpPr>
            <p:spPr>
              <a:xfrm>
                <a:off x="6763236" y="3571148"/>
                <a:ext cx="1122166" cy="332399"/>
              </a:xfrm>
              <a:prstGeom prst="rect">
                <a:avLst/>
              </a:prstGeom>
              <a:blipFill>
                <a:blip r:embed="rId3"/>
                <a:stretch>
                  <a:fillRect l="-4865" r="-4865"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218CCDC3-99FE-4F25-A73C-43551DE04A2B}"/>
                  </a:ext>
                </a:extLst>
              </p:cNvPr>
              <p:cNvSpPr txBox="1"/>
              <p:nvPr/>
            </p:nvSpPr>
            <p:spPr>
              <a:xfrm>
                <a:off x="1078077" y="3989390"/>
                <a:ext cx="1079590"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2160" i="1">
                          <a:latin typeface="Cambria Math" panose="02040503050406030204" pitchFamily="18" charset="0"/>
                        </a:rPr>
                        <m:t>6</m:t>
                      </m:r>
                      <m:r>
                        <a:rPr lang="es-MX" sz="2160" i="1">
                          <a:latin typeface="Cambria Math" panose="02040503050406030204" pitchFamily="18" charset="0"/>
                        </a:rPr>
                        <m:t> </m:t>
                      </m:r>
                      <m:r>
                        <a:rPr lang="es-CO" sz="2160" i="1">
                          <a:latin typeface="Cambria Math" panose="02040503050406030204" pitchFamily="18" charset="0"/>
                        </a:rPr>
                        <m:t>𝑥</m:t>
                      </m:r>
                      <m:r>
                        <a:rPr lang="es-MX" sz="2160" i="1">
                          <a:latin typeface="Cambria Math" panose="02040503050406030204" pitchFamily="18" charset="0"/>
                        </a:rPr>
                        <m:t> </m:t>
                      </m:r>
                      <m:r>
                        <a:rPr lang="es-CO" sz="2160" i="1">
                          <a:latin typeface="Cambria Math" panose="02040503050406030204" pitchFamily="18" charset="0"/>
                        </a:rPr>
                        <m:t>6</m:t>
                      </m:r>
                      <m:r>
                        <a:rPr lang="es-MX" sz="2160" i="1">
                          <a:latin typeface="Cambria Math" panose="02040503050406030204" pitchFamily="18" charset="0"/>
                        </a:rPr>
                        <m:t> </m:t>
                      </m:r>
                      <m:r>
                        <a:rPr lang="es-MX" sz="2160" i="1">
                          <a:latin typeface="Cambria Math" panose="02040503050406030204" pitchFamily="18" charset="0"/>
                        </a:rPr>
                        <m:t>𝑥</m:t>
                      </m:r>
                      <m:r>
                        <a:rPr lang="es-MX" sz="2160" i="1">
                          <a:latin typeface="Cambria Math" panose="02040503050406030204" pitchFamily="18" charset="0"/>
                        </a:rPr>
                        <m:t> 3</m:t>
                      </m:r>
                    </m:oMath>
                  </m:oMathPara>
                </a14:m>
                <a:endParaRPr lang="es-CO" sz="2160" dirty="0"/>
              </a:p>
            </p:txBody>
          </p:sp>
        </mc:Choice>
        <mc:Fallback xmlns="">
          <p:sp>
            <p:nvSpPr>
              <p:cNvPr id="14" name="CuadroTexto 13">
                <a:extLst>
                  <a:ext uri="{FF2B5EF4-FFF2-40B4-BE49-F238E27FC236}">
                    <a16:creationId xmlns:a16="http://schemas.microsoft.com/office/drawing/2014/main" id="{218CCDC3-99FE-4F25-A73C-43551DE04A2B}"/>
                  </a:ext>
                </a:extLst>
              </p:cNvPr>
              <p:cNvSpPr txBox="1">
                <a:spLocks noRot="1" noChangeAspect="1" noMove="1" noResize="1" noEditPoints="1" noAdjustHandles="1" noChangeArrowheads="1" noChangeShapeType="1" noTextEdit="1"/>
              </p:cNvSpPr>
              <p:nvPr/>
            </p:nvSpPr>
            <p:spPr>
              <a:xfrm>
                <a:off x="1078077" y="3989390"/>
                <a:ext cx="1079590" cy="332399"/>
              </a:xfrm>
              <a:prstGeom prst="rect">
                <a:avLst/>
              </a:prstGeom>
              <a:blipFill>
                <a:blip r:embed="rId4"/>
                <a:stretch>
                  <a:fillRect l="-5650" r="-5085" b="-5455"/>
                </a:stretch>
              </a:blipFill>
            </p:spPr>
            <p:txBody>
              <a:bodyPr/>
              <a:lstStyle/>
              <a:p>
                <a:r>
                  <a:rPr lang="es-CO">
                    <a:noFill/>
                  </a:rPr>
                  <a:t> </a:t>
                </a:r>
              </a:p>
            </p:txBody>
          </p:sp>
        </mc:Fallback>
      </mc:AlternateContent>
      <p:sp>
        <p:nvSpPr>
          <p:cNvPr id="15" name="Rectángulo 14">
            <a:extLst>
              <a:ext uri="{FF2B5EF4-FFF2-40B4-BE49-F238E27FC236}">
                <a16:creationId xmlns:a16="http://schemas.microsoft.com/office/drawing/2014/main" id="{E0FD9C99-1304-48A9-8727-E38EA3C392D8}"/>
              </a:ext>
            </a:extLst>
          </p:cNvPr>
          <p:cNvSpPr/>
          <p:nvPr/>
        </p:nvSpPr>
        <p:spPr>
          <a:xfrm>
            <a:off x="6613614" y="1003030"/>
            <a:ext cx="2074856" cy="193520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16" name="Rectángulo 15">
            <a:extLst>
              <a:ext uri="{FF2B5EF4-FFF2-40B4-BE49-F238E27FC236}">
                <a16:creationId xmlns:a16="http://schemas.microsoft.com/office/drawing/2014/main" id="{9B651D1B-CDAB-4F5C-BC6D-0F064FD2BE32}"/>
              </a:ext>
            </a:extLst>
          </p:cNvPr>
          <p:cNvSpPr/>
          <p:nvPr/>
        </p:nvSpPr>
        <p:spPr>
          <a:xfrm>
            <a:off x="6288807" y="1457894"/>
            <a:ext cx="2074856" cy="193520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3BF67F71-AD00-4F34-AAD3-3297018BD40A}"/>
                  </a:ext>
                </a:extLst>
              </p:cNvPr>
              <p:cNvSpPr txBox="1"/>
              <p:nvPr/>
            </p:nvSpPr>
            <p:spPr>
              <a:xfrm>
                <a:off x="12171225" y="2938233"/>
                <a:ext cx="1263872" cy="51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sz="3360" i="1">
                          <a:latin typeface="Cambria Math" panose="02040503050406030204" pitchFamily="18" charset="0"/>
                        </a:rPr>
                        <m:t> </m:t>
                      </m:r>
                      <m:r>
                        <a:rPr lang="es-MX" sz="3360" i="1">
                          <a:latin typeface="Cambria Math" panose="02040503050406030204" pitchFamily="18" charset="0"/>
                        </a:rPr>
                        <m:t>4</m:t>
                      </m:r>
                      <m:r>
                        <a:rPr lang="es-CO" sz="3360" i="1">
                          <a:latin typeface="Cambria Math" panose="02040503050406030204" pitchFamily="18" charset="0"/>
                        </a:rPr>
                        <m:t>×</m:t>
                      </m:r>
                      <m:r>
                        <a:rPr lang="es-MX" sz="3360" i="1">
                          <a:latin typeface="Cambria Math" panose="02040503050406030204" pitchFamily="18" charset="0"/>
                        </a:rPr>
                        <m:t>4 </m:t>
                      </m:r>
                    </m:oMath>
                  </m:oMathPara>
                </a14:m>
                <a:endParaRPr lang="es-CO" sz="2160" dirty="0"/>
              </a:p>
            </p:txBody>
          </p:sp>
        </mc:Choice>
        <mc:Fallback xmlns="">
          <p:sp>
            <p:nvSpPr>
              <p:cNvPr id="17" name="CuadroTexto 16">
                <a:extLst>
                  <a:ext uri="{FF2B5EF4-FFF2-40B4-BE49-F238E27FC236}">
                    <a16:creationId xmlns:a16="http://schemas.microsoft.com/office/drawing/2014/main" id="{3BF67F71-AD00-4F34-AAD3-3297018BD40A}"/>
                  </a:ext>
                </a:extLst>
              </p:cNvPr>
              <p:cNvSpPr txBox="1">
                <a:spLocks noRot="1" noChangeAspect="1" noMove="1" noResize="1" noEditPoints="1" noAdjustHandles="1" noChangeArrowheads="1" noChangeShapeType="1" noTextEdit="1"/>
              </p:cNvSpPr>
              <p:nvPr/>
            </p:nvSpPr>
            <p:spPr>
              <a:xfrm>
                <a:off x="12171225" y="2938233"/>
                <a:ext cx="1263872" cy="517065"/>
              </a:xfrm>
              <a:prstGeom prst="rect">
                <a:avLst/>
              </a:prstGeom>
              <a:blipFill>
                <a:blip r:embed="rId5"/>
                <a:stretch>
                  <a:fillRect/>
                </a:stretch>
              </a:blipFill>
            </p:spPr>
            <p:txBody>
              <a:bodyPr/>
              <a:lstStyle/>
              <a:p>
                <a:r>
                  <a:rPr lang="es-CO">
                    <a:noFill/>
                  </a:rPr>
                  <a:t> </a:t>
                </a:r>
              </a:p>
            </p:txBody>
          </p:sp>
        </mc:Fallback>
      </mc:AlternateContent>
      <p:sp>
        <p:nvSpPr>
          <p:cNvPr id="18" name="Elipse 17">
            <a:extLst>
              <a:ext uri="{FF2B5EF4-FFF2-40B4-BE49-F238E27FC236}">
                <a16:creationId xmlns:a16="http://schemas.microsoft.com/office/drawing/2014/main" id="{56EFF3AE-6A37-4966-AE51-627334FC6031}"/>
              </a:ext>
            </a:extLst>
          </p:cNvPr>
          <p:cNvSpPr/>
          <p:nvPr/>
        </p:nvSpPr>
        <p:spPr>
          <a:xfrm>
            <a:off x="7651041" y="3571148"/>
            <a:ext cx="408980" cy="3323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19" name="Elipse 18">
            <a:extLst>
              <a:ext uri="{FF2B5EF4-FFF2-40B4-BE49-F238E27FC236}">
                <a16:creationId xmlns:a16="http://schemas.microsoft.com/office/drawing/2014/main" id="{2A5A0B08-EA84-40C8-991B-0508063125E8}"/>
              </a:ext>
            </a:extLst>
          </p:cNvPr>
          <p:cNvSpPr/>
          <p:nvPr/>
        </p:nvSpPr>
        <p:spPr>
          <a:xfrm>
            <a:off x="1899457" y="3931615"/>
            <a:ext cx="554461" cy="4479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20" name="Forma libre: forma 19">
            <a:extLst>
              <a:ext uri="{FF2B5EF4-FFF2-40B4-BE49-F238E27FC236}">
                <a16:creationId xmlns:a16="http://schemas.microsoft.com/office/drawing/2014/main" id="{88FED012-898F-4796-B3DF-2960F644DCD9}"/>
              </a:ext>
            </a:extLst>
          </p:cNvPr>
          <p:cNvSpPr/>
          <p:nvPr/>
        </p:nvSpPr>
        <p:spPr>
          <a:xfrm>
            <a:off x="2493818" y="3790604"/>
            <a:ext cx="5646312" cy="997528"/>
          </a:xfrm>
          <a:custGeom>
            <a:avLst/>
            <a:gdLst>
              <a:gd name="connsiteX0" fmla="*/ 0 w 4705260"/>
              <a:gd name="connsiteY0" fmla="*/ 249382 h 831273"/>
              <a:gd name="connsiteX1" fmla="*/ 99753 w 4705260"/>
              <a:gd name="connsiteY1" fmla="*/ 216131 h 831273"/>
              <a:gd name="connsiteX2" fmla="*/ 266007 w 4705260"/>
              <a:gd name="connsiteY2" fmla="*/ 149629 h 831273"/>
              <a:gd name="connsiteX3" fmla="*/ 382385 w 4705260"/>
              <a:gd name="connsiteY3" fmla="*/ 116379 h 831273"/>
              <a:gd name="connsiteX4" fmla="*/ 598516 w 4705260"/>
              <a:gd name="connsiteY4" fmla="*/ 83128 h 831273"/>
              <a:gd name="connsiteX5" fmla="*/ 1163782 w 4705260"/>
              <a:gd name="connsiteY5" fmla="*/ 99753 h 831273"/>
              <a:gd name="connsiteX6" fmla="*/ 1263534 w 4705260"/>
              <a:gd name="connsiteY6" fmla="*/ 149629 h 831273"/>
              <a:gd name="connsiteX7" fmla="*/ 1313411 w 4705260"/>
              <a:gd name="connsiteY7" fmla="*/ 199506 h 831273"/>
              <a:gd name="connsiteX8" fmla="*/ 1363287 w 4705260"/>
              <a:gd name="connsiteY8" fmla="*/ 216131 h 831273"/>
              <a:gd name="connsiteX9" fmla="*/ 1463040 w 4705260"/>
              <a:gd name="connsiteY9" fmla="*/ 282633 h 831273"/>
              <a:gd name="connsiteX10" fmla="*/ 1512916 w 4705260"/>
              <a:gd name="connsiteY10" fmla="*/ 315884 h 831273"/>
              <a:gd name="connsiteX11" fmla="*/ 1579418 w 4705260"/>
              <a:gd name="connsiteY11" fmla="*/ 349135 h 831273"/>
              <a:gd name="connsiteX12" fmla="*/ 1629294 w 4705260"/>
              <a:gd name="connsiteY12" fmla="*/ 382386 h 831273"/>
              <a:gd name="connsiteX13" fmla="*/ 1795549 w 4705260"/>
              <a:gd name="connsiteY13" fmla="*/ 482139 h 831273"/>
              <a:gd name="connsiteX14" fmla="*/ 1862051 w 4705260"/>
              <a:gd name="connsiteY14" fmla="*/ 515389 h 831273"/>
              <a:gd name="connsiteX15" fmla="*/ 2061556 w 4705260"/>
              <a:gd name="connsiteY15" fmla="*/ 681644 h 831273"/>
              <a:gd name="connsiteX16" fmla="*/ 2094807 w 4705260"/>
              <a:gd name="connsiteY16" fmla="*/ 731520 h 831273"/>
              <a:gd name="connsiteX17" fmla="*/ 2227811 w 4705260"/>
              <a:gd name="connsiteY17" fmla="*/ 831273 h 831273"/>
              <a:gd name="connsiteX18" fmla="*/ 2394065 w 4705260"/>
              <a:gd name="connsiteY18" fmla="*/ 798022 h 831273"/>
              <a:gd name="connsiteX19" fmla="*/ 2510443 w 4705260"/>
              <a:gd name="connsiteY19" fmla="*/ 764771 h 831273"/>
              <a:gd name="connsiteX20" fmla="*/ 2693323 w 4705260"/>
              <a:gd name="connsiteY20" fmla="*/ 748146 h 831273"/>
              <a:gd name="connsiteX21" fmla="*/ 2892829 w 4705260"/>
              <a:gd name="connsiteY21" fmla="*/ 714895 h 831273"/>
              <a:gd name="connsiteX22" fmla="*/ 3325091 w 4705260"/>
              <a:gd name="connsiteY22" fmla="*/ 731520 h 831273"/>
              <a:gd name="connsiteX23" fmla="*/ 3458094 w 4705260"/>
              <a:gd name="connsiteY23" fmla="*/ 748146 h 831273"/>
              <a:gd name="connsiteX24" fmla="*/ 3956858 w 4705260"/>
              <a:gd name="connsiteY24" fmla="*/ 731520 h 831273"/>
              <a:gd name="connsiteX25" fmla="*/ 4006734 w 4705260"/>
              <a:gd name="connsiteY25" fmla="*/ 698269 h 831273"/>
              <a:gd name="connsiteX26" fmla="*/ 4073236 w 4705260"/>
              <a:gd name="connsiteY26" fmla="*/ 648393 h 831273"/>
              <a:gd name="connsiteX27" fmla="*/ 4339243 w 4705260"/>
              <a:gd name="connsiteY27" fmla="*/ 498764 h 831273"/>
              <a:gd name="connsiteX28" fmla="*/ 4422371 w 4705260"/>
              <a:gd name="connsiteY28" fmla="*/ 448888 h 831273"/>
              <a:gd name="connsiteX29" fmla="*/ 4588625 w 4705260"/>
              <a:gd name="connsiteY29" fmla="*/ 332509 h 831273"/>
              <a:gd name="connsiteX30" fmla="*/ 4638502 w 4705260"/>
              <a:gd name="connsiteY30" fmla="*/ 315884 h 831273"/>
              <a:gd name="connsiteX31" fmla="*/ 4688378 w 4705260"/>
              <a:gd name="connsiteY31" fmla="*/ 266008 h 831273"/>
              <a:gd name="connsiteX32" fmla="*/ 4688378 w 4705260"/>
              <a:gd name="connsiteY32" fmla="*/ 116379 h 831273"/>
              <a:gd name="connsiteX33" fmla="*/ 4671753 w 4705260"/>
              <a:gd name="connsiteY33" fmla="*/ 66502 h 831273"/>
              <a:gd name="connsiteX34" fmla="*/ 4638502 w 4705260"/>
              <a:gd name="connsiteY34" fmla="*/ 0 h 8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05260" h="831273">
                <a:moveTo>
                  <a:pt x="0" y="249382"/>
                </a:moveTo>
                <a:cubicBezTo>
                  <a:pt x="33251" y="238298"/>
                  <a:pt x="66935" y="228438"/>
                  <a:pt x="99753" y="216131"/>
                </a:cubicBezTo>
                <a:cubicBezTo>
                  <a:pt x="155640" y="195173"/>
                  <a:pt x="209723" y="169494"/>
                  <a:pt x="266007" y="149629"/>
                </a:cubicBezTo>
                <a:cubicBezTo>
                  <a:pt x="304052" y="136201"/>
                  <a:pt x="343073" y="125451"/>
                  <a:pt x="382385" y="116379"/>
                </a:cubicBezTo>
                <a:cubicBezTo>
                  <a:pt x="419883" y="107726"/>
                  <a:pt x="566070" y="87763"/>
                  <a:pt x="598516" y="83128"/>
                </a:cubicBezTo>
                <a:cubicBezTo>
                  <a:pt x="786938" y="88670"/>
                  <a:pt x="975553" y="89578"/>
                  <a:pt x="1163782" y="99753"/>
                </a:cubicBezTo>
                <a:cubicBezTo>
                  <a:pt x="1195853" y="101487"/>
                  <a:pt x="1240990" y="130842"/>
                  <a:pt x="1263534" y="149629"/>
                </a:cubicBezTo>
                <a:cubicBezTo>
                  <a:pt x="1281597" y="164681"/>
                  <a:pt x="1293848" y="186464"/>
                  <a:pt x="1313411" y="199506"/>
                </a:cubicBezTo>
                <a:cubicBezTo>
                  <a:pt x="1327992" y="209227"/>
                  <a:pt x="1346662" y="210589"/>
                  <a:pt x="1363287" y="216131"/>
                </a:cubicBezTo>
                <a:lnTo>
                  <a:pt x="1463040" y="282633"/>
                </a:lnTo>
                <a:cubicBezTo>
                  <a:pt x="1479665" y="293717"/>
                  <a:pt x="1495044" y="306948"/>
                  <a:pt x="1512916" y="315884"/>
                </a:cubicBezTo>
                <a:cubicBezTo>
                  <a:pt x="1535083" y="326968"/>
                  <a:pt x="1557900" y="336839"/>
                  <a:pt x="1579418" y="349135"/>
                </a:cubicBezTo>
                <a:cubicBezTo>
                  <a:pt x="1596767" y="359048"/>
                  <a:pt x="1612277" y="371914"/>
                  <a:pt x="1629294" y="382386"/>
                </a:cubicBezTo>
                <a:cubicBezTo>
                  <a:pt x="1684335" y="416258"/>
                  <a:pt x="1737743" y="453237"/>
                  <a:pt x="1795549" y="482139"/>
                </a:cubicBezTo>
                <a:cubicBezTo>
                  <a:pt x="1817716" y="493222"/>
                  <a:pt x="1841430" y="501642"/>
                  <a:pt x="1862051" y="515389"/>
                </a:cubicBezTo>
                <a:cubicBezTo>
                  <a:pt x="1931508" y="561694"/>
                  <a:pt x="2006002" y="616831"/>
                  <a:pt x="2061556" y="681644"/>
                </a:cubicBezTo>
                <a:cubicBezTo>
                  <a:pt x="2074560" y="696815"/>
                  <a:pt x="2080678" y="717391"/>
                  <a:pt x="2094807" y="731520"/>
                </a:cubicBezTo>
                <a:cubicBezTo>
                  <a:pt x="2134302" y="771015"/>
                  <a:pt x="2181764" y="800575"/>
                  <a:pt x="2227811" y="831273"/>
                </a:cubicBezTo>
                <a:cubicBezTo>
                  <a:pt x="2318748" y="816117"/>
                  <a:pt x="2316113" y="819282"/>
                  <a:pt x="2394065" y="798022"/>
                </a:cubicBezTo>
                <a:cubicBezTo>
                  <a:pt x="2432988" y="787406"/>
                  <a:pt x="2470647" y="771404"/>
                  <a:pt x="2510443" y="764771"/>
                </a:cubicBezTo>
                <a:cubicBezTo>
                  <a:pt x="2570822" y="754708"/>
                  <a:pt x="2632626" y="756063"/>
                  <a:pt x="2693323" y="748146"/>
                </a:cubicBezTo>
                <a:cubicBezTo>
                  <a:pt x="2760176" y="739426"/>
                  <a:pt x="2826327" y="725979"/>
                  <a:pt x="2892829" y="714895"/>
                </a:cubicBezTo>
                <a:cubicBezTo>
                  <a:pt x="3036916" y="720437"/>
                  <a:pt x="3181146" y="723053"/>
                  <a:pt x="3325091" y="731520"/>
                </a:cubicBezTo>
                <a:cubicBezTo>
                  <a:pt x="3369693" y="734144"/>
                  <a:pt x="3413415" y="748146"/>
                  <a:pt x="3458094" y="748146"/>
                </a:cubicBezTo>
                <a:cubicBezTo>
                  <a:pt x="3624441" y="748146"/>
                  <a:pt x="3790603" y="737062"/>
                  <a:pt x="3956858" y="731520"/>
                </a:cubicBezTo>
                <a:cubicBezTo>
                  <a:pt x="3973483" y="720436"/>
                  <a:pt x="3990475" y="709883"/>
                  <a:pt x="4006734" y="698269"/>
                </a:cubicBezTo>
                <a:cubicBezTo>
                  <a:pt x="4029282" y="682163"/>
                  <a:pt x="4049476" y="662649"/>
                  <a:pt x="4073236" y="648393"/>
                </a:cubicBezTo>
                <a:cubicBezTo>
                  <a:pt x="4160472" y="596051"/>
                  <a:pt x="4250913" y="549238"/>
                  <a:pt x="4339243" y="498764"/>
                </a:cubicBezTo>
                <a:cubicBezTo>
                  <a:pt x="4367300" y="482732"/>
                  <a:pt x="4396520" y="468277"/>
                  <a:pt x="4422371" y="448888"/>
                </a:cubicBezTo>
                <a:cubicBezTo>
                  <a:pt x="4452720" y="426126"/>
                  <a:pt x="4564064" y="340696"/>
                  <a:pt x="4588625" y="332509"/>
                </a:cubicBezTo>
                <a:lnTo>
                  <a:pt x="4638502" y="315884"/>
                </a:lnTo>
                <a:cubicBezTo>
                  <a:pt x="4655127" y="299259"/>
                  <a:pt x="4675336" y="285571"/>
                  <a:pt x="4688378" y="266008"/>
                </a:cubicBezTo>
                <a:cubicBezTo>
                  <a:pt x="4719949" y="218651"/>
                  <a:pt x="4699639" y="167057"/>
                  <a:pt x="4688378" y="116379"/>
                </a:cubicBezTo>
                <a:cubicBezTo>
                  <a:pt x="4684576" y="99271"/>
                  <a:pt x="4679590" y="82177"/>
                  <a:pt x="4671753" y="66502"/>
                </a:cubicBezTo>
                <a:cubicBezTo>
                  <a:pt x="4635428" y="-6149"/>
                  <a:pt x="4638502" y="41645"/>
                  <a:pt x="463850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grpSp>
        <p:nvGrpSpPr>
          <p:cNvPr id="42" name="Grupo 41">
            <a:extLst>
              <a:ext uri="{FF2B5EF4-FFF2-40B4-BE49-F238E27FC236}">
                <a16:creationId xmlns:a16="http://schemas.microsoft.com/office/drawing/2014/main" id="{64CB9583-A4AB-4091-8792-6D43445E147F}"/>
              </a:ext>
            </a:extLst>
          </p:cNvPr>
          <p:cNvGrpSpPr/>
          <p:nvPr/>
        </p:nvGrpSpPr>
        <p:grpSpPr>
          <a:xfrm>
            <a:off x="11765240" y="679979"/>
            <a:ext cx="2074856" cy="1959132"/>
            <a:chOff x="9804366" y="645076"/>
            <a:chExt cx="1729047" cy="1632610"/>
          </a:xfrm>
        </p:grpSpPr>
        <p:sp>
          <p:nvSpPr>
            <p:cNvPr id="21" name="Rectángulo 20">
              <a:extLst>
                <a:ext uri="{FF2B5EF4-FFF2-40B4-BE49-F238E27FC236}">
                  <a16:creationId xmlns:a16="http://schemas.microsoft.com/office/drawing/2014/main" id="{966CC6E9-16C0-471E-9E4A-7EC3C04EE6AB}"/>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35" name="Grupo 34">
              <a:extLst>
                <a:ext uri="{FF2B5EF4-FFF2-40B4-BE49-F238E27FC236}">
                  <a16:creationId xmlns:a16="http://schemas.microsoft.com/office/drawing/2014/main" id="{E3E47F9A-6509-451C-A937-7B6154934373}"/>
                </a:ext>
              </a:extLst>
            </p:cNvPr>
            <p:cNvGrpSpPr/>
            <p:nvPr/>
          </p:nvGrpSpPr>
          <p:grpSpPr>
            <a:xfrm>
              <a:off x="9804366" y="645076"/>
              <a:ext cx="1729047" cy="1632610"/>
              <a:chOff x="9804366" y="645076"/>
              <a:chExt cx="1729047" cy="1632610"/>
            </a:xfrm>
          </p:grpSpPr>
          <p:cxnSp>
            <p:nvCxnSpPr>
              <p:cNvPr id="23" name="Conector recto 22">
                <a:extLst>
                  <a:ext uri="{FF2B5EF4-FFF2-40B4-BE49-F238E27FC236}">
                    <a16:creationId xmlns:a16="http://schemas.microsoft.com/office/drawing/2014/main" id="{53B0C3A9-04B7-4D5A-B7DB-E9BB4687F9E5}"/>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99BCC587-A1EB-42F7-B7EC-1E717E62BECE}"/>
                  </a:ext>
                </a:extLst>
              </p:cNvPr>
              <p:cNvCxnSpPr>
                <a:stCxn id="21" idx="1"/>
                <a:endCxn id="21"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9D21C8F6-1BD4-4D2C-8431-6A6E7FD21ADB}"/>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7FBBECC-4599-4356-9249-19D3B027C779}"/>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30DAEC8-554A-4B18-973C-34527AA424AB}"/>
                  </a:ext>
                </a:extLst>
              </p:cNvPr>
              <p:cNvCxnSpPr>
                <a:stCxn id="21" idx="0"/>
                <a:endCxn id="21"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BE043B4-1780-4391-B1F0-2C24B5CAFC1B}"/>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8194" name="Picture 2" descr="Tridimensional Ou ícone Hexaedro Vector Plana Cubo 3D Para Aplicativos E  Sites. Ilustraciones Vectoriales, Clip Art Vectorizado Libre De Derechos.  Image 93693856.">
            <a:extLst>
              <a:ext uri="{FF2B5EF4-FFF2-40B4-BE49-F238E27FC236}">
                <a16:creationId xmlns:a16="http://schemas.microsoft.com/office/drawing/2014/main" id="{28EC1906-03BC-43FE-87BC-2F1CD4A5D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3737" y="125699"/>
            <a:ext cx="1506266" cy="1506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3EF5D4FC-A2EF-4C36-9CD7-B7ABFDF013C0}"/>
                  </a:ext>
                </a:extLst>
              </p:cNvPr>
              <p:cNvSpPr txBox="1"/>
              <p:nvPr/>
            </p:nvSpPr>
            <p:spPr>
              <a:xfrm>
                <a:off x="8335334" y="3620057"/>
                <a:ext cx="2555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 27 </m:t>
                      </m:r>
                      <m:r>
                        <a:rPr lang="es-MX" sz="2400" i="1">
                          <a:latin typeface="Cambria Math" panose="02040503050406030204" pitchFamily="18" charset="0"/>
                        </a:rPr>
                        <m:t>𝑝𝑎𝑟</m:t>
                      </m:r>
                      <m:r>
                        <a:rPr lang="es-MX" sz="2400" i="1">
                          <a:latin typeface="Cambria Math" panose="02040503050406030204" pitchFamily="18" charset="0"/>
                        </a:rPr>
                        <m:t>á</m:t>
                      </m:r>
                      <m:r>
                        <a:rPr lang="es-MX" sz="2400" i="1">
                          <a:latin typeface="Cambria Math" panose="02040503050406030204" pitchFamily="18" charset="0"/>
                        </a:rPr>
                        <m:t>𝑚𝑒𝑡𝑟𝑜𝑠</m:t>
                      </m:r>
                      <m:r>
                        <a:rPr lang="es-MX" sz="2400" i="1">
                          <a:latin typeface="Cambria Math" panose="02040503050406030204" pitchFamily="18" charset="0"/>
                        </a:rPr>
                        <m:t> </m:t>
                      </m:r>
                    </m:oMath>
                  </m:oMathPara>
                </a14:m>
                <a:endParaRPr lang="es-CO" sz="2400" dirty="0"/>
              </a:p>
            </p:txBody>
          </p:sp>
        </mc:Choice>
        <mc:Fallback xmlns="">
          <p:sp>
            <p:nvSpPr>
              <p:cNvPr id="36" name="CuadroTexto 35">
                <a:extLst>
                  <a:ext uri="{FF2B5EF4-FFF2-40B4-BE49-F238E27FC236}">
                    <a16:creationId xmlns:a16="http://schemas.microsoft.com/office/drawing/2014/main" id="{3EF5D4FC-A2EF-4C36-9CD7-B7ABFDF013C0}"/>
                  </a:ext>
                </a:extLst>
              </p:cNvPr>
              <p:cNvSpPr txBox="1">
                <a:spLocks noRot="1" noChangeAspect="1" noMove="1" noResize="1" noEditPoints="1" noAdjustHandles="1" noChangeArrowheads="1" noChangeShapeType="1" noTextEdit="1"/>
              </p:cNvSpPr>
              <p:nvPr/>
            </p:nvSpPr>
            <p:spPr>
              <a:xfrm>
                <a:off x="8335334" y="3620057"/>
                <a:ext cx="2555571" cy="369332"/>
              </a:xfrm>
              <a:prstGeom prst="rect">
                <a:avLst/>
              </a:prstGeom>
              <a:blipFill>
                <a:blip r:embed="rId7"/>
                <a:stretch>
                  <a:fillRect l="-714" r="-952" b="-35000"/>
                </a:stretch>
              </a:blipFill>
            </p:spPr>
            <p:txBody>
              <a:bodyPr/>
              <a:lstStyle/>
              <a:p>
                <a:r>
                  <a:rPr lang="es-CO">
                    <a:noFill/>
                  </a:rPr>
                  <a:t> </a:t>
                </a:r>
              </a:p>
            </p:txBody>
          </p:sp>
        </mc:Fallback>
      </mc:AlternateContent>
      <p:grpSp>
        <p:nvGrpSpPr>
          <p:cNvPr id="44" name="Grupo 43">
            <a:extLst>
              <a:ext uri="{FF2B5EF4-FFF2-40B4-BE49-F238E27FC236}">
                <a16:creationId xmlns:a16="http://schemas.microsoft.com/office/drawing/2014/main" id="{115F6251-E8C3-43FE-96E8-A40CF0222C3E}"/>
              </a:ext>
            </a:extLst>
          </p:cNvPr>
          <p:cNvGrpSpPr/>
          <p:nvPr/>
        </p:nvGrpSpPr>
        <p:grpSpPr>
          <a:xfrm>
            <a:off x="2017268" y="622610"/>
            <a:ext cx="2074856" cy="1959132"/>
            <a:chOff x="9804366" y="645076"/>
            <a:chExt cx="1729047" cy="1632610"/>
          </a:xfrm>
        </p:grpSpPr>
        <p:sp>
          <p:nvSpPr>
            <p:cNvPr id="45" name="Rectángulo 44">
              <a:extLst>
                <a:ext uri="{FF2B5EF4-FFF2-40B4-BE49-F238E27FC236}">
                  <a16:creationId xmlns:a16="http://schemas.microsoft.com/office/drawing/2014/main" id="{A8C9D316-079A-440E-B68F-6509EF9E3631}"/>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46" name="Grupo 45">
              <a:extLst>
                <a:ext uri="{FF2B5EF4-FFF2-40B4-BE49-F238E27FC236}">
                  <a16:creationId xmlns:a16="http://schemas.microsoft.com/office/drawing/2014/main" id="{8F21A81F-CAC8-4067-956B-36C9D1AD43DF}"/>
                </a:ext>
              </a:extLst>
            </p:cNvPr>
            <p:cNvGrpSpPr/>
            <p:nvPr/>
          </p:nvGrpSpPr>
          <p:grpSpPr>
            <a:xfrm>
              <a:off x="9804366" y="645076"/>
              <a:ext cx="1729047" cy="1632610"/>
              <a:chOff x="9804366" y="645076"/>
              <a:chExt cx="1729047" cy="1632610"/>
            </a:xfrm>
          </p:grpSpPr>
          <p:cxnSp>
            <p:nvCxnSpPr>
              <p:cNvPr id="47" name="Conector recto 46">
                <a:extLst>
                  <a:ext uri="{FF2B5EF4-FFF2-40B4-BE49-F238E27FC236}">
                    <a16:creationId xmlns:a16="http://schemas.microsoft.com/office/drawing/2014/main" id="{57D6B9D2-31C9-4454-BA12-BA8A85D6A4D7}"/>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6081BEEF-BCDF-4771-AAAF-00E88D835713}"/>
                  </a:ext>
                </a:extLst>
              </p:cNvPr>
              <p:cNvCxnSpPr>
                <a:stCxn id="45" idx="1"/>
                <a:endCxn id="45"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FFDEE305-600F-4CD1-BC34-5EC120918154}"/>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D317B946-50DF-4D1B-83F8-0F97042DB986}"/>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950EE465-1A40-45F2-8FAD-685F5525875B}"/>
                  </a:ext>
                </a:extLst>
              </p:cNvPr>
              <p:cNvCxnSpPr>
                <a:stCxn id="45" idx="0"/>
                <a:endCxn id="45"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7E05692B-1DF2-41B3-8D9D-1A75BA6C1D75}"/>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 name="Grupo 52">
            <a:extLst>
              <a:ext uri="{FF2B5EF4-FFF2-40B4-BE49-F238E27FC236}">
                <a16:creationId xmlns:a16="http://schemas.microsoft.com/office/drawing/2014/main" id="{69A8273C-7703-4A34-8902-81E8F9587056}"/>
              </a:ext>
            </a:extLst>
          </p:cNvPr>
          <p:cNvGrpSpPr/>
          <p:nvPr/>
        </p:nvGrpSpPr>
        <p:grpSpPr>
          <a:xfrm>
            <a:off x="1729785" y="878832"/>
            <a:ext cx="2074856" cy="1959132"/>
            <a:chOff x="9804366" y="645076"/>
            <a:chExt cx="1729047" cy="1632610"/>
          </a:xfrm>
        </p:grpSpPr>
        <p:sp>
          <p:nvSpPr>
            <p:cNvPr id="54" name="Rectángulo 53">
              <a:extLst>
                <a:ext uri="{FF2B5EF4-FFF2-40B4-BE49-F238E27FC236}">
                  <a16:creationId xmlns:a16="http://schemas.microsoft.com/office/drawing/2014/main" id="{93F75FD5-5A06-4855-9E58-BA745F2E0C52}"/>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55" name="Grupo 54">
              <a:extLst>
                <a:ext uri="{FF2B5EF4-FFF2-40B4-BE49-F238E27FC236}">
                  <a16:creationId xmlns:a16="http://schemas.microsoft.com/office/drawing/2014/main" id="{50CCC1DC-7710-42EC-9C25-2776D703BE93}"/>
                </a:ext>
              </a:extLst>
            </p:cNvPr>
            <p:cNvGrpSpPr/>
            <p:nvPr/>
          </p:nvGrpSpPr>
          <p:grpSpPr>
            <a:xfrm>
              <a:off x="9804366" y="645076"/>
              <a:ext cx="1729047" cy="1632610"/>
              <a:chOff x="9804366" y="645076"/>
              <a:chExt cx="1729047" cy="1632610"/>
            </a:xfrm>
          </p:grpSpPr>
          <p:cxnSp>
            <p:nvCxnSpPr>
              <p:cNvPr id="56" name="Conector recto 55">
                <a:extLst>
                  <a:ext uri="{FF2B5EF4-FFF2-40B4-BE49-F238E27FC236}">
                    <a16:creationId xmlns:a16="http://schemas.microsoft.com/office/drawing/2014/main" id="{502176D9-FC4A-48A4-A2A7-7D00D9D15CE0}"/>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2B4D6704-3D74-461F-A66D-F26F2F45F6FA}"/>
                  </a:ext>
                </a:extLst>
              </p:cNvPr>
              <p:cNvCxnSpPr>
                <a:stCxn id="54" idx="1"/>
                <a:endCxn id="54"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76642794-C3FC-48E5-9586-DC0E2DA70800}"/>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6131BF6F-0BF5-4952-B97E-26713D87BBAC}"/>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D7844157-C066-4FB6-B8C9-E6B2AB9C6EAD}"/>
                  </a:ext>
                </a:extLst>
              </p:cNvPr>
              <p:cNvCxnSpPr>
                <a:stCxn id="54" idx="0"/>
                <a:endCxn id="54"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AE127B4F-E64B-4B36-B54A-59DEA8DC3708}"/>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2" name="Grupo 61">
            <a:extLst>
              <a:ext uri="{FF2B5EF4-FFF2-40B4-BE49-F238E27FC236}">
                <a16:creationId xmlns:a16="http://schemas.microsoft.com/office/drawing/2014/main" id="{F6FF0660-6585-4605-A636-44B37674A4B4}"/>
              </a:ext>
            </a:extLst>
          </p:cNvPr>
          <p:cNvGrpSpPr/>
          <p:nvPr/>
        </p:nvGrpSpPr>
        <p:grpSpPr>
          <a:xfrm>
            <a:off x="1315506" y="1259444"/>
            <a:ext cx="2074856" cy="1959132"/>
            <a:chOff x="9804366" y="645076"/>
            <a:chExt cx="1729047" cy="1632610"/>
          </a:xfrm>
        </p:grpSpPr>
        <p:sp>
          <p:nvSpPr>
            <p:cNvPr id="63" name="Rectángulo 62">
              <a:extLst>
                <a:ext uri="{FF2B5EF4-FFF2-40B4-BE49-F238E27FC236}">
                  <a16:creationId xmlns:a16="http://schemas.microsoft.com/office/drawing/2014/main" id="{D78A0C23-D27A-4058-B3AB-7E5309EF9D38}"/>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64" name="Grupo 63">
              <a:extLst>
                <a:ext uri="{FF2B5EF4-FFF2-40B4-BE49-F238E27FC236}">
                  <a16:creationId xmlns:a16="http://schemas.microsoft.com/office/drawing/2014/main" id="{FDEE942A-ACA1-47ED-86C9-59F7B8634223}"/>
                </a:ext>
              </a:extLst>
            </p:cNvPr>
            <p:cNvGrpSpPr/>
            <p:nvPr/>
          </p:nvGrpSpPr>
          <p:grpSpPr>
            <a:xfrm>
              <a:off x="9804366" y="645076"/>
              <a:ext cx="1729047" cy="1632610"/>
              <a:chOff x="9804366" y="645076"/>
              <a:chExt cx="1729047" cy="1632610"/>
            </a:xfrm>
          </p:grpSpPr>
          <p:cxnSp>
            <p:nvCxnSpPr>
              <p:cNvPr id="65" name="Conector recto 64">
                <a:extLst>
                  <a:ext uri="{FF2B5EF4-FFF2-40B4-BE49-F238E27FC236}">
                    <a16:creationId xmlns:a16="http://schemas.microsoft.com/office/drawing/2014/main" id="{C9A188FA-CDB2-4645-ACAC-3D3E752FEB01}"/>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C915D23B-8D74-46A9-A8FA-BBF979D2B1AC}"/>
                  </a:ext>
                </a:extLst>
              </p:cNvPr>
              <p:cNvCxnSpPr>
                <a:stCxn id="63" idx="1"/>
                <a:endCxn id="63"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273E1BDB-C18A-4A07-8B18-AA83890B57E8}"/>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5DEAABB1-41B0-4BC3-8134-4F0C2D269C38}"/>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BFC09BF0-6BB7-43F4-9B58-80FBC3D2C5E0}"/>
                  </a:ext>
                </a:extLst>
              </p:cNvPr>
              <p:cNvCxnSpPr>
                <a:stCxn id="63" idx="0"/>
                <a:endCxn id="63"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69">
                <a:extLst>
                  <a:ext uri="{FF2B5EF4-FFF2-40B4-BE49-F238E27FC236}">
                    <a16:creationId xmlns:a16="http://schemas.microsoft.com/office/drawing/2014/main" id="{10E3C247-73AB-4E0F-97E0-38938DC93CB9}"/>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1" name="Grupo 70">
            <a:extLst>
              <a:ext uri="{FF2B5EF4-FFF2-40B4-BE49-F238E27FC236}">
                <a16:creationId xmlns:a16="http://schemas.microsoft.com/office/drawing/2014/main" id="{E54EF2A9-9EE1-47F6-A621-F6522C7A16EF}"/>
              </a:ext>
            </a:extLst>
          </p:cNvPr>
          <p:cNvGrpSpPr/>
          <p:nvPr/>
        </p:nvGrpSpPr>
        <p:grpSpPr>
          <a:xfrm>
            <a:off x="4600554" y="5037475"/>
            <a:ext cx="1687868" cy="1332360"/>
            <a:chOff x="9804366" y="645076"/>
            <a:chExt cx="1729047" cy="1632610"/>
          </a:xfrm>
        </p:grpSpPr>
        <p:sp>
          <p:nvSpPr>
            <p:cNvPr id="72" name="Rectángulo 71">
              <a:extLst>
                <a:ext uri="{FF2B5EF4-FFF2-40B4-BE49-F238E27FC236}">
                  <a16:creationId xmlns:a16="http://schemas.microsoft.com/office/drawing/2014/main" id="{5D44162B-DD38-4939-AA7A-C1796E65829F}"/>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73" name="Grupo 72">
              <a:extLst>
                <a:ext uri="{FF2B5EF4-FFF2-40B4-BE49-F238E27FC236}">
                  <a16:creationId xmlns:a16="http://schemas.microsoft.com/office/drawing/2014/main" id="{8F542D63-6625-4071-9B5F-F66694DE2C67}"/>
                </a:ext>
              </a:extLst>
            </p:cNvPr>
            <p:cNvGrpSpPr/>
            <p:nvPr/>
          </p:nvGrpSpPr>
          <p:grpSpPr>
            <a:xfrm>
              <a:off x="9804366" y="645076"/>
              <a:ext cx="1729047" cy="1632610"/>
              <a:chOff x="9804366" y="645076"/>
              <a:chExt cx="1729047" cy="1632610"/>
            </a:xfrm>
          </p:grpSpPr>
          <p:cxnSp>
            <p:nvCxnSpPr>
              <p:cNvPr id="74" name="Conector recto 73">
                <a:extLst>
                  <a:ext uri="{FF2B5EF4-FFF2-40B4-BE49-F238E27FC236}">
                    <a16:creationId xmlns:a16="http://schemas.microsoft.com/office/drawing/2014/main" id="{E209928D-D59F-4DDE-821C-6B371D877C95}"/>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6106CA03-996F-428B-9158-A938943F6906}"/>
                  </a:ext>
                </a:extLst>
              </p:cNvPr>
              <p:cNvCxnSpPr>
                <a:stCxn id="72" idx="1"/>
                <a:endCxn id="72"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DB909F30-F206-4481-9F86-2159E91D3B86}"/>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6AB9888B-5266-4C8A-B967-6C33C3948335}"/>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ector recto 77">
                <a:extLst>
                  <a:ext uri="{FF2B5EF4-FFF2-40B4-BE49-F238E27FC236}">
                    <a16:creationId xmlns:a16="http://schemas.microsoft.com/office/drawing/2014/main" id="{B8810602-1F7F-45BC-83BB-0948EF6FE0DF}"/>
                  </a:ext>
                </a:extLst>
              </p:cNvPr>
              <p:cNvCxnSpPr>
                <a:stCxn id="72" idx="0"/>
                <a:endCxn id="72"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E1F6E6D6-5949-4C1C-8366-395A0B12C57F}"/>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0" name="Grupo 79">
            <a:extLst>
              <a:ext uri="{FF2B5EF4-FFF2-40B4-BE49-F238E27FC236}">
                <a16:creationId xmlns:a16="http://schemas.microsoft.com/office/drawing/2014/main" id="{A9F19C29-693A-410E-B1DF-C1559AE77BCF}"/>
              </a:ext>
            </a:extLst>
          </p:cNvPr>
          <p:cNvGrpSpPr/>
          <p:nvPr/>
        </p:nvGrpSpPr>
        <p:grpSpPr>
          <a:xfrm>
            <a:off x="6502795" y="5046488"/>
            <a:ext cx="1374907" cy="1319713"/>
            <a:chOff x="9804366" y="645076"/>
            <a:chExt cx="1729047" cy="1632610"/>
          </a:xfrm>
        </p:grpSpPr>
        <p:sp>
          <p:nvSpPr>
            <p:cNvPr id="81" name="Rectángulo 80">
              <a:extLst>
                <a:ext uri="{FF2B5EF4-FFF2-40B4-BE49-F238E27FC236}">
                  <a16:creationId xmlns:a16="http://schemas.microsoft.com/office/drawing/2014/main" id="{8A48E5E2-81A2-4BE0-843D-D0648C5FDE26}"/>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82" name="Grupo 81">
              <a:extLst>
                <a:ext uri="{FF2B5EF4-FFF2-40B4-BE49-F238E27FC236}">
                  <a16:creationId xmlns:a16="http://schemas.microsoft.com/office/drawing/2014/main" id="{BF5D56E0-CC35-4290-8151-7FAC49585B9A}"/>
                </a:ext>
              </a:extLst>
            </p:cNvPr>
            <p:cNvGrpSpPr/>
            <p:nvPr/>
          </p:nvGrpSpPr>
          <p:grpSpPr>
            <a:xfrm>
              <a:off x="9804366" y="645076"/>
              <a:ext cx="1729047" cy="1632610"/>
              <a:chOff x="9804366" y="645076"/>
              <a:chExt cx="1729047" cy="1632610"/>
            </a:xfrm>
          </p:grpSpPr>
          <p:cxnSp>
            <p:nvCxnSpPr>
              <p:cNvPr id="83" name="Conector recto 82">
                <a:extLst>
                  <a:ext uri="{FF2B5EF4-FFF2-40B4-BE49-F238E27FC236}">
                    <a16:creationId xmlns:a16="http://schemas.microsoft.com/office/drawing/2014/main" id="{1838CA36-16C4-4544-A944-C89EBBDF4144}"/>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ector recto 83">
                <a:extLst>
                  <a:ext uri="{FF2B5EF4-FFF2-40B4-BE49-F238E27FC236}">
                    <a16:creationId xmlns:a16="http://schemas.microsoft.com/office/drawing/2014/main" id="{DFE72F7F-1B5E-4E1C-A814-10001C9F93AD}"/>
                  </a:ext>
                </a:extLst>
              </p:cNvPr>
              <p:cNvCxnSpPr>
                <a:stCxn id="81" idx="1"/>
                <a:endCxn id="81"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1E9F6E55-6A3B-402B-A497-BAFFD1BD44B8}"/>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AE84C0AD-A868-48AA-9DE1-213DD5D18140}"/>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44794742-D206-4414-9D16-C449071772DE}"/>
                  </a:ext>
                </a:extLst>
              </p:cNvPr>
              <p:cNvCxnSpPr>
                <a:stCxn id="81" idx="0"/>
                <a:endCxn id="81"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98242C60-20AD-4A09-826F-E0D57D1DA9E1}"/>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9" name="Grupo 88">
            <a:extLst>
              <a:ext uri="{FF2B5EF4-FFF2-40B4-BE49-F238E27FC236}">
                <a16:creationId xmlns:a16="http://schemas.microsoft.com/office/drawing/2014/main" id="{678A3AD6-C0E5-4926-BEDC-568DA5EF16C1}"/>
              </a:ext>
            </a:extLst>
          </p:cNvPr>
          <p:cNvGrpSpPr/>
          <p:nvPr/>
        </p:nvGrpSpPr>
        <p:grpSpPr>
          <a:xfrm>
            <a:off x="8230205" y="5062606"/>
            <a:ext cx="1506266" cy="1287474"/>
            <a:chOff x="9804366" y="645076"/>
            <a:chExt cx="1729047" cy="1632610"/>
          </a:xfrm>
        </p:grpSpPr>
        <p:sp>
          <p:nvSpPr>
            <p:cNvPr id="90" name="Rectángulo 89">
              <a:extLst>
                <a:ext uri="{FF2B5EF4-FFF2-40B4-BE49-F238E27FC236}">
                  <a16:creationId xmlns:a16="http://schemas.microsoft.com/office/drawing/2014/main" id="{CFF4C2EA-7C2B-446D-BDF1-1059653171A1}"/>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91" name="Grupo 90">
              <a:extLst>
                <a:ext uri="{FF2B5EF4-FFF2-40B4-BE49-F238E27FC236}">
                  <a16:creationId xmlns:a16="http://schemas.microsoft.com/office/drawing/2014/main" id="{13F4F1B9-B333-4AC8-B8E6-F69B25ACB768}"/>
                </a:ext>
              </a:extLst>
            </p:cNvPr>
            <p:cNvGrpSpPr/>
            <p:nvPr/>
          </p:nvGrpSpPr>
          <p:grpSpPr>
            <a:xfrm>
              <a:off x="9804366" y="645076"/>
              <a:ext cx="1729047" cy="1632610"/>
              <a:chOff x="9804366" y="645076"/>
              <a:chExt cx="1729047" cy="1632610"/>
            </a:xfrm>
          </p:grpSpPr>
          <p:cxnSp>
            <p:nvCxnSpPr>
              <p:cNvPr id="92" name="Conector recto 91">
                <a:extLst>
                  <a:ext uri="{FF2B5EF4-FFF2-40B4-BE49-F238E27FC236}">
                    <a16:creationId xmlns:a16="http://schemas.microsoft.com/office/drawing/2014/main" id="{4B057746-ACDE-480F-AA60-8CAAB764B15E}"/>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0C44EECF-06F6-4B72-A1B9-92068A6D1BAF}"/>
                  </a:ext>
                </a:extLst>
              </p:cNvPr>
              <p:cNvCxnSpPr>
                <a:stCxn id="90" idx="1"/>
                <a:endCxn id="90"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36111AE8-ED7E-41E0-A4C9-855128DE3CE8}"/>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16DA2031-A4EC-48E5-B3CB-B656812E778C}"/>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CF28793A-65C1-4FBE-9628-AFF981EF36FF}"/>
                  </a:ext>
                </a:extLst>
              </p:cNvPr>
              <p:cNvCxnSpPr>
                <a:stCxn id="90" idx="0"/>
                <a:endCxn id="90"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FAF0906F-F815-4187-B8EC-B21F3308B81C}"/>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7DD20F11-04DB-483E-94E5-8D0BF440FB51}"/>
                  </a:ext>
                </a:extLst>
              </p:cNvPr>
              <p:cNvSpPr/>
              <p:nvPr/>
            </p:nvSpPr>
            <p:spPr>
              <a:xfrm>
                <a:off x="10015017" y="5456935"/>
                <a:ext cx="1367746"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2160" i="1">
                          <a:latin typeface="Cambria Math" panose="02040503050406030204" pitchFamily="18" charset="0"/>
                        </a:rPr>
                        <m:t>3</m:t>
                      </m:r>
                      <m:r>
                        <a:rPr lang="es-CO" sz="2160" i="1">
                          <a:latin typeface="Cambria Math" panose="02040503050406030204" pitchFamily="18" charset="0"/>
                        </a:rPr>
                        <m:t>×</m:t>
                      </m:r>
                      <m:r>
                        <a:rPr lang="es-MX" sz="2160" i="1">
                          <a:latin typeface="Cambria Math" panose="02040503050406030204" pitchFamily="18" charset="0"/>
                        </a:rPr>
                        <m:t>3 </m:t>
                      </m:r>
                      <m:r>
                        <a:rPr lang="es-MX" sz="2160" i="1">
                          <a:latin typeface="Cambria Math" panose="02040503050406030204" pitchFamily="18" charset="0"/>
                        </a:rPr>
                        <m:t>𝑥</m:t>
                      </m:r>
                      <m:r>
                        <a:rPr lang="es-MX" sz="2160" i="1">
                          <a:latin typeface="Cambria Math" panose="02040503050406030204" pitchFamily="18" charset="0"/>
                        </a:rPr>
                        <m:t> 3 </m:t>
                      </m:r>
                    </m:oMath>
                  </m:oMathPara>
                </a14:m>
                <a:endParaRPr lang="es-CO" sz="2160" dirty="0"/>
              </a:p>
            </p:txBody>
          </p:sp>
        </mc:Choice>
        <mc:Fallback xmlns="">
          <p:sp>
            <p:nvSpPr>
              <p:cNvPr id="43" name="Rectángulo 42">
                <a:extLst>
                  <a:ext uri="{FF2B5EF4-FFF2-40B4-BE49-F238E27FC236}">
                    <a16:creationId xmlns:a16="http://schemas.microsoft.com/office/drawing/2014/main" id="{7DD20F11-04DB-483E-94E5-8D0BF440FB51}"/>
                  </a:ext>
                </a:extLst>
              </p:cNvPr>
              <p:cNvSpPr>
                <a:spLocks noRot="1" noChangeAspect="1" noMove="1" noResize="1" noEditPoints="1" noAdjustHandles="1" noChangeArrowheads="1" noChangeShapeType="1" noTextEdit="1"/>
              </p:cNvSpPr>
              <p:nvPr/>
            </p:nvSpPr>
            <p:spPr>
              <a:xfrm>
                <a:off x="10015017" y="5456935"/>
                <a:ext cx="1367746" cy="424732"/>
              </a:xfrm>
              <a:prstGeom prst="rect">
                <a:avLst/>
              </a:prstGeom>
              <a:blipFill>
                <a:blip r:embed="rId8"/>
                <a:stretch>
                  <a:fillRect/>
                </a:stretch>
              </a:blipFill>
            </p:spPr>
            <p:txBody>
              <a:bodyPr/>
              <a:lstStyle/>
              <a:p>
                <a:r>
                  <a:rPr lang="es-CO">
                    <a:noFill/>
                  </a:rPr>
                  <a:t> </a:t>
                </a:r>
              </a:p>
            </p:txBody>
          </p:sp>
        </mc:Fallback>
      </mc:AlternateContent>
      <p:grpSp>
        <p:nvGrpSpPr>
          <p:cNvPr id="100" name="Grupo 99">
            <a:extLst>
              <a:ext uri="{FF2B5EF4-FFF2-40B4-BE49-F238E27FC236}">
                <a16:creationId xmlns:a16="http://schemas.microsoft.com/office/drawing/2014/main" id="{B47A00B2-3E7F-476E-8F0B-EDED028EAC23}"/>
              </a:ext>
            </a:extLst>
          </p:cNvPr>
          <p:cNvGrpSpPr/>
          <p:nvPr/>
        </p:nvGrpSpPr>
        <p:grpSpPr>
          <a:xfrm>
            <a:off x="4691353" y="6611621"/>
            <a:ext cx="1506266" cy="1356288"/>
            <a:chOff x="9804366" y="645076"/>
            <a:chExt cx="1729047" cy="1632610"/>
          </a:xfrm>
        </p:grpSpPr>
        <p:sp>
          <p:nvSpPr>
            <p:cNvPr id="101" name="Rectángulo 100">
              <a:extLst>
                <a:ext uri="{FF2B5EF4-FFF2-40B4-BE49-F238E27FC236}">
                  <a16:creationId xmlns:a16="http://schemas.microsoft.com/office/drawing/2014/main" id="{E1F45F65-6F76-4F3D-B7EE-817DA8E4884D}"/>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102" name="Grupo 101">
              <a:extLst>
                <a:ext uri="{FF2B5EF4-FFF2-40B4-BE49-F238E27FC236}">
                  <a16:creationId xmlns:a16="http://schemas.microsoft.com/office/drawing/2014/main" id="{E7A31CB1-DAEE-4168-B005-7E35950976DD}"/>
                </a:ext>
              </a:extLst>
            </p:cNvPr>
            <p:cNvGrpSpPr/>
            <p:nvPr/>
          </p:nvGrpSpPr>
          <p:grpSpPr>
            <a:xfrm>
              <a:off x="9804366" y="645076"/>
              <a:ext cx="1729047" cy="1632610"/>
              <a:chOff x="9804366" y="645076"/>
              <a:chExt cx="1729047" cy="1632610"/>
            </a:xfrm>
          </p:grpSpPr>
          <p:cxnSp>
            <p:nvCxnSpPr>
              <p:cNvPr id="103" name="Conector recto 102">
                <a:extLst>
                  <a:ext uri="{FF2B5EF4-FFF2-40B4-BE49-F238E27FC236}">
                    <a16:creationId xmlns:a16="http://schemas.microsoft.com/office/drawing/2014/main" id="{31036E04-31A8-4CE9-B976-B647F9529E30}"/>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a:extLst>
                  <a:ext uri="{FF2B5EF4-FFF2-40B4-BE49-F238E27FC236}">
                    <a16:creationId xmlns:a16="http://schemas.microsoft.com/office/drawing/2014/main" id="{C28A1DF4-D14C-423B-B8DE-54ED54DCF0D8}"/>
                  </a:ext>
                </a:extLst>
              </p:cNvPr>
              <p:cNvCxnSpPr>
                <a:stCxn id="101" idx="1"/>
                <a:endCxn id="101"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54BE9510-7A5B-4FA4-88DC-1BEDF7D901CB}"/>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65008A6E-044C-45B1-84D8-1B386E926385}"/>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3D3F6643-F3A8-4A46-80E9-B653664DBDB7}"/>
                  </a:ext>
                </a:extLst>
              </p:cNvPr>
              <p:cNvCxnSpPr>
                <a:stCxn id="101" idx="0"/>
                <a:endCxn id="101"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03BCA376-12CF-48DA-8E82-D89A88CE9D20}"/>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Grupo 108">
            <a:extLst>
              <a:ext uri="{FF2B5EF4-FFF2-40B4-BE49-F238E27FC236}">
                <a16:creationId xmlns:a16="http://schemas.microsoft.com/office/drawing/2014/main" id="{516A59AB-8108-4DA4-A10C-4894679ECE8D}"/>
              </a:ext>
            </a:extLst>
          </p:cNvPr>
          <p:cNvGrpSpPr/>
          <p:nvPr/>
        </p:nvGrpSpPr>
        <p:grpSpPr>
          <a:xfrm>
            <a:off x="6536046" y="6604672"/>
            <a:ext cx="1374907" cy="1319713"/>
            <a:chOff x="9804366" y="645076"/>
            <a:chExt cx="1729047" cy="1632610"/>
          </a:xfrm>
        </p:grpSpPr>
        <p:sp>
          <p:nvSpPr>
            <p:cNvPr id="110" name="Rectángulo 109">
              <a:extLst>
                <a:ext uri="{FF2B5EF4-FFF2-40B4-BE49-F238E27FC236}">
                  <a16:creationId xmlns:a16="http://schemas.microsoft.com/office/drawing/2014/main" id="{97C80748-2DD1-474A-8B39-7F5549D45F78}"/>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111" name="Grupo 110">
              <a:extLst>
                <a:ext uri="{FF2B5EF4-FFF2-40B4-BE49-F238E27FC236}">
                  <a16:creationId xmlns:a16="http://schemas.microsoft.com/office/drawing/2014/main" id="{E89D8BA7-8AA6-49A9-8A42-4BD8627F4AA1}"/>
                </a:ext>
              </a:extLst>
            </p:cNvPr>
            <p:cNvGrpSpPr/>
            <p:nvPr/>
          </p:nvGrpSpPr>
          <p:grpSpPr>
            <a:xfrm>
              <a:off x="9804366" y="645076"/>
              <a:ext cx="1729047" cy="1632610"/>
              <a:chOff x="9804366" y="645076"/>
              <a:chExt cx="1729047" cy="1632610"/>
            </a:xfrm>
          </p:grpSpPr>
          <p:cxnSp>
            <p:nvCxnSpPr>
              <p:cNvPr id="112" name="Conector recto 111">
                <a:extLst>
                  <a:ext uri="{FF2B5EF4-FFF2-40B4-BE49-F238E27FC236}">
                    <a16:creationId xmlns:a16="http://schemas.microsoft.com/office/drawing/2014/main" id="{5FD37526-9017-49A3-A2F0-BDD73CB50B15}"/>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ector recto 112">
                <a:extLst>
                  <a:ext uri="{FF2B5EF4-FFF2-40B4-BE49-F238E27FC236}">
                    <a16:creationId xmlns:a16="http://schemas.microsoft.com/office/drawing/2014/main" id="{4F882099-79C7-4936-B1BF-4FB8EA8AFB51}"/>
                  </a:ext>
                </a:extLst>
              </p:cNvPr>
              <p:cNvCxnSpPr>
                <a:stCxn id="110" idx="1"/>
                <a:endCxn id="110"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336E5611-C492-4B68-8FAF-EFBCEB71CFB8}"/>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ector recto 114">
                <a:extLst>
                  <a:ext uri="{FF2B5EF4-FFF2-40B4-BE49-F238E27FC236}">
                    <a16:creationId xmlns:a16="http://schemas.microsoft.com/office/drawing/2014/main" id="{EDD03069-EF84-434B-A838-45122575A81E}"/>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Conector recto 115">
                <a:extLst>
                  <a:ext uri="{FF2B5EF4-FFF2-40B4-BE49-F238E27FC236}">
                    <a16:creationId xmlns:a16="http://schemas.microsoft.com/office/drawing/2014/main" id="{14C683BC-B1FE-4E69-A2B2-562975B2868E}"/>
                  </a:ext>
                </a:extLst>
              </p:cNvPr>
              <p:cNvCxnSpPr>
                <a:stCxn id="110" idx="0"/>
                <a:endCxn id="110"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ector recto 116">
                <a:extLst>
                  <a:ext uri="{FF2B5EF4-FFF2-40B4-BE49-F238E27FC236}">
                    <a16:creationId xmlns:a16="http://schemas.microsoft.com/office/drawing/2014/main" id="{BA139469-16C8-4CE9-8B3B-74FF0DFE3333}"/>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8" name="Grupo 117">
            <a:extLst>
              <a:ext uri="{FF2B5EF4-FFF2-40B4-BE49-F238E27FC236}">
                <a16:creationId xmlns:a16="http://schemas.microsoft.com/office/drawing/2014/main" id="{26A26833-068D-488E-B1A3-5B3D9A11EB27}"/>
              </a:ext>
            </a:extLst>
          </p:cNvPr>
          <p:cNvGrpSpPr/>
          <p:nvPr/>
        </p:nvGrpSpPr>
        <p:grpSpPr>
          <a:xfrm>
            <a:off x="8205575" y="6620792"/>
            <a:ext cx="1506266" cy="1287474"/>
            <a:chOff x="9804366" y="645076"/>
            <a:chExt cx="1729047" cy="1632610"/>
          </a:xfrm>
        </p:grpSpPr>
        <p:sp>
          <p:nvSpPr>
            <p:cNvPr id="119" name="Rectángulo 118">
              <a:extLst>
                <a:ext uri="{FF2B5EF4-FFF2-40B4-BE49-F238E27FC236}">
                  <a16:creationId xmlns:a16="http://schemas.microsoft.com/office/drawing/2014/main" id="{0A0DDFDA-31FB-4059-A1FE-20B6B4E0AA79}"/>
                </a:ext>
              </a:extLst>
            </p:cNvPr>
            <p:cNvSpPr/>
            <p:nvPr/>
          </p:nvSpPr>
          <p:spPr>
            <a:xfrm>
              <a:off x="9804366" y="645076"/>
              <a:ext cx="1729047" cy="1612669"/>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dirty="0"/>
            </a:p>
          </p:txBody>
        </p:sp>
        <p:grpSp>
          <p:nvGrpSpPr>
            <p:cNvPr id="120" name="Grupo 119">
              <a:extLst>
                <a:ext uri="{FF2B5EF4-FFF2-40B4-BE49-F238E27FC236}">
                  <a16:creationId xmlns:a16="http://schemas.microsoft.com/office/drawing/2014/main" id="{045382D0-D996-4FBF-993D-00FEDA3EC528}"/>
                </a:ext>
              </a:extLst>
            </p:cNvPr>
            <p:cNvGrpSpPr/>
            <p:nvPr/>
          </p:nvGrpSpPr>
          <p:grpSpPr>
            <a:xfrm>
              <a:off x="9804366" y="645076"/>
              <a:ext cx="1729047" cy="1632610"/>
              <a:chOff x="9804366" y="645076"/>
              <a:chExt cx="1729047" cy="1632610"/>
            </a:xfrm>
          </p:grpSpPr>
          <p:cxnSp>
            <p:nvCxnSpPr>
              <p:cNvPr id="121" name="Conector recto 120">
                <a:extLst>
                  <a:ext uri="{FF2B5EF4-FFF2-40B4-BE49-F238E27FC236}">
                    <a16:creationId xmlns:a16="http://schemas.microsoft.com/office/drawing/2014/main" id="{5A9B1A2B-5666-4D30-9681-6DC02F413DE9}"/>
                  </a:ext>
                </a:extLst>
              </p:cNvPr>
              <p:cNvCxnSpPr/>
              <p:nvPr/>
            </p:nvCxnSpPr>
            <p:spPr>
              <a:xfrm>
                <a:off x="9804366" y="102663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ector recto 121">
                <a:extLst>
                  <a:ext uri="{FF2B5EF4-FFF2-40B4-BE49-F238E27FC236}">
                    <a16:creationId xmlns:a16="http://schemas.microsoft.com/office/drawing/2014/main" id="{D3EE12E2-A6BD-47F8-A608-32595E9FC338}"/>
                  </a:ext>
                </a:extLst>
              </p:cNvPr>
              <p:cNvCxnSpPr>
                <a:stCxn id="119" idx="1"/>
                <a:endCxn id="119" idx="3"/>
              </p:cNvCxnSpPr>
              <p:nvPr/>
            </p:nvCxnSpPr>
            <p:spPr>
              <a:xfrm>
                <a:off x="9804366" y="1451411"/>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ector recto 122">
                <a:extLst>
                  <a:ext uri="{FF2B5EF4-FFF2-40B4-BE49-F238E27FC236}">
                    <a16:creationId xmlns:a16="http://schemas.microsoft.com/office/drawing/2014/main" id="{59C505C3-16BE-423A-8A14-B4884082F87A}"/>
                  </a:ext>
                </a:extLst>
              </p:cNvPr>
              <p:cNvCxnSpPr/>
              <p:nvPr/>
            </p:nvCxnSpPr>
            <p:spPr>
              <a:xfrm>
                <a:off x="9804366" y="1912619"/>
                <a:ext cx="17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ector recto 123">
                <a:extLst>
                  <a:ext uri="{FF2B5EF4-FFF2-40B4-BE49-F238E27FC236}">
                    <a16:creationId xmlns:a16="http://schemas.microsoft.com/office/drawing/2014/main" id="{8ECD836C-A40A-4516-9C04-39D65185D36F}"/>
                  </a:ext>
                </a:extLst>
              </p:cNvPr>
              <p:cNvCxnSpPr/>
              <p:nvPr/>
            </p:nvCxnSpPr>
            <p:spPr>
              <a:xfrm>
                <a:off x="10193723" y="684958"/>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Conector recto 124">
                <a:extLst>
                  <a:ext uri="{FF2B5EF4-FFF2-40B4-BE49-F238E27FC236}">
                    <a16:creationId xmlns:a16="http://schemas.microsoft.com/office/drawing/2014/main" id="{43F1F5FF-9F8F-457B-ADD5-919D65E35921}"/>
                  </a:ext>
                </a:extLst>
              </p:cNvPr>
              <p:cNvCxnSpPr>
                <a:stCxn id="119" idx="0"/>
                <a:endCxn id="119" idx="2"/>
              </p:cNvCxnSpPr>
              <p:nvPr/>
            </p:nvCxnSpPr>
            <p:spPr>
              <a:xfrm>
                <a:off x="10668890" y="645076"/>
                <a:ext cx="0" cy="1612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ector recto 125">
                <a:extLst>
                  <a:ext uri="{FF2B5EF4-FFF2-40B4-BE49-F238E27FC236}">
                    <a16:creationId xmlns:a16="http://schemas.microsoft.com/office/drawing/2014/main" id="{0FEEA5D6-7857-4A3A-9CB2-7961657A54F7}"/>
                  </a:ext>
                </a:extLst>
              </p:cNvPr>
              <p:cNvCxnSpPr/>
              <p:nvPr/>
            </p:nvCxnSpPr>
            <p:spPr>
              <a:xfrm>
                <a:off x="11195091" y="665017"/>
                <a:ext cx="0" cy="1592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27" name="Rectángulo 126">
                <a:extLst>
                  <a:ext uri="{FF2B5EF4-FFF2-40B4-BE49-F238E27FC236}">
                    <a16:creationId xmlns:a16="http://schemas.microsoft.com/office/drawing/2014/main" id="{C049D588-7DC9-4B83-A1CE-EAD036B0EA2C}"/>
                  </a:ext>
                </a:extLst>
              </p:cNvPr>
              <p:cNvSpPr/>
              <p:nvPr/>
            </p:nvSpPr>
            <p:spPr>
              <a:xfrm>
                <a:off x="10028996" y="6924481"/>
                <a:ext cx="1367746"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2160" i="1">
                          <a:latin typeface="Cambria Math" panose="02040503050406030204" pitchFamily="18" charset="0"/>
                        </a:rPr>
                        <m:t>3</m:t>
                      </m:r>
                      <m:r>
                        <a:rPr lang="es-CO" sz="2160" i="1">
                          <a:latin typeface="Cambria Math" panose="02040503050406030204" pitchFamily="18" charset="0"/>
                        </a:rPr>
                        <m:t>×</m:t>
                      </m:r>
                      <m:r>
                        <a:rPr lang="es-MX" sz="2160" i="1">
                          <a:latin typeface="Cambria Math" panose="02040503050406030204" pitchFamily="18" charset="0"/>
                        </a:rPr>
                        <m:t>3 </m:t>
                      </m:r>
                      <m:r>
                        <a:rPr lang="es-MX" sz="2160" i="1">
                          <a:latin typeface="Cambria Math" panose="02040503050406030204" pitchFamily="18" charset="0"/>
                        </a:rPr>
                        <m:t>𝑥</m:t>
                      </m:r>
                      <m:r>
                        <a:rPr lang="es-MX" sz="2160" i="1">
                          <a:latin typeface="Cambria Math" panose="02040503050406030204" pitchFamily="18" charset="0"/>
                        </a:rPr>
                        <m:t> 3 </m:t>
                      </m:r>
                    </m:oMath>
                  </m:oMathPara>
                </a14:m>
                <a:endParaRPr lang="es-CO" sz="2160" dirty="0"/>
              </a:p>
            </p:txBody>
          </p:sp>
        </mc:Choice>
        <mc:Fallback xmlns="">
          <p:sp>
            <p:nvSpPr>
              <p:cNvPr id="127" name="Rectángulo 126">
                <a:extLst>
                  <a:ext uri="{FF2B5EF4-FFF2-40B4-BE49-F238E27FC236}">
                    <a16:creationId xmlns:a16="http://schemas.microsoft.com/office/drawing/2014/main" id="{C049D588-7DC9-4B83-A1CE-EAD036B0EA2C}"/>
                  </a:ext>
                </a:extLst>
              </p:cNvPr>
              <p:cNvSpPr>
                <a:spLocks noRot="1" noChangeAspect="1" noMove="1" noResize="1" noEditPoints="1" noAdjustHandles="1" noChangeArrowheads="1" noChangeShapeType="1" noTextEdit="1"/>
              </p:cNvSpPr>
              <p:nvPr/>
            </p:nvSpPr>
            <p:spPr>
              <a:xfrm>
                <a:off x="10028996" y="6924481"/>
                <a:ext cx="1367746" cy="424732"/>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95647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B6A8EA8-F567-43F0-9A11-F1BAD2A6DD5B}"/>
              </a:ext>
            </a:extLst>
          </p:cNvPr>
          <p:cNvPicPr>
            <a:picLocks noChangeAspect="1"/>
          </p:cNvPicPr>
          <p:nvPr/>
        </p:nvPicPr>
        <p:blipFill>
          <a:blip r:embed="rId2"/>
          <a:stretch>
            <a:fillRect/>
          </a:stretch>
        </p:blipFill>
        <p:spPr>
          <a:xfrm>
            <a:off x="7446647" y="2005964"/>
            <a:ext cx="6732269" cy="5932170"/>
          </a:xfrm>
          <a:prstGeom prst="rect">
            <a:avLst/>
          </a:prstGeom>
          <a:ln w="38100">
            <a:solidFill>
              <a:schemeClr val="tx1"/>
            </a:solidFill>
          </a:ln>
        </p:spPr>
      </p:pic>
      <p:pic>
        <p:nvPicPr>
          <p:cNvPr id="3" name="Imagen 2">
            <a:extLst>
              <a:ext uri="{FF2B5EF4-FFF2-40B4-BE49-F238E27FC236}">
                <a16:creationId xmlns:a16="http://schemas.microsoft.com/office/drawing/2014/main" id="{1C5826B4-F793-481E-A294-18A02BAF6DF7}"/>
              </a:ext>
            </a:extLst>
          </p:cNvPr>
          <p:cNvPicPr>
            <a:picLocks noChangeAspect="1"/>
          </p:cNvPicPr>
          <p:nvPr/>
        </p:nvPicPr>
        <p:blipFill>
          <a:blip r:embed="rId3"/>
          <a:stretch>
            <a:fillRect/>
          </a:stretch>
        </p:blipFill>
        <p:spPr>
          <a:xfrm>
            <a:off x="68580" y="771524"/>
            <a:ext cx="6875146" cy="4594860"/>
          </a:xfrm>
          <a:prstGeom prst="rect">
            <a:avLst/>
          </a:prstGeom>
        </p:spPr>
      </p:pic>
      <p:sp>
        <p:nvSpPr>
          <p:cNvPr id="5" name="Flecha: curvada hacia abajo 4">
            <a:extLst>
              <a:ext uri="{FF2B5EF4-FFF2-40B4-BE49-F238E27FC236}">
                <a16:creationId xmlns:a16="http://schemas.microsoft.com/office/drawing/2014/main" id="{7178B892-F8AA-42F4-B71F-2D75CA626CB8}"/>
              </a:ext>
            </a:extLst>
          </p:cNvPr>
          <p:cNvSpPr/>
          <p:nvPr/>
        </p:nvSpPr>
        <p:spPr>
          <a:xfrm>
            <a:off x="6703696" y="291467"/>
            <a:ext cx="4457700" cy="1474469"/>
          </a:xfrm>
          <a:prstGeom prst="curvedDownArrow">
            <a:avLst/>
          </a:prstGeom>
          <a:solidFill>
            <a:schemeClr val="bg1">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solidFill>
                <a:schemeClr val="tx1"/>
              </a:solidFill>
            </a:endParaRPr>
          </a:p>
        </p:txBody>
      </p:sp>
    </p:spTree>
    <p:extLst>
      <p:ext uri="{BB962C8B-B14F-4D97-AF65-F5344CB8AC3E}">
        <p14:creationId xmlns:p14="http://schemas.microsoft.com/office/powerpoint/2010/main" val="395019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BC839DC-8E67-4E8A-9026-656E04AA98B8}"/>
              </a:ext>
            </a:extLst>
          </p:cNvPr>
          <p:cNvPicPr>
            <a:picLocks noChangeAspect="1"/>
          </p:cNvPicPr>
          <p:nvPr/>
        </p:nvPicPr>
        <p:blipFill>
          <a:blip r:embed="rId2"/>
          <a:stretch>
            <a:fillRect/>
          </a:stretch>
        </p:blipFill>
        <p:spPr>
          <a:xfrm>
            <a:off x="456980" y="738170"/>
            <a:ext cx="13348799" cy="6942790"/>
          </a:xfrm>
          <a:prstGeom prst="rect">
            <a:avLst/>
          </a:prstGeom>
        </p:spPr>
      </p:pic>
    </p:spTree>
    <p:extLst>
      <p:ext uri="{BB962C8B-B14F-4D97-AF65-F5344CB8AC3E}">
        <p14:creationId xmlns:p14="http://schemas.microsoft.com/office/powerpoint/2010/main" val="461983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7232E6-67A9-4D53-A293-D3E0F9AF3484}"/>
              </a:ext>
            </a:extLst>
          </p:cNvPr>
          <p:cNvPicPr>
            <a:picLocks noChangeAspect="1"/>
          </p:cNvPicPr>
          <p:nvPr/>
        </p:nvPicPr>
        <p:blipFill>
          <a:blip r:embed="rId2"/>
          <a:stretch>
            <a:fillRect/>
          </a:stretch>
        </p:blipFill>
        <p:spPr>
          <a:xfrm>
            <a:off x="1423035" y="840106"/>
            <a:ext cx="11298556" cy="6480810"/>
          </a:xfrm>
          <a:prstGeom prst="rect">
            <a:avLst/>
          </a:prstGeom>
        </p:spPr>
      </p:pic>
    </p:spTree>
    <p:extLst>
      <p:ext uri="{BB962C8B-B14F-4D97-AF65-F5344CB8AC3E}">
        <p14:creationId xmlns:p14="http://schemas.microsoft.com/office/powerpoint/2010/main" val="1365435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A62DBA1-B2C6-4048-BFEE-81E43D389C3F}"/>
              </a:ext>
            </a:extLst>
          </p:cNvPr>
          <p:cNvSpPr txBox="1"/>
          <p:nvPr/>
        </p:nvSpPr>
        <p:spPr>
          <a:xfrm>
            <a:off x="834516" y="1011483"/>
            <a:ext cx="12518748" cy="461665"/>
          </a:xfrm>
          <a:prstGeom prst="rect">
            <a:avLst/>
          </a:prstGeom>
          <a:noFill/>
        </p:spPr>
        <p:txBody>
          <a:bodyPr wrap="none" rtlCol="0">
            <a:spAutoFit/>
          </a:bodyPr>
          <a:lstStyle/>
          <a:p>
            <a:r>
              <a:rPr lang="es-MX" sz="2400" dirty="0" err="1"/>
              <a:t>LeNet</a:t>
            </a:r>
            <a:r>
              <a:rPr lang="es-MX" sz="2400" dirty="0"/>
              <a:t>: una de las primeras aplicaciones de Redes Neuronales, desarrolladas por Yann </a:t>
            </a:r>
            <a:r>
              <a:rPr lang="es-MX" sz="2400" dirty="0" err="1"/>
              <a:t>LeCun</a:t>
            </a:r>
            <a:r>
              <a:rPr lang="es-MX" sz="2400" dirty="0"/>
              <a:t> (1990)</a:t>
            </a:r>
            <a:endParaRPr lang="es-CO" sz="2400" dirty="0"/>
          </a:p>
        </p:txBody>
      </p:sp>
      <p:pic>
        <p:nvPicPr>
          <p:cNvPr id="4" name="Imagen 3">
            <a:extLst>
              <a:ext uri="{FF2B5EF4-FFF2-40B4-BE49-F238E27FC236}">
                <a16:creationId xmlns:a16="http://schemas.microsoft.com/office/drawing/2014/main" id="{F4F85351-A23E-4F06-84ED-EFC7F06FA284}"/>
              </a:ext>
            </a:extLst>
          </p:cNvPr>
          <p:cNvPicPr>
            <a:picLocks noChangeAspect="1"/>
          </p:cNvPicPr>
          <p:nvPr/>
        </p:nvPicPr>
        <p:blipFill rotWithShape="1">
          <a:blip r:embed="rId3"/>
          <a:srcRect b="12915"/>
          <a:stretch/>
        </p:blipFill>
        <p:spPr>
          <a:xfrm>
            <a:off x="463591" y="2091689"/>
            <a:ext cx="13320990" cy="4646297"/>
          </a:xfrm>
          <a:prstGeom prst="rect">
            <a:avLst/>
          </a:prstGeom>
        </p:spPr>
      </p:pic>
    </p:spTree>
    <p:extLst>
      <p:ext uri="{BB962C8B-B14F-4D97-AF65-F5344CB8AC3E}">
        <p14:creationId xmlns:p14="http://schemas.microsoft.com/office/powerpoint/2010/main" val="3055278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56F1498-69B9-45E7-8FDD-FD6ABE756A8B}"/>
              </a:ext>
            </a:extLst>
          </p:cNvPr>
          <p:cNvPicPr>
            <a:picLocks noChangeAspect="1"/>
          </p:cNvPicPr>
          <p:nvPr/>
        </p:nvPicPr>
        <p:blipFill rotWithShape="1">
          <a:blip r:embed="rId3"/>
          <a:srcRect l="34838" t="41432" r="57244" b="47247"/>
          <a:stretch/>
        </p:blipFill>
        <p:spPr>
          <a:xfrm>
            <a:off x="-24991" y="3961996"/>
            <a:ext cx="2305561" cy="1853395"/>
          </a:xfrm>
          <a:prstGeom prst="rect">
            <a:avLst/>
          </a:prstGeom>
        </p:spPr>
      </p:pic>
      <p:sp>
        <p:nvSpPr>
          <p:cNvPr id="3" name="CuadroTexto 2">
            <a:extLst>
              <a:ext uri="{FF2B5EF4-FFF2-40B4-BE49-F238E27FC236}">
                <a16:creationId xmlns:a16="http://schemas.microsoft.com/office/drawing/2014/main" id="{DFAB2F97-0057-4F4B-96A0-1D64F35D3452}"/>
              </a:ext>
            </a:extLst>
          </p:cNvPr>
          <p:cNvSpPr txBox="1"/>
          <p:nvPr/>
        </p:nvSpPr>
        <p:spPr>
          <a:xfrm>
            <a:off x="300867" y="229966"/>
            <a:ext cx="3132652" cy="757130"/>
          </a:xfrm>
          <a:prstGeom prst="rect">
            <a:avLst/>
          </a:prstGeom>
          <a:noFill/>
        </p:spPr>
        <p:txBody>
          <a:bodyPr wrap="none" rtlCol="0">
            <a:spAutoFit/>
          </a:bodyPr>
          <a:lstStyle/>
          <a:p>
            <a:r>
              <a:rPr lang="es-MX" sz="4320" dirty="0"/>
              <a:t>PASO A PASO</a:t>
            </a:r>
            <a:endParaRPr lang="es-CO" sz="4320" dirty="0"/>
          </a:p>
        </p:txBody>
      </p:sp>
      <p:pic>
        <p:nvPicPr>
          <p:cNvPr id="4" name="Imagen 3">
            <a:extLst>
              <a:ext uri="{FF2B5EF4-FFF2-40B4-BE49-F238E27FC236}">
                <a16:creationId xmlns:a16="http://schemas.microsoft.com/office/drawing/2014/main" id="{98E88357-466E-47E1-B389-C586F3C2AAB8}"/>
              </a:ext>
            </a:extLst>
          </p:cNvPr>
          <p:cNvPicPr>
            <a:picLocks noChangeAspect="1"/>
          </p:cNvPicPr>
          <p:nvPr/>
        </p:nvPicPr>
        <p:blipFill>
          <a:blip r:embed="rId4"/>
          <a:stretch>
            <a:fillRect/>
          </a:stretch>
        </p:blipFill>
        <p:spPr>
          <a:xfrm>
            <a:off x="709529" y="1005564"/>
            <a:ext cx="2635406" cy="1444789"/>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7692FB4-45EA-4450-9478-C3653C30A130}"/>
                  </a:ext>
                </a:extLst>
              </p:cNvPr>
              <p:cNvSpPr txBox="1"/>
              <p:nvPr/>
            </p:nvSpPr>
            <p:spPr>
              <a:xfrm>
                <a:off x="280197" y="6348527"/>
                <a:ext cx="1979704" cy="1163395"/>
              </a:xfrm>
              <a:prstGeom prst="rect">
                <a:avLst/>
              </a:prstGeom>
              <a:noFill/>
              <a:ln w="952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s-MX" sz="1200" b="1" i="1">
                          <a:latin typeface="Cambria Math" panose="02040503050406030204" pitchFamily="18" charset="0"/>
                        </a:rPr>
                        <m:t>𝑬𝒏𝒕𝒓𝒂𝒅𝒂</m:t>
                      </m:r>
                      <m:r>
                        <a:rPr lang="es-MX" sz="1200" b="1" i="1">
                          <a:latin typeface="Cambria Math" panose="02040503050406030204" pitchFamily="18" charset="0"/>
                        </a:rPr>
                        <m:t> </m:t>
                      </m:r>
                      <m:r>
                        <a:rPr lang="es-MX" sz="1200" b="1" i="1">
                          <a:latin typeface="Cambria Math" panose="02040503050406030204" pitchFamily="18" charset="0"/>
                        </a:rPr>
                        <m:t>𝟑𝟐</m:t>
                      </m:r>
                      <m:r>
                        <a:rPr lang="es-MX" sz="1200" b="1" i="1">
                          <a:latin typeface="Cambria Math" panose="02040503050406030204" pitchFamily="18" charset="0"/>
                        </a:rPr>
                        <m:t> </m:t>
                      </m:r>
                      <m:r>
                        <a:rPr lang="es-MX" sz="1200" b="1" i="1">
                          <a:latin typeface="Cambria Math" panose="02040503050406030204" pitchFamily="18" charset="0"/>
                        </a:rPr>
                        <m:t>𝒙</m:t>
                      </m:r>
                      <m:r>
                        <a:rPr lang="es-MX" sz="1200" b="1" i="1">
                          <a:latin typeface="Cambria Math" panose="02040503050406030204" pitchFamily="18" charset="0"/>
                        </a:rPr>
                        <m:t> </m:t>
                      </m:r>
                      <m:r>
                        <a:rPr lang="es-MX" sz="1200" b="1" i="1">
                          <a:latin typeface="Cambria Math" panose="02040503050406030204" pitchFamily="18" charset="0"/>
                        </a:rPr>
                        <m:t>𝟑𝟐</m:t>
                      </m:r>
                      <m:r>
                        <a:rPr lang="es-MX" sz="1200" b="1" i="1">
                          <a:latin typeface="Cambria Math" panose="02040503050406030204" pitchFamily="18" charset="0"/>
                        </a:rPr>
                        <m:t> </m:t>
                      </m:r>
                      <m:r>
                        <a:rPr lang="es-MX" sz="1200" b="1" i="1">
                          <a:latin typeface="Cambria Math" panose="02040503050406030204" pitchFamily="18" charset="0"/>
                        </a:rPr>
                        <m:t>𝒙</m:t>
                      </m:r>
                      <m:r>
                        <a:rPr lang="es-MX" sz="1200" b="1" i="1">
                          <a:latin typeface="Cambria Math" panose="02040503050406030204" pitchFamily="18" charset="0"/>
                        </a:rPr>
                        <m:t> </m:t>
                      </m:r>
                      <m:r>
                        <a:rPr lang="es-MX" sz="1200" b="1" i="1">
                          <a:latin typeface="Cambria Math" panose="02040503050406030204" pitchFamily="18" charset="0"/>
                        </a:rPr>
                        <m:t>𝟏</m:t>
                      </m:r>
                    </m:oMath>
                  </m:oMathPara>
                </a14:m>
                <a:endParaRPr lang="es-CO" sz="1200" b="1" dirty="0"/>
              </a:p>
              <a:p>
                <a:pPr/>
                <a14:m>
                  <m:oMathPara xmlns:m="http://schemas.openxmlformats.org/officeDocument/2006/math">
                    <m:oMathParaPr>
                      <m:jc m:val="centerGroup"/>
                    </m:oMathParaPr>
                    <m:oMath xmlns:m="http://schemas.openxmlformats.org/officeDocument/2006/math">
                      <m:r>
                        <a:rPr lang="es-MX" sz="1200" b="1" i="1">
                          <a:latin typeface="Cambria Math" panose="02040503050406030204" pitchFamily="18" charset="0"/>
                        </a:rPr>
                        <m:t>𝑰𝒎𝒂𝒈𝒆𝒏</m:t>
                      </m:r>
                      <m:r>
                        <a:rPr lang="es-MX" sz="1200" b="1" i="1">
                          <a:latin typeface="Cambria Math" panose="02040503050406030204" pitchFamily="18" charset="0"/>
                        </a:rPr>
                        <m:t> </m:t>
                      </m:r>
                      <m:r>
                        <a:rPr lang="es-MX" sz="1200" b="1" i="1">
                          <a:latin typeface="Cambria Math" panose="02040503050406030204" pitchFamily="18" charset="0"/>
                        </a:rPr>
                        <m:t>𝒆𝒏</m:t>
                      </m:r>
                      <m:r>
                        <a:rPr lang="es-MX" sz="1200" b="1" i="1">
                          <a:latin typeface="Cambria Math" panose="02040503050406030204" pitchFamily="18" charset="0"/>
                        </a:rPr>
                        <m:t> </m:t>
                      </m:r>
                      <m:r>
                        <a:rPr lang="es-MX" sz="1200" b="1" i="1">
                          <a:latin typeface="Cambria Math" panose="02040503050406030204" pitchFamily="18" charset="0"/>
                        </a:rPr>
                        <m:t>𝒆𝒔𝒄𝒂𝒍𝒂</m:t>
                      </m:r>
                    </m:oMath>
                  </m:oMathPara>
                </a14:m>
                <a:endParaRPr lang="es-CO" sz="1200" b="1" dirty="0"/>
              </a:p>
              <a:p>
                <a:pPr/>
                <a14:m>
                  <m:oMathPara xmlns:m="http://schemas.openxmlformats.org/officeDocument/2006/math">
                    <m:oMathParaPr>
                      <m:jc m:val="centerGroup"/>
                    </m:oMathParaPr>
                    <m:oMath xmlns:m="http://schemas.openxmlformats.org/officeDocument/2006/math">
                      <m:r>
                        <a:rPr lang="es-CO" sz="1200" b="1" i="1">
                          <a:latin typeface="Cambria Math" panose="02040503050406030204" pitchFamily="18" charset="0"/>
                        </a:rPr>
                        <m:t> </m:t>
                      </m:r>
                      <m:r>
                        <a:rPr lang="es-MX" sz="1200" b="1" i="1">
                          <a:latin typeface="Cambria Math" panose="02040503050406030204" pitchFamily="18" charset="0"/>
                        </a:rPr>
                        <m:t>𝒅𝒆</m:t>
                      </m:r>
                      <m:r>
                        <a:rPr lang="es-MX" sz="1200" b="1" i="1">
                          <a:latin typeface="Cambria Math" panose="02040503050406030204" pitchFamily="18" charset="0"/>
                        </a:rPr>
                        <m:t> </m:t>
                      </m:r>
                      <m:r>
                        <a:rPr lang="es-MX" sz="1200" b="1" i="1">
                          <a:latin typeface="Cambria Math" panose="02040503050406030204" pitchFamily="18" charset="0"/>
                        </a:rPr>
                        <m:t>𝒈𝒓𝒊𝒔𝒆𝒔</m:t>
                      </m:r>
                      <m:r>
                        <a:rPr lang="es-MX" sz="1200" b="1" i="1">
                          <a:latin typeface="Cambria Math" panose="02040503050406030204" pitchFamily="18" charset="0"/>
                        </a:rPr>
                        <m:t> </m:t>
                      </m:r>
                      <m:r>
                        <a:rPr lang="es-MX" sz="1200" b="1" i="1">
                          <a:latin typeface="Cambria Math" panose="02040503050406030204" pitchFamily="18" charset="0"/>
                        </a:rPr>
                        <m:t>𝒄𝒐𝒏</m:t>
                      </m:r>
                    </m:oMath>
                  </m:oMathPara>
                </a14:m>
                <a:endParaRPr lang="es-CO" sz="1200" b="1" dirty="0"/>
              </a:p>
              <a:p>
                <a:pPr/>
                <a14:m>
                  <m:oMathPara xmlns:m="http://schemas.openxmlformats.org/officeDocument/2006/math">
                    <m:oMathParaPr>
                      <m:jc m:val="centerGroup"/>
                    </m:oMathParaPr>
                    <m:oMath xmlns:m="http://schemas.openxmlformats.org/officeDocument/2006/math">
                      <m:r>
                        <a:rPr lang="es-CO" sz="1200" b="1" i="1">
                          <a:latin typeface="Cambria Math" panose="02040503050406030204" pitchFamily="18" charset="0"/>
                        </a:rPr>
                        <m:t> </m:t>
                      </m:r>
                      <m:r>
                        <a:rPr lang="es-MX" sz="1200" b="1" i="1">
                          <a:latin typeface="Cambria Math" panose="02040503050406030204" pitchFamily="18" charset="0"/>
                        </a:rPr>
                        <m:t>𝒄𝒂𝒏𝒂𝒍</m:t>
                      </m:r>
                      <m:r>
                        <a:rPr lang="es-MX" sz="1200" b="1" i="1">
                          <a:latin typeface="Cambria Math" panose="02040503050406030204" pitchFamily="18" charset="0"/>
                        </a:rPr>
                        <m:t> </m:t>
                      </m:r>
                      <m:r>
                        <a:rPr lang="es-MX" sz="1200" b="1" i="1">
                          <a:latin typeface="Cambria Math" panose="02040503050406030204" pitchFamily="18" charset="0"/>
                        </a:rPr>
                        <m:t>𝟏</m:t>
                      </m:r>
                    </m:oMath>
                  </m:oMathPara>
                </a14:m>
                <a:endParaRPr lang="es-CO" sz="2160" b="1" dirty="0"/>
              </a:p>
              <a:p>
                <a:endParaRPr lang="es-CO" sz="2160" dirty="0"/>
              </a:p>
            </p:txBody>
          </p:sp>
        </mc:Choice>
        <mc:Fallback xmlns="">
          <p:sp>
            <p:nvSpPr>
              <p:cNvPr id="5" name="CuadroTexto 4">
                <a:extLst>
                  <a:ext uri="{FF2B5EF4-FFF2-40B4-BE49-F238E27FC236}">
                    <a16:creationId xmlns:a16="http://schemas.microsoft.com/office/drawing/2014/main" id="{67692FB4-45EA-4450-9478-C3653C30A130}"/>
                  </a:ext>
                </a:extLst>
              </p:cNvPr>
              <p:cNvSpPr txBox="1">
                <a:spLocks noRot="1" noChangeAspect="1" noMove="1" noResize="1" noEditPoints="1" noAdjustHandles="1" noChangeArrowheads="1" noChangeShapeType="1" noTextEdit="1"/>
              </p:cNvSpPr>
              <p:nvPr/>
            </p:nvSpPr>
            <p:spPr>
              <a:xfrm>
                <a:off x="280197" y="6348527"/>
                <a:ext cx="1979704" cy="1163395"/>
              </a:xfrm>
              <a:prstGeom prst="rect">
                <a:avLst/>
              </a:prstGeom>
              <a:blipFill>
                <a:blip r:embed="rId5"/>
                <a:stretch>
                  <a:fillRect/>
                </a:stretch>
              </a:blipFill>
              <a:ln w="9525">
                <a:solidFill>
                  <a:schemeClr val="tx1"/>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52C6C9E1-C260-447D-AA0E-5E557AF52567}"/>
                  </a:ext>
                </a:extLst>
              </p:cNvPr>
              <p:cNvSpPr/>
              <p:nvPr/>
            </p:nvSpPr>
            <p:spPr>
              <a:xfrm>
                <a:off x="2584840" y="6334910"/>
                <a:ext cx="3123455" cy="997453"/>
              </a:xfrm>
              <a:prstGeom prst="rect">
                <a:avLst/>
              </a:prstGeom>
              <a:ln w="952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s-CO" sz="1260" b="1" i="1">
                              <a:latin typeface="Cambria Math" panose="02040503050406030204" pitchFamily="18" charset="0"/>
                            </a:rPr>
                          </m:ctrlPr>
                        </m:dPr>
                        <m:e>
                          <m:r>
                            <a:rPr lang="es-CO" sz="1260" b="1" i="1">
                              <a:latin typeface="Cambria Math" panose="02040503050406030204" pitchFamily="18" charset="0"/>
                            </a:rPr>
                            <m:t>𝑭𝒐𝒓𝒎𝒂</m:t>
                          </m:r>
                          <m:r>
                            <a:rPr lang="es-CO" sz="1260" b="1">
                              <a:latin typeface="Cambria Math" panose="02040503050406030204" pitchFamily="18" charset="0"/>
                            </a:rPr>
                            <m:t> </m:t>
                          </m:r>
                          <m:r>
                            <a:rPr lang="es-CO" sz="1260" b="1" i="1">
                              <a:latin typeface="Cambria Math" panose="02040503050406030204" pitchFamily="18" charset="0"/>
                            </a:rPr>
                            <m:t>𝒅𝒆</m:t>
                          </m:r>
                          <m:r>
                            <a:rPr lang="es-CO" sz="1260" b="1">
                              <a:latin typeface="Cambria Math" panose="02040503050406030204" pitchFamily="18" charset="0"/>
                            </a:rPr>
                            <m:t> </m:t>
                          </m:r>
                          <m:r>
                            <a:rPr lang="es-CO" sz="1260" b="1" i="1">
                              <a:latin typeface="Cambria Math" panose="02040503050406030204" pitchFamily="18" charset="0"/>
                            </a:rPr>
                            <m:t>𝒔𝒂𝒍𝒊𝒅𝒂</m:t>
                          </m:r>
                          <m:r>
                            <a:rPr lang="es-CO" sz="1260" b="1">
                              <a:latin typeface="Cambria Math" panose="02040503050406030204" pitchFamily="18" charset="0"/>
                            </a:rPr>
                            <m:t> = ((</m:t>
                          </m:r>
                          <m:r>
                            <a:rPr lang="es-CO" sz="1260" b="1" i="1">
                              <a:latin typeface="Cambria Math" panose="02040503050406030204" pitchFamily="18" charset="0"/>
                            </a:rPr>
                            <m:t>𝟑𝟐</m:t>
                          </m:r>
                          <m:r>
                            <a:rPr lang="es-CO" sz="1260" b="1">
                              <a:latin typeface="Cambria Math" panose="02040503050406030204" pitchFamily="18" charset="0"/>
                            </a:rPr>
                            <m:t>−</m:t>
                          </m:r>
                          <m:r>
                            <a:rPr lang="es-CO" sz="1260" b="1" i="1">
                              <a:latin typeface="Cambria Math" panose="02040503050406030204" pitchFamily="18" charset="0"/>
                            </a:rPr>
                            <m:t>𝟓</m:t>
                          </m:r>
                          <m:r>
                            <a:rPr lang="es-CO" sz="1260" b="1">
                              <a:latin typeface="Cambria Math" panose="02040503050406030204" pitchFamily="18" charset="0"/>
                            </a:rPr>
                            <m:t> + </m:t>
                          </m:r>
                          <m:r>
                            <a:rPr lang="es-CO" sz="1260" b="1" i="1">
                              <a:latin typeface="Cambria Math" panose="02040503050406030204" pitchFamily="18" charset="0"/>
                            </a:rPr>
                            <m:t>𝟏</m:t>
                          </m:r>
                          <m:r>
                            <a:rPr lang="es-CO" sz="1260" b="1">
                              <a:latin typeface="Cambria Math" panose="02040503050406030204" pitchFamily="18" charset="0"/>
                            </a:rPr>
                            <m:t>) </m:t>
                          </m:r>
                          <m:r>
                            <a:rPr lang="es-CO" sz="1260" b="1" i="1">
                              <a:latin typeface="Cambria Math" panose="02040503050406030204" pitchFamily="18" charset="0"/>
                            </a:rPr>
                            <m:t>𝒙</m:t>
                          </m:r>
                          <m:r>
                            <a:rPr lang="es-CO" sz="1260" b="1">
                              <a:latin typeface="Cambria Math" panose="02040503050406030204" pitchFamily="18" charset="0"/>
                            </a:rPr>
                            <m:t> (</m:t>
                          </m:r>
                          <m:r>
                            <a:rPr lang="es-CO" sz="1260" b="1" i="1">
                              <a:latin typeface="Cambria Math" panose="02040503050406030204" pitchFamily="18" charset="0"/>
                            </a:rPr>
                            <m:t>𝟑𝟐</m:t>
                          </m:r>
                          <m:r>
                            <a:rPr lang="es-CO" sz="1260" b="1">
                              <a:latin typeface="Cambria Math" panose="02040503050406030204" pitchFamily="18" charset="0"/>
                            </a:rPr>
                            <m:t>−</m:t>
                          </m:r>
                          <m:r>
                            <a:rPr lang="es-CO" sz="1260" b="1" i="1">
                              <a:latin typeface="Cambria Math" panose="02040503050406030204" pitchFamily="18" charset="0"/>
                            </a:rPr>
                            <m:t>𝟓</m:t>
                          </m:r>
                          <m:r>
                            <a:rPr lang="es-CO" sz="1260" b="1">
                              <a:latin typeface="Cambria Math" panose="02040503050406030204" pitchFamily="18" charset="0"/>
                            </a:rPr>
                            <m:t> + </m:t>
                          </m:r>
                          <m:r>
                            <a:rPr lang="es-CO" sz="1260" b="1" i="1">
                              <a:latin typeface="Cambria Math" panose="02040503050406030204" pitchFamily="18" charset="0"/>
                            </a:rPr>
                            <m:t>𝟏</m:t>
                          </m:r>
                          <m:r>
                            <a:rPr lang="es-CO" sz="1260" b="1">
                              <a:latin typeface="Cambria Math" panose="02040503050406030204" pitchFamily="18" charset="0"/>
                            </a:rPr>
                            <m:t>) </m:t>
                          </m:r>
                          <m:r>
                            <a:rPr lang="es-CO" sz="1260" b="1" i="1">
                              <a:latin typeface="Cambria Math" panose="02040503050406030204" pitchFamily="18" charset="0"/>
                            </a:rPr>
                            <m:t>𝒙</m:t>
                          </m:r>
                          <m:r>
                            <a:rPr lang="es-CO" sz="1260" b="1">
                              <a:latin typeface="Cambria Math" panose="02040503050406030204" pitchFamily="18" charset="0"/>
                            </a:rPr>
                            <m:t> </m:t>
                          </m:r>
                          <m:r>
                            <a:rPr lang="es-CO" sz="1260" b="1" i="1">
                              <a:latin typeface="Cambria Math" panose="02040503050406030204" pitchFamily="18" charset="0"/>
                            </a:rPr>
                            <m:t>𝟔</m:t>
                          </m:r>
                          <m:r>
                            <a:rPr lang="es-CO" sz="1260" b="1">
                              <a:latin typeface="Cambria Math" panose="02040503050406030204" pitchFamily="18" charset="0"/>
                            </a:rPr>
                            <m:t>)= (</m:t>
                          </m:r>
                          <m:r>
                            <a:rPr lang="es-CO" sz="1260" b="1" i="1">
                              <a:latin typeface="Cambria Math" panose="02040503050406030204" pitchFamily="18" charset="0"/>
                            </a:rPr>
                            <m:t>𝟐𝟖</m:t>
                          </m:r>
                          <m:r>
                            <a:rPr lang="es-CO" sz="1260" b="1">
                              <a:latin typeface="Cambria Math" panose="02040503050406030204" pitchFamily="18" charset="0"/>
                            </a:rPr>
                            <m:t> </m:t>
                          </m:r>
                          <m:r>
                            <a:rPr lang="es-CO" sz="1260" b="1" i="1">
                              <a:latin typeface="Cambria Math" panose="02040503050406030204" pitchFamily="18" charset="0"/>
                            </a:rPr>
                            <m:t>𝒙</m:t>
                          </m:r>
                          <m:r>
                            <a:rPr lang="es-CO" sz="1260" b="1">
                              <a:latin typeface="Cambria Math" panose="02040503050406030204" pitchFamily="18" charset="0"/>
                            </a:rPr>
                            <m:t> </m:t>
                          </m:r>
                          <m:r>
                            <a:rPr lang="es-CO" sz="1260" b="1" i="1">
                              <a:latin typeface="Cambria Math" panose="02040503050406030204" pitchFamily="18" charset="0"/>
                            </a:rPr>
                            <m:t>𝟐𝟖</m:t>
                          </m:r>
                          <m:r>
                            <a:rPr lang="es-CO" sz="1260" b="1">
                              <a:latin typeface="Cambria Math" panose="02040503050406030204" pitchFamily="18" charset="0"/>
                            </a:rPr>
                            <m:t> </m:t>
                          </m:r>
                          <m:r>
                            <a:rPr lang="es-CO" sz="1260" b="1" i="1">
                              <a:latin typeface="Cambria Math" panose="02040503050406030204" pitchFamily="18" charset="0"/>
                            </a:rPr>
                            <m:t>𝒙</m:t>
                          </m:r>
                          <m:r>
                            <a:rPr lang="es-CO" sz="1260" b="1">
                              <a:latin typeface="Cambria Math" panose="02040503050406030204" pitchFamily="18" charset="0"/>
                            </a:rPr>
                            <m:t> </m:t>
                          </m:r>
                          <m:r>
                            <a:rPr lang="es-CO" sz="1260" b="1" i="1">
                              <a:latin typeface="Cambria Math" panose="02040503050406030204" pitchFamily="18" charset="0"/>
                            </a:rPr>
                            <m:t>𝟔</m:t>
                          </m:r>
                        </m:e>
                      </m:d>
                    </m:oMath>
                  </m:oMathPara>
                </a14:m>
                <a:endParaRPr lang="es-MX" sz="2160" b="1" dirty="0"/>
              </a:p>
              <a:p>
                <a:endParaRPr lang="es-CO" sz="2160" dirty="0"/>
              </a:p>
            </p:txBody>
          </p:sp>
        </mc:Choice>
        <mc:Fallback xmlns="">
          <p:sp>
            <p:nvSpPr>
              <p:cNvPr id="7" name="Rectángulo 6">
                <a:extLst>
                  <a:ext uri="{FF2B5EF4-FFF2-40B4-BE49-F238E27FC236}">
                    <a16:creationId xmlns:a16="http://schemas.microsoft.com/office/drawing/2014/main" id="{52C6C9E1-C260-447D-AA0E-5E557AF52567}"/>
                  </a:ext>
                </a:extLst>
              </p:cNvPr>
              <p:cNvSpPr>
                <a:spLocks noRot="1" noChangeAspect="1" noMove="1" noResize="1" noEditPoints="1" noAdjustHandles="1" noChangeArrowheads="1" noChangeShapeType="1" noTextEdit="1"/>
              </p:cNvSpPr>
              <p:nvPr/>
            </p:nvSpPr>
            <p:spPr>
              <a:xfrm>
                <a:off x="2584840" y="6334910"/>
                <a:ext cx="3123455" cy="997453"/>
              </a:xfrm>
              <a:prstGeom prst="rect">
                <a:avLst/>
              </a:prstGeom>
              <a:blipFill>
                <a:blip r:embed="rId6"/>
                <a:stretch>
                  <a:fillRect b="-10241"/>
                </a:stretch>
              </a:blipFill>
              <a:ln w="9525">
                <a:solidFill>
                  <a:schemeClr val="tx1"/>
                </a:solidFill>
              </a:ln>
            </p:spPr>
            <p:txBody>
              <a:bodyPr/>
              <a:lstStyle/>
              <a:p>
                <a:r>
                  <a:rPr lang="es-CO">
                    <a:noFill/>
                  </a:rPr>
                  <a:t> </a:t>
                </a:r>
              </a:p>
            </p:txBody>
          </p:sp>
        </mc:Fallback>
      </mc:AlternateContent>
      <p:cxnSp>
        <p:nvCxnSpPr>
          <p:cNvPr id="9" name="Conector recto de flecha 8">
            <a:extLst>
              <a:ext uri="{FF2B5EF4-FFF2-40B4-BE49-F238E27FC236}">
                <a16:creationId xmlns:a16="http://schemas.microsoft.com/office/drawing/2014/main" id="{DB6F19F3-CFE6-49E8-A3FF-8D48D296AA3A}"/>
              </a:ext>
            </a:extLst>
          </p:cNvPr>
          <p:cNvCxnSpPr>
            <a:cxnSpLocks/>
          </p:cNvCxnSpPr>
          <p:nvPr/>
        </p:nvCxnSpPr>
        <p:spPr>
          <a:xfrm>
            <a:off x="2168737" y="4845012"/>
            <a:ext cx="416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3EB490B8-C5DC-4A0D-A43A-2523C273F82B}"/>
              </a:ext>
            </a:extLst>
          </p:cNvPr>
          <p:cNvPicPr>
            <a:picLocks noChangeAspect="1"/>
          </p:cNvPicPr>
          <p:nvPr/>
        </p:nvPicPr>
        <p:blipFill rotWithShape="1">
          <a:blip r:embed="rId7"/>
          <a:srcRect l="18084" t="37272" r="64919" b="42263"/>
          <a:stretch/>
        </p:blipFill>
        <p:spPr>
          <a:xfrm>
            <a:off x="2612418" y="2828880"/>
            <a:ext cx="3543512" cy="3120529"/>
          </a:xfrm>
          <a:prstGeom prst="rect">
            <a:avLst/>
          </a:prstGeom>
        </p:spPr>
      </p:pic>
      <p:cxnSp>
        <p:nvCxnSpPr>
          <p:cNvPr id="13" name="Conector recto de flecha 12">
            <a:extLst>
              <a:ext uri="{FF2B5EF4-FFF2-40B4-BE49-F238E27FC236}">
                <a16:creationId xmlns:a16="http://schemas.microsoft.com/office/drawing/2014/main" id="{1E5FE92E-9811-401C-9AC6-BFACC6B49688}"/>
              </a:ext>
            </a:extLst>
          </p:cNvPr>
          <p:cNvCxnSpPr>
            <a:cxnSpLocks/>
          </p:cNvCxnSpPr>
          <p:nvPr/>
        </p:nvCxnSpPr>
        <p:spPr>
          <a:xfrm>
            <a:off x="4511950" y="2077193"/>
            <a:ext cx="0" cy="751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B378CD1D-566D-4D77-8836-391E84AE54DE}"/>
              </a:ext>
            </a:extLst>
          </p:cNvPr>
          <p:cNvPicPr>
            <a:picLocks noChangeAspect="1"/>
          </p:cNvPicPr>
          <p:nvPr/>
        </p:nvPicPr>
        <p:blipFill rotWithShape="1">
          <a:blip r:embed="rId8"/>
          <a:srcRect l="27420" t="40099" r="49482" b="38532"/>
          <a:stretch/>
        </p:blipFill>
        <p:spPr>
          <a:xfrm>
            <a:off x="6629780" y="3324722"/>
            <a:ext cx="3543512" cy="2568992"/>
          </a:xfrm>
          <a:prstGeom prst="rect">
            <a:avLst/>
          </a:prstGeom>
        </p:spPr>
      </p:pic>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CF0E4A35-1790-460A-BB42-97696B47AE87}"/>
                  </a:ext>
                </a:extLst>
              </p:cNvPr>
              <p:cNvSpPr/>
              <p:nvPr/>
            </p:nvSpPr>
            <p:spPr>
              <a:xfrm>
                <a:off x="3344935" y="1252804"/>
                <a:ext cx="2916014" cy="8679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O" sz="1680" i="1">
                          <a:latin typeface="Cambria Math" panose="02040503050406030204" pitchFamily="18" charset="0"/>
                        </a:rPr>
                        <m:t>𝑆𝑒</m:t>
                      </m:r>
                      <m:r>
                        <a:rPr lang="es-CO" sz="1680">
                          <a:latin typeface="Cambria Math" panose="02040503050406030204" pitchFamily="18" charset="0"/>
                        </a:rPr>
                        <m:t> </m:t>
                      </m:r>
                      <m:r>
                        <a:rPr lang="es-CO" sz="1680" i="1">
                          <a:latin typeface="Cambria Math" panose="02040503050406030204" pitchFamily="18" charset="0"/>
                        </a:rPr>
                        <m:t>𝑎𝑝𝑙𝑖𝑐𝑎</m:t>
                      </m:r>
                      <m:r>
                        <a:rPr lang="es-CO" sz="1680">
                          <a:latin typeface="Cambria Math" panose="02040503050406030204" pitchFamily="18" charset="0"/>
                        </a:rPr>
                        <m:t> </m:t>
                      </m:r>
                      <m:r>
                        <a:rPr lang="es-CO" sz="1680" i="1">
                          <a:latin typeface="Cambria Math" panose="02040503050406030204" pitchFamily="18" charset="0"/>
                        </a:rPr>
                        <m:t>𝑢𝑛</m:t>
                      </m:r>
                      <m:r>
                        <a:rPr lang="es-CO" sz="1680">
                          <a:latin typeface="Cambria Math" panose="02040503050406030204" pitchFamily="18" charset="0"/>
                        </a:rPr>
                        <m:t> </m:t>
                      </m:r>
                      <m:r>
                        <a:rPr lang="es-CO" sz="1680" i="1">
                          <a:latin typeface="Cambria Math" panose="02040503050406030204" pitchFamily="18" charset="0"/>
                        </a:rPr>
                        <m:t>𝑘𝑒𝑟𝑛𝑒𝑙</m:t>
                      </m:r>
                      <m:r>
                        <a:rPr lang="es-CO" sz="1680">
                          <a:latin typeface="Cambria Math" panose="02040503050406030204" pitchFamily="18" charset="0"/>
                        </a:rPr>
                        <m:t> </m:t>
                      </m:r>
                      <m:r>
                        <a:rPr lang="es-CO" sz="1680" i="1">
                          <a:latin typeface="Cambria Math" panose="02040503050406030204" pitchFamily="18" charset="0"/>
                        </a:rPr>
                        <m:t>𝑜</m:t>
                      </m:r>
                      <m:r>
                        <a:rPr lang="es-CO" sz="1680">
                          <a:latin typeface="Cambria Math" panose="02040503050406030204" pitchFamily="18" charset="0"/>
                        </a:rPr>
                        <m:t> </m:t>
                      </m:r>
                    </m:oMath>
                  </m:oMathPara>
                </a14:m>
                <a:endParaRPr lang="es-MX" sz="168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680" i="1">
                          <a:latin typeface="Cambria Math" panose="02040503050406030204" pitchFamily="18" charset="0"/>
                        </a:rPr>
                        <m:t>𝑓𝑖𝑙𝑡𝑟𝑜</m:t>
                      </m:r>
                      <m:r>
                        <a:rPr lang="es-CO" sz="1680">
                          <a:latin typeface="Cambria Math" panose="02040503050406030204" pitchFamily="18" charset="0"/>
                        </a:rPr>
                        <m:t>,</m:t>
                      </m:r>
                      <m:r>
                        <a:rPr lang="es-CO" sz="1680" i="1">
                          <a:latin typeface="Cambria Math" panose="02040503050406030204" pitchFamily="18" charset="0"/>
                        </a:rPr>
                        <m:t>𝐸𝑛</m:t>
                      </m:r>
                      <m:r>
                        <a:rPr lang="es-CO" sz="1680">
                          <a:latin typeface="Cambria Math" panose="02040503050406030204" pitchFamily="18" charset="0"/>
                        </a:rPr>
                        <m:t> </m:t>
                      </m:r>
                      <m:r>
                        <a:rPr lang="es-CO" sz="1680" i="1">
                          <a:latin typeface="Cambria Math" panose="02040503050406030204" pitchFamily="18" charset="0"/>
                        </a:rPr>
                        <m:t>𝑒𝑠𝑡𝑒</m:t>
                      </m:r>
                      <m:r>
                        <a:rPr lang="es-CO" sz="1680">
                          <a:latin typeface="Cambria Math" panose="02040503050406030204" pitchFamily="18" charset="0"/>
                        </a:rPr>
                        <m:t> </m:t>
                      </m:r>
                      <m:r>
                        <a:rPr lang="es-CO" sz="1680" i="1">
                          <a:latin typeface="Cambria Math" panose="02040503050406030204" pitchFamily="18" charset="0"/>
                        </a:rPr>
                        <m:t>𝑐𝑎𝑠𝑜</m:t>
                      </m:r>
                      <m:r>
                        <a:rPr lang="es-CO" sz="1680">
                          <a:latin typeface="Cambria Math" panose="02040503050406030204" pitchFamily="18" charset="0"/>
                        </a:rPr>
                        <m:t>,</m:t>
                      </m:r>
                    </m:oMath>
                  </m:oMathPara>
                </a14:m>
                <a:endParaRPr lang="es-MX" sz="168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680">
                          <a:latin typeface="Cambria Math" panose="02040503050406030204" pitchFamily="18" charset="0"/>
                        </a:rPr>
                        <m:t> </m:t>
                      </m:r>
                      <m:r>
                        <a:rPr lang="es-CO" sz="1680" i="1">
                          <a:latin typeface="Cambria Math" panose="02040503050406030204" pitchFamily="18" charset="0"/>
                        </a:rPr>
                        <m:t>𝑢𝑛</m:t>
                      </m:r>
                      <m:r>
                        <a:rPr lang="es-CO" sz="1680">
                          <a:latin typeface="Cambria Math" panose="02040503050406030204" pitchFamily="18" charset="0"/>
                        </a:rPr>
                        <m:t> </m:t>
                      </m:r>
                      <m:r>
                        <a:rPr lang="es-CO" sz="1680" i="1">
                          <a:latin typeface="Cambria Math" panose="02040503050406030204" pitchFamily="18" charset="0"/>
                        </a:rPr>
                        <m:t>𝑓𝑖𝑙𝑡𝑟𝑜</m:t>
                      </m:r>
                      <m:r>
                        <a:rPr lang="es-CO" sz="1680">
                          <a:latin typeface="Cambria Math" panose="02040503050406030204" pitchFamily="18" charset="0"/>
                        </a:rPr>
                        <m:t> </m:t>
                      </m:r>
                      <m:r>
                        <a:rPr lang="es-CO" sz="1680" i="1">
                          <a:latin typeface="Cambria Math" panose="02040503050406030204" pitchFamily="18" charset="0"/>
                        </a:rPr>
                        <m:t>𝑑𝑒</m:t>
                      </m:r>
                      <m:r>
                        <a:rPr lang="es-CO" sz="1680">
                          <a:latin typeface="Cambria Math" panose="02040503050406030204" pitchFamily="18" charset="0"/>
                        </a:rPr>
                        <m:t> 5 </m:t>
                      </m:r>
                      <m:r>
                        <a:rPr lang="es-CO" sz="1680" i="1">
                          <a:latin typeface="Cambria Math" panose="02040503050406030204" pitchFamily="18" charset="0"/>
                        </a:rPr>
                        <m:t>𝑥</m:t>
                      </m:r>
                      <m:r>
                        <a:rPr lang="es-CO" sz="1680">
                          <a:latin typeface="Cambria Math" panose="02040503050406030204" pitchFamily="18" charset="0"/>
                        </a:rPr>
                        <m:t> 5</m:t>
                      </m:r>
                    </m:oMath>
                  </m:oMathPara>
                </a14:m>
                <a:endParaRPr lang="es-CO" sz="1680" dirty="0"/>
              </a:p>
            </p:txBody>
          </p:sp>
        </mc:Choice>
        <mc:Fallback xmlns="">
          <p:sp>
            <p:nvSpPr>
              <p:cNvPr id="18" name="Rectángulo 17">
                <a:extLst>
                  <a:ext uri="{FF2B5EF4-FFF2-40B4-BE49-F238E27FC236}">
                    <a16:creationId xmlns:a16="http://schemas.microsoft.com/office/drawing/2014/main" id="{CF0E4A35-1790-460A-BB42-97696B47AE87}"/>
                  </a:ext>
                </a:extLst>
              </p:cNvPr>
              <p:cNvSpPr>
                <a:spLocks noRot="1" noChangeAspect="1" noMove="1" noResize="1" noEditPoints="1" noAdjustHandles="1" noChangeArrowheads="1" noChangeShapeType="1" noTextEdit="1"/>
              </p:cNvSpPr>
              <p:nvPr/>
            </p:nvSpPr>
            <p:spPr>
              <a:xfrm>
                <a:off x="3344935" y="1252804"/>
                <a:ext cx="2916014" cy="867930"/>
              </a:xfrm>
              <a:prstGeom prst="rect">
                <a:avLst/>
              </a:prstGeom>
              <a:blipFill>
                <a:blip r:embed="rId9"/>
                <a:stretch>
                  <a:fillRect b="-4225"/>
                </a:stretch>
              </a:blipFill>
            </p:spPr>
            <p:txBody>
              <a:bodyPr/>
              <a:lstStyle/>
              <a:p>
                <a:r>
                  <a:rPr lang="es-CO">
                    <a:noFill/>
                  </a:rPr>
                  <a:t> </a:t>
                </a:r>
              </a:p>
            </p:txBody>
          </p:sp>
        </mc:Fallback>
      </mc:AlternateContent>
      <p:cxnSp>
        <p:nvCxnSpPr>
          <p:cNvPr id="20" name="Conector recto de flecha 19">
            <a:extLst>
              <a:ext uri="{FF2B5EF4-FFF2-40B4-BE49-F238E27FC236}">
                <a16:creationId xmlns:a16="http://schemas.microsoft.com/office/drawing/2014/main" id="{7E60FFB9-CDAA-4F6C-8ED9-04D1D568EBE5}"/>
              </a:ext>
            </a:extLst>
          </p:cNvPr>
          <p:cNvCxnSpPr>
            <a:cxnSpLocks/>
          </p:cNvCxnSpPr>
          <p:nvPr/>
        </p:nvCxnSpPr>
        <p:spPr>
          <a:xfrm>
            <a:off x="5980065" y="4845012"/>
            <a:ext cx="561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9286669D-74DE-41AD-BB1F-7044C86E7EE0}"/>
                  </a:ext>
                </a:extLst>
              </p:cNvPr>
              <p:cNvSpPr/>
              <p:nvPr/>
            </p:nvSpPr>
            <p:spPr>
              <a:xfrm>
                <a:off x="6096467" y="6334987"/>
                <a:ext cx="1785546" cy="1093441"/>
              </a:xfrm>
              <a:prstGeom prst="rect">
                <a:avLst/>
              </a:prstGeom>
              <a:ln w="9525">
                <a:solidFill>
                  <a:schemeClr val="tx1"/>
                </a:solidFill>
              </a:ln>
            </p:spPr>
            <p:txBody>
              <a:bodyPr wrap="square">
                <a:spAutoFit/>
              </a:bodyPr>
              <a:lstStyle/>
              <a:p>
                <a:pPr>
                  <a:lnSpc>
                    <a:spcPct val="107000"/>
                  </a:lnSpc>
                  <a:spcAft>
                    <a:spcPts val="960"/>
                  </a:spcAft>
                </a:pPr>
                <a:r>
                  <a:rPr lang="es-MX" sz="132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MX" sz="1260" b="1" i="1">
                        <a:latin typeface="Cambria Math" panose="02040503050406030204" pitchFamily="18" charset="0"/>
                        <a:ea typeface="Times New Roman" panose="02020603050405020304" pitchFamily="18" charset="0"/>
                        <a:cs typeface="Times New Roman" panose="02020603050405020304" pitchFamily="18" charset="0"/>
                      </a:rPr>
                      <m:t> = </m:t>
                    </m:r>
                    <m:d>
                      <m:d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fPr>
                          <m:num>
                            <m:r>
                              <a:rPr lang="es-MX" sz="1260" b="1" i="1">
                                <a:latin typeface="Cambria Math" panose="02040503050406030204" pitchFamily="18" charset="0"/>
                                <a:ea typeface="Times New Roman" panose="02020603050405020304" pitchFamily="18" charset="0"/>
                                <a:cs typeface="Times New Roman" panose="02020603050405020304" pitchFamily="18" charset="0"/>
                              </a:rPr>
                              <m:t>𝟐𝟖</m:t>
                            </m:r>
                          </m:num>
                          <m:den>
                            <m:r>
                              <a:rPr lang="es-MX" sz="1260" b="1" i="1">
                                <a:latin typeface="Cambria Math" panose="02040503050406030204" pitchFamily="18" charset="0"/>
                                <a:ea typeface="Times New Roman" panose="02020603050405020304" pitchFamily="18" charset="0"/>
                                <a:cs typeface="Times New Roman" panose="02020603050405020304" pitchFamily="18" charset="0"/>
                              </a:rPr>
                              <m:t>𝟐</m:t>
                            </m:r>
                          </m:den>
                        </m:f>
                      </m:e>
                    </m:d>
                    <m:r>
                      <a:rPr lang="es-MX" sz="1260" b="1" i="1">
                        <a:latin typeface="Cambria Math" panose="02040503050406030204" pitchFamily="18" charset="0"/>
                        <a:ea typeface="Times New Roman" panose="02020603050405020304" pitchFamily="18" charset="0"/>
                        <a:cs typeface="Times New Roman" panose="02020603050405020304" pitchFamily="18" charset="0"/>
                      </a:rPr>
                      <m:t>𝒙</m:t>
                    </m:r>
                    <m:d>
                      <m:d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fPr>
                          <m:num>
                            <m:r>
                              <a:rPr lang="es-MX" sz="1260" b="1" i="1">
                                <a:latin typeface="Cambria Math" panose="02040503050406030204" pitchFamily="18" charset="0"/>
                                <a:ea typeface="Times New Roman" panose="02020603050405020304" pitchFamily="18" charset="0"/>
                                <a:cs typeface="Times New Roman" panose="02020603050405020304" pitchFamily="18" charset="0"/>
                              </a:rPr>
                              <m:t>𝟐𝟖</m:t>
                            </m:r>
                          </m:num>
                          <m:den>
                            <m:r>
                              <a:rPr lang="es-MX" sz="1260" b="1" i="1">
                                <a:latin typeface="Cambria Math" panose="02040503050406030204" pitchFamily="18" charset="0"/>
                                <a:ea typeface="Times New Roman" panose="02020603050405020304" pitchFamily="18" charset="0"/>
                                <a:cs typeface="Times New Roman" panose="02020603050405020304" pitchFamily="18" charset="0"/>
                              </a:rPr>
                              <m:t>𝟐</m:t>
                            </m:r>
                          </m:den>
                        </m:f>
                      </m:e>
                    </m:d>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𝟔</m:t>
                    </m:r>
                  </m:oMath>
                </a14:m>
                <a:endParaRPr lang="es-MX" sz="126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960"/>
                  </a:spcAft>
                </a:pPr>
                <a:r>
                  <a:rPr lang="es-MX" sz="126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MX" sz="1260" b="1" i="1">
                        <a:latin typeface="Cambria Math" panose="02040503050406030204" pitchFamily="18" charset="0"/>
                        <a:ea typeface="Times New Roman" panose="02020603050405020304" pitchFamily="18" charset="0"/>
                        <a:cs typeface="Times New Roman" panose="02020603050405020304" pitchFamily="18" charset="0"/>
                      </a:rPr>
                      <m:t>𝟏𝟒</m:t>
                    </m:r>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𝟏𝟒</m:t>
                    </m:r>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𝟔</m:t>
                    </m:r>
                  </m:oMath>
                </a14:m>
                <a:endParaRPr lang="es-CO" sz="144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60"/>
                  </a:spcAft>
                </a:pPr>
                <a:endParaRPr lang="es-CO" sz="144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 name="Rectángulo 20">
                <a:extLst>
                  <a:ext uri="{FF2B5EF4-FFF2-40B4-BE49-F238E27FC236}">
                    <a16:creationId xmlns:a16="http://schemas.microsoft.com/office/drawing/2014/main" id="{9286669D-74DE-41AD-BB1F-7044C86E7EE0}"/>
                  </a:ext>
                </a:extLst>
              </p:cNvPr>
              <p:cNvSpPr>
                <a:spLocks noRot="1" noChangeAspect="1" noMove="1" noResize="1" noEditPoints="1" noAdjustHandles="1" noChangeArrowheads="1" noChangeShapeType="1" noTextEdit="1"/>
              </p:cNvSpPr>
              <p:nvPr/>
            </p:nvSpPr>
            <p:spPr>
              <a:xfrm>
                <a:off x="6096467" y="6334987"/>
                <a:ext cx="1785546" cy="1093441"/>
              </a:xfrm>
              <a:prstGeom prst="rect">
                <a:avLst/>
              </a:prstGeom>
              <a:blipFill>
                <a:blip r:embed="rId10"/>
                <a:stretch>
                  <a:fillRect/>
                </a:stretch>
              </a:blipFill>
              <a:ln w="9525">
                <a:solidFill>
                  <a:schemeClr val="tx1"/>
                </a:solidFill>
              </a:ln>
            </p:spPr>
            <p:txBody>
              <a:bodyPr/>
              <a:lstStyle/>
              <a:p>
                <a:r>
                  <a:rPr lang="es-CO">
                    <a:noFill/>
                  </a:rPr>
                  <a:t> </a:t>
                </a:r>
              </a:p>
            </p:txBody>
          </p:sp>
        </mc:Fallback>
      </mc:AlternateContent>
      <p:cxnSp>
        <p:nvCxnSpPr>
          <p:cNvPr id="24" name="Conector recto de flecha 23">
            <a:extLst>
              <a:ext uri="{FF2B5EF4-FFF2-40B4-BE49-F238E27FC236}">
                <a16:creationId xmlns:a16="http://schemas.microsoft.com/office/drawing/2014/main" id="{408EB771-D71A-4711-B510-88E70A70B69B}"/>
              </a:ext>
            </a:extLst>
          </p:cNvPr>
          <p:cNvCxnSpPr>
            <a:cxnSpLocks/>
          </p:cNvCxnSpPr>
          <p:nvPr/>
        </p:nvCxnSpPr>
        <p:spPr>
          <a:xfrm>
            <a:off x="10173292" y="4890462"/>
            <a:ext cx="561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240959CD-6092-4ED9-8A48-06CC6F53A670}"/>
              </a:ext>
            </a:extLst>
          </p:cNvPr>
          <p:cNvPicPr>
            <a:picLocks noChangeAspect="1"/>
          </p:cNvPicPr>
          <p:nvPr/>
        </p:nvPicPr>
        <p:blipFill rotWithShape="1">
          <a:blip r:embed="rId11"/>
          <a:srcRect l="38039" t="39786" r="36238" b="41391"/>
          <a:stretch/>
        </p:blipFill>
        <p:spPr>
          <a:xfrm>
            <a:off x="10819320" y="3495992"/>
            <a:ext cx="3459254" cy="2726159"/>
          </a:xfrm>
          <a:prstGeom prst="rect">
            <a:avLst/>
          </a:prstGeom>
        </p:spPr>
      </p:pic>
      <mc:AlternateContent xmlns:mc="http://schemas.openxmlformats.org/markup-compatibility/2006" xmlns:a14="http://schemas.microsoft.com/office/drawing/2010/main">
        <mc:Choice Requires="a14">
          <p:sp>
            <p:nvSpPr>
              <p:cNvPr id="27" name="Rectángulo 26">
                <a:extLst>
                  <a:ext uri="{FF2B5EF4-FFF2-40B4-BE49-F238E27FC236}">
                    <a16:creationId xmlns:a16="http://schemas.microsoft.com/office/drawing/2014/main" id="{6A01A30D-DA40-46A7-A822-84C6D3DCBD1A}"/>
                  </a:ext>
                </a:extLst>
              </p:cNvPr>
              <p:cNvSpPr/>
              <p:nvPr/>
            </p:nvSpPr>
            <p:spPr>
              <a:xfrm>
                <a:off x="8270186" y="6350079"/>
                <a:ext cx="2925546" cy="1154932"/>
              </a:xfrm>
              <a:prstGeom prst="rect">
                <a:avLst/>
              </a:prstGeom>
              <a:ln>
                <a:solidFill>
                  <a:schemeClr val="tx1"/>
                </a:solidFill>
              </a:ln>
            </p:spPr>
            <p:txBody>
              <a:bodyPr wrap="square">
                <a:spAutoFit/>
              </a:bodyPr>
              <a:lstStyle/>
              <a:p>
                <a:endParaRPr lang="es-CO" sz="1200" b="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ctrlPr>
                            <a:rPr lang="es-CO" sz="1200" b="1" i="1">
                              <a:latin typeface="Cambria Math" panose="02040503050406030204" pitchFamily="18" charset="0"/>
                            </a:rPr>
                          </m:ctrlPr>
                        </m:dPr>
                        <m:e>
                          <m:r>
                            <a:rPr lang="es-CO" sz="1200" b="1" i="1" smtClean="0">
                              <a:latin typeface="Cambria Math" panose="02040503050406030204" pitchFamily="18" charset="0"/>
                            </a:rPr>
                            <m:t>𝑭𝒐𝒓𝒎𝒂</m:t>
                          </m:r>
                          <m:r>
                            <a:rPr lang="es-CO" sz="1200" b="1" smtClean="0">
                              <a:latin typeface="Cambria Math" panose="02040503050406030204" pitchFamily="18" charset="0"/>
                            </a:rPr>
                            <m:t> </m:t>
                          </m:r>
                          <m:r>
                            <a:rPr lang="es-CO" sz="1200" b="1" i="1" smtClean="0">
                              <a:latin typeface="Cambria Math" panose="02040503050406030204" pitchFamily="18" charset="0"/>
                            </a:rPr>
                            <m:t>𝒅𝒆</m:t>
                          </m:r>
                          <m:r>
                            <a:rPr lang="es-CO" sz="1200" b="1" smtClean="0">
                              <a:latin typeface="Cambria Math" panose="02040503050406030204" pitchFamily="18" charset="0"/>
                            </a:rPr>
                            <m:t> </m:t>
                          </m:r>
                          <m:r>
                            <a:rPr lang="es-CO" sz="1200" b="1" i="1" smtClean="0">
                              <a:latin typeface="Cambria Math" panose="02040503050406030204" pitchFamily="18" charset="0"/>
                            </a:rPr>
                            <m:t>𝒔𝒂𝒍𝒊𝒅𝒂</m:t>
                          </m:r>
                          <m:r>
                            <a:rPr lang="es-CO" sz="1200" b="1" smtClean="0">
                              <a:latin typeface="Cambria Math" panose="02040503050406030204" pitchFamily="18" charset="0"/>
                            </a:rPr>
                            <m:t> = ((</m:t>
                          </m:r>
                          <m:r>
                            <a:rPr lang="es-MX" sz="1200" b="1" i="1" smtClean="0">
                              <a:latin typeface="Cambria Math" panose="02040503050406030204" pitchFamily="18" charset="0"/>
                            </a:rPr>
                            <m:t>𝟏𝟒</m:t>
                          </m:r>
                          <m:r>
                            <a:rPr lang="es-CO" sz="1200" b="1" smtClean="0">
                              <a:latin typeface="Cambria Math" panose="02040503050406030204" pitchFamily="18" charset="0"/>
                            </a:rPr>
                            <m:t>−</m:t>
                          </m:r>
                          <m:r>
                            <a:rPr lang="es-CO" sz="1200" b="1" i="1">
                              <a:latin typeface="Cambria Math" panose="02040503050406030204" pitchFamily="18" charset="0"/>
                            </a:rPr>
                            <m:t>𝟓</m:t>
                          </m:r>
                          <m:r>
                            <a:rPr lang="es-CO" sz="1200" b="1">
                              <a:latin typeface="Cambria Math" panose="02040503050406030204" pitchFamily="18" charset="0"/>
                            </a:rPr>
                            <m:t> + </m:t>
                          </m:r>
                          <m:r>
                            <a:rPr lang="es-CO" sz="1200" b="1" i="1">
                              <a:latin typeface="Cambria Math" panose="02040503050406030204" pitchFamily="18" charset="0"/>
                            </a:rPr>
                            <m:t>𝟏</m:t>
                          </m:r>
                          <m:r>
                            <a:rPr lang="es-CO" sz="1200" b="1">
                              <a:latin typeface="Cambria Math" panose="02040503050406030204" pitchFamily="18" charset="0"/>
                            </a:rPr>
                            <m:t>) </m:t>
                          </m:r>
                          <m:r>
                            <a:rPr lang="es-CO" sz="1200" b="1" i="1" smtClean="0">
                              <a:latin typeface="Cambria Math" panose="02040503050406030204" pitchFamily="18" charset="0"/>
                            </a:rPr>
                            <m:t>𝒙</m:t>
                          </m:r>
                          <m:r>
                            <a:rPr lang="es-CO" sz="1200" b="1" smtClean="0">
                              <a:latin typeface="Cambria Math" panose="02040503050406030204" pitchFamily="18" charset="0"/>
                            </a:rPr>
                            <m:t> (</m:t>
                          </m:r>
                          <m:r>
                            <a:rPr lang="es-MX" sz="1200" b="1" i="1" smtClean="0">
                              <a:latin typeface="Cambria Math" panose="02040503050406030204" pitchFamily="18" charset="0"/>
                            </a:rPr>
                            <m:t>𝟏𝟒</m:t>
                          </m:r>
                          <m:r>
                            <a:rPr lang="es-CO" sz="1200" b="1" smtClean="0">
                              <a:latin typeface="Cambria Math" panose="02040503050406030204" pitchFamily="18" charset="0"/>
                            </a:rPr>
                            <m:t>−</m:t>
                          </m:r>
                          <m:r>
                            <a:rPr lang="es-CO" sz="1200" b="1" i="1">
                              <a:latin typeface="Cambria Math" panose="02040503050406030204" pitchFamily="18" charset="0"/>
                            </a:rPr>
                            <m:t>𝟓</m:t>
                          </m:r>
                          <m:r>
                            <a:rPr lang="es-CO" sz="1200" b="1">
                              <a:latin typeface="Cambria Math" panose="02040503050406030204" pitchFamily="18" charset="0"/>
                            </a:rPr>
                            <m:t> + </m:t>
                          </m:r>
                          <m:r>
                            <a:rPr lang="es-CO" sz="1200" b="1" i="1">
                              <a:latin typeface="Cambria Math" panose="02040503050406030204" pitchFamily="18" charset="0"/>
                            </a:rPr>
                            <m:t>𝟏</m:t>
                          </m:r>
                          <m:r>
                            <a:rPr lang="es-CO" sz="1200" b="1">
                              <a:latin typeface="Cambria Math" panose="02040503050406030204" pitchFamily="18" charset="0"/>
                            </a:rPr>
                            <m:t>) </m:t>
                          </m:r>
                          <m:r>
                            <a:rPr lang="es-CO" sz="1200" b="1" i="1" smtClean="0">
                              <a:latin typeface="Cambria Math" panose="02040503050406030204" pitchFamily="18" charset="0"/>
                            </a:rPr>
                            <m:t>𝒙</m:t>
                          </m:r>
                          <m:r>
                            <a:rPr lang="es-CO" sz="1200" b="1" smtClean="0">
                              <a:latin typeface="Cambria Math" panose="02040503050406030204" pitchFamily="18" charset="0"/>
                            </a:rPr>
                            <m:t> </m:t>
                          </m:r>
                          <m:r>
                            <a:rPr lang="es-MX" sz="1200" b="1" i="1" smtClean="0">
                              <a:latin typeface="Cambria Math" panose="02040503050406030204" pitchFamily="18" charset="0"/>
                            </a:rPr>
                            <m:t>𝟏</m:t>
                          </m:r>
                          <m:r>
                            <a:rPr lang="es-CO" sz="1200" b="1" i="1" smtClean="0">
                              <a:latin typeface="Cambria Math" panose="02040503050406030204" pitchFamily="18" charset="0"/>
                            </a:rPr>
                            <m:t>𝟔</m:t>
                          </m:r>
                          <m:r>
                            <a:rPr lang="es-CO" sz="1200" b="1">
                              <a:latin typeface="Cambria Math" panose="02040503050406030204" pitchFamily="18" charset="0"/>
                            </a:rPr>
                            <m:t>)= (</m:t>
                          </m:r>
                          <m:r>
                            <a:rPr lang="es-MX" sz="1200" b="1" i="1" smtClean="0">
                              <a:latin typeface="Cambria Math" panose="02040503050406030204" pitchFamily="18" charset="0"/>
                            </a:rPr>
                            <m:t>𝟏𝟎</m:t>
                          </m:r>
                          <m:r>
                            <a:rPr lang="es-CO" sz="1200" b="1" smtClean="0">
                              <a:latin typeface="Cambria Math" panose="02040503050406030204" pitchFamily="18" charset="0"/>
                            </a:rPr>
                            <m:t> </m:t>
                          </m:r>
                          <m:r>
                            <a:rPr lang="es-CO" sz="1200" b="1" i="1" smtClean="0">
                              <a:latin typeface="Cambria Math" panose="02040503050406030204" pitchFamily="18" charset="0"/>
                            </a:rPr>
                            <m:t>𝒙</m:t>
                          </m:r>
                          <m:r>
                            <a:rPr lang="es-CO" sz="1200" b="1" smtClean="0">
                              <a:latin typeface="Cambria Math" panose="02040503050406030204" pitchFamily="18" charset="0"/>
                            </a:rPr>
                            <m:t> </m:t>
                          </m:r>
                          <m:r>
                            <a:rPr lang="es-MX" sz="1200" b="1" i="1" smtClean="0">
                              <a:latin typeface="Cambria Math" panose="02040503050406030204" pitchFamily="18" charset="0"/>
                            </a:rPr>
                            <m:t>𝟏𝟎</m:t>
                          </m:r>
                          <m:r>
                            <a:rPr lang="es-CO" sz="1200" b="1" smtClean="0">
                              <a:latin typeface="Cambria Math" panose="02040503050406030204" pitchFamily="18" charset="0"/>
                            </a:rPr>
                            <m:t> </m:t>
                          </m:r>
                          <m:r>
                            <a:rPr lang="es-CO" sz="1200" b="1" i="1" smtClean="0">
                              <a:latin typeface="Cambria Math" panose="02040503050406030204" pitchFamily="18" charset="0"/>
                            </a:rPr>
                            <m:t>𝒙</m:t>
                          </m:r>
                          <m:r>
                            <a:rPr lang="es-CO" sz="1200" b="1" smtClean="0">
                              <a:latin typeface="Cambria Math" panose="02040503050406030204" pitchFamily="18" charset="0"/>
                            </a:rPr>
                            <m:t> </m:t>
                          </m:r>
                          <m:r>
                            <a:rPr lang="es-MX" sz="1200" b="1" i="1" smtClean="0">
                              <a:latin typeface="Cambria Math" panose="02040503050406030204" pitchFamily="18" charset="0"/>
                            </a:rPr>
                            <m:t>𝟏𝟔</m:t>
                          </m:r>
                        </m:e>
                      </m:d>
                    </m:oMath>
                  </m:oMathPara>
                </a14:m>
                <a:endParaRPr lang="es-CO" sz="2160" b="1" dirty="0"/>
              </a:p>
              <a:p>
                <a:endParaRPr lang="es-CO" sz="2160" dirty="0"/>
              </a:p>
            </p:txBody>
          </p:sp>
        </mc:Choice>
        <mc:Fallback xmlns="">
          <p:sp>
            <p:nvSpPr>
              <p:cNvPr id="27" name="Rectángulo 26">
                <a:extLst>
                  <a:ext uri="{FF2B5EF4-FFF2-40B4-BE49-F238E27FC236}">
                    <a16:creationId xmlns:a16="http://schemas.microsoft.com/office/drawing/2014/main" id="{6A01A30D-DA40-46A7-A822-84C6D3DCBD1A}"/>
                  </a:ext>
                </a:extLst>
              </p:cNvPr>
              <p:cNvSpPr>
                <a:spLocks noRot="1" noChangeAspect="1" noMove="1" noResize="1" noEditPoints="1" noAdjustHandles="1" noChangeArrowheads="1" noChangeShapeType="1" noTextEdit="1"/>
              </p:cNvSpPr>
              <p:nvPr/>
            </p:nvSpPr>
            <p:spPr>
              <a:xfrm>
                <a:off x="8270186" y="6350079"/>
                <a:ext cx="2925546" cy="1154932"/>
              </a:xfrm>
              <a:prstGeom prst="rect">
                <a:avLst/>
              </a:prstGeom>
              <a:blipFill>
                <a:blip r:embed="rId12"/>
                <a:stretch>
                  <a:fillRect b="-9948"/>
                </a:stretch>
              </a:blipFill>
              <a:ln>
                <a:solidFill>
                  <a:schemeClr val="tx1"/>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Rectángulo 29">
                <a:extLst>
                  <a:ext uri="{FF2B5EF4-FFF2-40B4-BE49-F238E27FC236}">
                    <a16:creationId xmlns:a16="http://schemas.microsoft.com/office/drawing/2014/main" id="{1714D556-7641-4E32-A5F2-9E5055BA2CBB}"/>
                  </a:ext>
                </a:extLst>
              </p:cNvPr>
              <p:cNvSpPr/>
              <p:nvPr/>
            </p:nvSpPr>
            <p:spPr>
              <a:xfrm>
                <a:off x="11562662" y="6363456"/>
                <a:ext cx="1612056" cy="1065163"/>
              </a:xfrm>
              <a:prstGeom prst="rect">
                <a:avLst/>
              </a:prstGeom>
              <a:ln w="9525">
                <a:solidFill>
                  <a:schemeClr val="tx1"/>
                </a:solidFill>
              </a:ln>
            </p:spPr>
            <p:txBody>
              <a:bodyPr wrap="square">
                <a:spAutoFit/>
              </a:bodyPr>
              <a:lstStyle/>
              <a:p>
                <a:pPr>
                  <a:lnSpc>
                    <a:spcPct val="107000"/>
                  </a:lnSpc>
                  <a:spcAft>
                    <a:spcPts val="960"/>
                  </a:spcAft>
                </a:pPr>
                <a:r>
                  <a:rPr lang="es-MX" sz="132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MX" sz="1260" b="1" i="1">
                        <a:latin typeface="Cambria Math" panose="02040503050406030204" pitchFamily="18" charset="0"/>
                        <a:ea typeface="Times New Roman" panose="02020603050405020304" pitchFamily="18" charset="0"/>
                        <a:cs typeface="Times New Roman" panose="02020603050405020304" pitchFamily="18" charset="0"/>
                      </a:rPr>
                      <m:t> = </m:t>
                    </m:r>
                    <m:d>
                      <m:d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fPr>
                          <m:num>
                            <m:r>
                              <a:rPr lang="es-MX" sz="1260" b="1" i="1">
                                <a:latin typeface="Cambria Math" panose="02040503050406030204" pitchFamily="18" charset="0"/>
                                <a:ea typeface="Times New Roman" panose="02020603050405020304" pitchFamily="18" charset="0"/>
                                <a:cs typeface="Times New Roman" panose="02020603050405020304" pitchFamily="18" charset="0"/>
                              </a:rPr>
                              <m:t>𝟏𝟎</m:t>
                            </m:r>
                          </m:num>
                          <m:den>
                            <m:r>
                              <a:rPr lang="es-MX" sz="1260" b="1" i="1">
                                <a:latin typeface="Cambria Math" panose="02040503050406030204" pitchFamily="18" charset="0"/>
                                <a:ea typeface="Times New Roman" panose="02020603050405020304" pitchFamily="18" charset="0"/>
                                <a:cs typeface="Times New Roman" panose="02020603050405020304" pitchFamily="18" charset="0"/>
                              </a:rPr>
                              <m:t>𝟐</m:t>
                            </m:r>
                          </m:den>
                        </m:f>
                      </m:e>
                    </m:d>
                    <m:r>
                      <a:rPr lang="es-MX" sz="1260" b="1" i="1">
                        <a:latin typeface="Cambria Math" panose="02040503050406030204" pitchFamily="18" charset="0"/>
                        <a:ea typeface="Times New Roman" panose="02020603050405020304" pitchFamily="18" charset="0"/>
                        <a:cs typeface="Times New Roman" panose="02020603050405020304" pitchFamily="18" charset="0"/>
                      </a:rPr>
                      <m:t>𝒙</m:t>
                    </m:r>
                    <m:d>
                      <m:d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CO" sz="1260" b="1" i="1">
                                <a:latin typeface="Cambria Math" panose="02040503050406030204" pitchFamily="18" charset="0"/>
                                <a:ea typeface="Times New Roman" panose="02020603050405020304" pitchFamily="18" charset="0"/>
                                <a:cs typeface="Times New Roman" panose="02020603050405020304" pitchFamily="18" charset="0"/>
                              </a:rPr>
                            </m:ctrlPr>
                          </m:fPr>
                          <m:num>
                            <m:r>
                              <a:rPr lang="es-MX" sz="1260" b="1" i="1">
                                <a:latin typeface="Cambria Math" panose="02040503050406030204" pitchFamily="18" charset="0"/>
                                <a:ea typeface="Times New Roman" panose="02020603050405020304" pitchFamily="18" charset="0"/>
                                <a:cs typeface="Times New Roman" panose="02020603050405020304" pitchFamily="18" charset="0"/>
                              </a:rPr>
                              <m:t>𝟏𝟎</m:t>
                            </m:r>
                          </m:num>
                          <m:den>
                            <m:r>
                              <a:rPr lang="es-MX" sz="1260" b="1" i="1">
                                <a:latin typeface="Cambria Math" panose="02040503050406030204" pitchFamily="18" charset="0"/>
                                <a:ea typeface="Times New Roman" panose="02020603050405020304" pitchFamily="18" charset="0"/>
                                <a:cs typeface="Times New Roman" panose="02020603050405020304" pitchFamily="18" charset="0"/>
                              </a:rPr>
                              <m:t>𝟐</m:t>
                            </m:r>
                          </m:den>
                        </m:f>
                      </m:e>
                    </m:d>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𝟏𝟔</m:t>
                    </m:r>
                  </m:oMath>
                </a14:m>
                <a:endParaRPr lang="es-MX" sz="126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960"/>
                  </a:spcAft>
                </a:pPr>
                <a:r>
                  <a:rPr lang="es-MX" sz="126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MX" sz="1260" b="1" i="1" dirty="0">
                        <a:latin typeface="Cambria Math" panose="02040503050406030204" pitchFamily="18" charset="0"/>
                        <a:ea typeface="Times New Roman" panose="02020603050405020304" pitchFamily="18" charset="0"/>
                        <a:cs typeface="Times New Roman" panose="02020603050405020304" pitchFamily="18" charset="0"/>
                      </a:rPr>
                      <m:t>𝟓</m:t>
                    </m:r>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𝟓</m:t>
                    </m:r>
                    <m:r>
                      <a:rPr lang="es-MX" sz="1260" b="1" i="1">
                        <a:latin typeface="Cambria Math" panose="02040503050406030204" pitchFamily="18" charset="0"/>
                        <a:ea typeface="Times New Roman" panose="02020603050405020304" pitchFamily="18" charset="0"/>
                        <a:cs typeface="Times New Roman" panose="02020603050405020304" pitchFamily="18" charset="0"/>
                      </a:rPr>
                      <m:t>×</m:t>
                    </m:r>
                    <m:r>
                      <a:rPr lang="es-MX" sz="1260" b="1" i="1">
                        <a:latin typeface="Cambria Math" panose="02040503050406030204" pitchFamily="18" charset="0"/>
                        <a:ea typeface="Times New Roman" panose="02020603050405020304" pitchFamily="18" charset="0"/>
                        <a:cs typeface="Times New Roman" panose="02020603050405020304" pitchFamily="18" charset="0"/>
                      </a:rPr>
                      <m:t>𝟏𝟔</m:t>
                    </m:r>
                  </m:oMath>
                </a14:m>
                <a:endParaRPr lang="es-CO" sz="126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60"/>
                  </a:spcAft>
                </a:pPr>
                <a:endParaRPr lang="es-CO" sz="126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0" name="Rectángulo 29">
                <a:extLst>
                  <a:ext uri="{FF2B5EF4-FFF2-40B4-BE49-F238E27FC236}">
                    <a16:creationId xmlns:a16="http://schemas.microsoft.com/office/drawing/2014/main" id="{1714D556-7641-4E32-A5F2-9E5055BA2CBB}"/>
                  </a:ext>
                </a:extLst>
              </p:cNvPr>
              <p:cNvSpPr>
                <a:spLocks noRot="1" noChangeAspect="1" noMove="1" noResize="1" noEditPoints="1" noAdjustHandles="1" noChangeArrowheads="1" noChangeShapeType="1" noTextEdit="1"/>
              </p:cNvSpPr>
              <p:nvPr/>
            </p:nvSpPr>
            <p:spPr>
              <a:xfrm>
                <a:off x="11562662" y="6363456"/>
                <a:ext cx="1612056" cy="1065163"/>
              </a:xfrm>
              <a:prstGeom prst="rect">
                <a:avLst/>
              </a:prstGeom>
              <a:blipFill>
                <a:blip r:embed="rId13"/>
                <a:stretch>
                  <a:fillRect/>
                </a:stretch>
              </a:blipFill>
              <a:ln w="9525">
                <a:solidFill>
                  <a:schemeClr val="tx1"/>
                </a:solidFill>
              </a:ln>
            </p:spPr>
            <p:txBody>
              <a:bodyPr/>
              <a:lstStyle/>
              <a:p>
                <a:r>
                  <a:rPr lang="es-CO">
                    <a:noFill/>
                  </a:rPr>
                  <a:t> </a:t>
                </a:r>
              </a:p>
            </p:txBody>
          </p:sp>
        </mc:Fallback>
      </mc:AlternateContent>
    </p:spTree>
    <p:extLst>
      <p:ext uri="{BB962C8B-B14F-4D97-AF65-F5344CB8AC3E}">
        <p14:creationId xmlns:p14="http://schemas.microsoft.com/office/powerpoint/2010/main" val="933608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a 1">
                <a:extLst>
                  <a:ext uri="{FF2B5EF4-FFF2-40B4-BE49-F238E27FC236}">
                    <a16:creationId xmlns:a16="http://schemas.microsoft.com/office/drawing/2014/main" id="{0875DA9D-5495-472F-AB1E-3B79C061FE50}"/>
                  </a:ext>
                </a:extLst>
              </p:cNvPr>
              <p:cNvGraphicFramePr>
                <a:graphicFrameLocks noGrp="1"/>
              </p:cNvGraphicFramePr>
              <p:nvPr/>
            </p:nvGraphicFramePr>
            <p:xfrm>
              <a:off x="680484" y="1326943"/>
              <a:ext cx="13269434" cy="5613995"/>
            </p:xfrm>
            <a:graphic>
              <a:graphicData uri="http://schemas.openxmlformats.org/drawingml/2006/table">
                <a:tbl>
                  <a:tblPr firstRow="1" firstCol="1" bandRow="1"/>
                  <a:tblGrid>
                    <a:gridCol w="2257668">
                      <a:extLst>
                        <a:ext uri="{9D8B030D-6E8A-4147-A177-3AD203B41FA5}">
                          <a16:colId xmlns:a16="http://schemas.microsoft.com/office/drawing/2014/main" val="3412034531"/>
                        </a:ext>
                      </a:extLst>
                    </a:gridCol>
                    <a:gridCol w="2176499">
                      <a:extLst>
                        <a:ext uri="{9D8B030D-6E8A-4147-A177-3AD203B41FA5}">
                          <a16:colId xmlns:a16="http://schemas.microsoft.com/office/drawing/2014/main" val="2655195223"/>
                        </a:ext>
                      </a:extLst>
                    </a:gridCol>
                    <a:gridCol w="2185519">
                      <a:extLst>
                        <a:ext uri="{9D8B030D-6E8A-4147-A177-3AD203B41FA5}">
                          <a16:colId xmlns:a16="http://schemas.microsoft.com/office/drawing/2014/main" val="309958272"/>
                        </a:ext>
                      </a:extLst>
                    </a:gridCol>
                    <a:gridCol w="2170487">
                      <a:extLst>
                        <a:ext uri="{9D8B030D-6E8A-4147-A177-3AD203B41FA5}">
                          <a16:colId xmlns:a16="http://schemas.microsoft.com/office/drawing/2014/main" val="4228718112"/>
                        </a:ext>
                      </a:extLst>
                    </a:gridCol>
                    <a:gridCol w="2283220">
                      <a:extLst>
                        <a:ext uri="{9D8B030D-6E8A-4147-A177-3AD203B41FA5}">
                          <a16:colId xmlns:a16="http://schemas.microsoft.com/office/drawing/2014/main" val="188083984"/>
                        </a:ext>
                      </a:extLst>
                    </a:gridCol>
                    <a:gridCol w="2196041">
                      <a:extLst>
                        <a:ext uri="{9D8B030D-6E8A-4147-A177-3AD203B41FA5}">
                          <a16:colId xmlns:a16="http://schemas.microsoft.com/office/drawing/2014/main" val="2358927514"/>
                        </a:ext>
                      </a:extLst>
                    </a:gridCol>
                  </a:tblGrid>
                  <a:tr h="796831">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Capa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Filtros</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Tamaño del filtro</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Paso</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Características tamaño mapa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Función de Activación</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61339030"/>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Entrada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smtClean="0">
                                    <a:effectLst/>
                                    <a:latin typeface="Cambria Math" panose="02040503050406030204" pitchFamily="18" charset="0"/>
                                    <a:ea typeface="Times New Roman" panose="02020603050405020304" pitchFamily="18" charset="0"/>
                                    <a:cs typeface="Calibri" panose="020F0502020204030204" pitchFamily="34" charset="0"/>
                                  </a:rPr>
                                  <m:t>32×32</m:t>
                                </m:r>
                                <m:r>
                                  <a:rPr lang="es-MX" sz="2400" b="0" i="1" smtClean="0">
                                    <a:effectLst/>
                                    <a:latin typeface="Cambria Math" panose="02040503050406030204" pitchFamily="18" charset="0"/>
                                    <a:ea typeface="Times New Roman" panose="02020603050405020304" pitchFamily="18" charset="0"/>
                                    <a:cs typeface="Calibri" panose="020F0502020204030204" pitchFamily="34" charset="0"/>
                                  </a:rPr>
                                  <m:t> </m:t>
                                </m:r>
                                <m:r>
                                  <a:rPr lang="es-MX" sz="2400" b="0" i="1" smtClean="0">
                                    <a:effectLst/>
                                    <a:latin typeface="Cambria Math" panose="02040503050406030204" pitchFamily="18" charset="0"/>
                                    <a:ea typeface="Times New Roman" panose="02020603050405020304" pitchFamily="18" charset="0"/>
                                    <a:cs typeface="Calibri" panose="020F0502020204030204" pitchFamily="34" charset="0"/>
                                  </a:rPr>
                                  <m:t>𝑥</m:t>
                                </m:r>
                                <m:r>
                                  <a:rPr lang="es-MX" sz="2400" b="0" i="1" smtClean="0">
                                    <a:effectLst/>
                                    <a:latin typeface="Cambria Math" panose="02040503050406030204" pitchFamily="18" charset="0"/>
                                    <a:ea typeface="Times New Roman" panose="02020603050405020304" pitchFamily="18" charset="0"/>
                                    <a:cs typeface="Calibri" panose="020F0502020204030204" pitchFamily="34" charset="0"/>
                                  </a:rPr>
                                  <m:t> 1</m:t>
                                </m:r>
                              </m:oMath>
                            </m:oMathPara>
                          </a14:m>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2936431"/>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1</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5×5</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28×28×6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𝑇𝑎𝑛h</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236764"/>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Agrupamiento promedio 1</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2×2</m:t>
                                </m:r>
                              </m:oMath>
                            </m:oMathPara>
                          </a14:m>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2</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14×14×6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3438"/>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2</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5×5</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10×10×16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𝑇𝑎𝑛h</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727430"/>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Agrupamiento promedio 2</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2×2</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2</m:t>
                                </m:r>
                              </m:oMath>
                            </m:oMathPara>
                          </a14:m>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5×5×16</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600564"/>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3</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120</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5×5</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120</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𝑇𝑎𝑛h</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4425995"/>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Conexión completa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84</m:t>
                                </m:r>
                              </m:oMath>
                            </m:oMathPara>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𝑇𝑎𝑛h</m:t>
                                </m:r>
                              </m:oMath>
                            </m:oMathPara>
                          </a14:m>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2746158"/>
                      </a:ext>
                    </a:extLst>
                  </a:tr>
                  <a:tr h="796831">
                    <a:tc>
                      <a:txBody>
                        <a:bodyPr/>
                        <a:lstStyle/>
                        <a:p>
                          <a:pPr>
                            <a:lnSpc>
                              <a:spcPct val="107000"/>
                            </a:lnSpc>
                            <a:spcAft>
                              <a:spcPts val="0"/>
                            </a:spcAft>
                          </a:pPr>
                          <a:r>
                            <a:rPr lang="es-MX" sz="2400" dirty="0">
                              <a:effectLst/>
                              <a:latin typeface="Calibri" panose="020F0502020204030204" pitchFamily="34" charset="0"/>
                              <a:ea typeface="Times New Roman" panose="02020603050405020304" pitchFamily="18" charset="0"/>
                              <a:cs typeface="Calibri" panose="020F0502020204030204" pitchFamily="34" charset="0"/>
                            </a:rPr>
                            <a:t>Conexión completa</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10</m:t>
                              </m:r>
                            </m:oMath>
                          </a14:m>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MX" sz="2400" i="1">
                                  <a:effectLst/>
                                  <a:latin typeface="Cambria Math" panose="02040503050406030204" pitchFamily="18" charset="0"/>
                                  <a:ea typeface="Times New Roman" panose="02020603050405020304" pitchFamily="18" charset="0"/>
                                  <a:cs typeface="Calibri" panose="020F0502020204030204" pitchFamily="34" charset="0"/>
                                </a:rPr>
                                <m:t>𝑆𝑜𝑓𝑡𝑚𝑎𝑥</m:t>
                              </m:r>
                            </m:oMath>
                          </a14:m>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810272"/>
                      </a:ext>
                    </a:extLst>
                  </a:tr>
                </a:tbl>
              </a:graphicData>
            </a:graphic>
          </p:graphicFrame>
        </mc:Choice>
        <mc:Fallback xmlns="">
          <p:graphicFrame>
            <p:nvGraphicFramePr>
              <p:cNvPr id="2" name="Tabla 1">
                <a:extLst>
                  <a:ext uri="{FF2B5EF4-FFF2-40B4-BE49-F238E27FC236}">
                    <a16:creationId xmlns:a16="http://schemas.microsoft.com/office/drawing/2014/main" id="{0875DA9D-5495-472F-AB1E-3B79C061FE50}"/>
                  </a:ext>
                </a:extLst>
              </p:cNvPr>
              <p:cNvGraphicFramePr>
                <a:graphicFrameLocks noGrp="1"/>
              </p:cNvGraphicFramePr>
              <p:nvPr/>
            </p:nvGraphicFramePr>
            <p:xfrm>
              <a:off x="680484" y="1326943"/>
              <a:ext cx="13269434" cy="5613995"/>
            </p:xfrm>
            <a:graphic>
              <a:graphicData uri="http://schemas.openxmlformats.org/drawingml/2006/table">
                <a:tbl>
                  <a:tblPr firstRow="1" firstCol="1" bandRow="1"/>
                  <a:tblGrid>
                    <a:gridCol w="2257668">
                      <a:extLst>
                        <a:ext uri="{9D8B030D-6E8A-4147-A177-3AD203B41FA5}">
                          <a16:colId xmlns:a16="http://schemas.microsoft.com/office/drawing/2014/main" val="3412034531"/>
                        </a:ext>
                      </a:extLst>
                    </a:gridCol>
                    <a:gridCol w="2176499">
                      <a:extLst>
                        <a:ext uri="{9D8B030D-6E8A-4147-A177-3AD203B41FA5}">
                          <a16:colId xmlns:a16="http://schemas.microsoft.com/office/drawing/2014/main" val="2655195223"/>
                        </a:ext>
                      </a:extLst>
                    </a:gridCol>
                    <a:gridCol w="2185519">
                      <a:extLst>
                        <a:ext uri="{9D8B030D-6E8A-4147-A177-3AD203B41FA5}">
                          <a16:colId xmlns:a16="http://schemas.microsoft.com/office/drawing/2014/main" val="309958272"/>
                        </a:ext>
                      </a:extLst>
                    </a:gridCol>
                    <a:gridCol w="2170487">
                      <a:extLst>
                        <a:ext uri="{9D8B030D-6E8A-4147-A177-3AD203B41FA5}">
                          <a16:colId xmlns:a16="http://schemas.microsoft.com/office/drawing/2014/main" val="4228718112"/>
                        </a:ext>
                      </a:extLst>
                    </a:gridCol>
                    <a:gridCol w="2283220">
                      <a:extLst>
                        <a:ext uri="{9D8B030D-6E8A-4147-A177-3AD203B41FA5}">
                          <a16:colId xmlns:a16="http://schemas.microsoft.com/office/drawing/2014/main" val="188083984"/>
                        </a:ext>
                      </a:extLst>
                    </a:gridCol>
                    <a:gridCol w="2196041">
                      <a:extLst>
                        <a:ext uri="{9D8B030D-6E8A-4147-A177-3AD203B41FA5}">
                          <a16:colId xmlns:a16="http://schemas.microsoft.com/office/drawing/2014/main" val="2358927514"/>
                        </a:ext>
                      </a:extLst>
                    </a:gridCol>
                  </a:tblGrid>
                  <a:tr h="796831">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Capa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Filtros</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Tamaño del filtro</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Paso</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Características tamaño mapa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a:lnSpc>
                              <a:spcPct val="107000"/>
                            </a:lnSpc>
                            <a:spcAft>
                              <a:spcPts val="0"/>
                            </a:spcAft>
                          </a:pPr>
                          <a:r>
                            <a:rPr lang="es-MX" sz="2400" b="1">
                              <a:effectLst/>
                              <a:latin typeface="Calibri" panose="020F0502020204030204" pitchFamily="34" charset="0"/>
                              <a:ea typeface="Times New Roman" panose="02020603050405020304" pitchFamily="18" charset="0"/>
                              <a:cs typeface="Calibri" panose="020F0502020204030204" pitchFamily="34" charset="0"/>
                            </a:rPr>
                            <a:t>Función de Activación</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61339030"/>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Entrada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216418" r="-96533" b="-1116418"/>
                          </a:stretch>
                        </a:blipFill>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2936431"/>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1</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04202" t="-316418" r="-406723" b="-1016418"/>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3064" t="-316418" r="-304457" b="-1016418"/>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5618" t="-316418" r="-207022" b="-1016418"/>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316418" r="-96533" b="-1016418"/>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05278" t="-316418" r="-556" b="-1016418"/>
                          </a:stretch>
                        </a:blipFill>
                      </a:tcPr>
                    </a:tc>
                    <a:extLst>
                      <a:ext uri="{0D108BD9-81ED-4DB2-BD59-A6C34878D82A}">
                        <a16:rowId xmlns:a16="http://schemas.microsoft.com/office/drawing/2014/main" val="1014236764"/>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Agrupamiento promedio 1</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3064" t="-212977" r="-304457" b="-419847"/>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5618" t="-212977" r="-207022" b="-419847"/>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212977" r="-96533" b="-419847"/>
                          </a:stretch>
                        </a:blipFill>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3438"/>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2</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04202" t="-621212" r="-406723" b="-733333"/>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3064" t="-621212" r="-304457" b="-733333"/>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5618" t="-621212" r="-207022" b="-733333"/>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621212" r="-96533" b="-733333"/>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05278" t="-621212" r="-556" b="-733333"/>
                          </a:stretch>
                        </a:blipFill>
                      </a:tcPr>
                    </a:tc>
                    <a:extLst>
                      <a:ext uri="{0D108BD9-81ED-4DB2-BD59-A6C34878D82A}">
                        <a16:rowId xmlns:a16="http://schemas.microsoft.com/office/drawing/2014/main" val="3664727430"/>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Agrupamiento promedio 2</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3064" t="-363359" r="-304457" b="-2694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5618" t="-363359" r="-207022" b="-2694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363359" r="-96533" b="-269466"/>
                          </a:stretch>
                        </a:blipFill>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600564"/>
                      </a:ext>
                    </a:extLst>
                  </a:tr>
                  <a:tr h="407460">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Conv. 3</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104202" t="-905970" r="-406723" b="-4268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3064" t="-905970" r="-304457" b="-4268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5618" t="-905970" r="-207022" b="-4268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905970" r="-96533" b="-426866"/>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05278" t="-905970" r="-556" b="-426866"/>
                          </a:stretch>
                        </a:blipFill>
                      </a:tcPr>
                    </a:tc>
                    <a:extLst>
                      <a:ext uri="{0D108BD9-81ED-4DB2-BD59-A6C34878D82A}">
                        <a16:rowId xmlns:a16="http://schemas.microsoft.com/office/drawing/2014/main" val="1024425995"/>
                      </a:ext>
                    </a:extLst>
                  </a:tr>
                  <a:tr h="796831">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Conexión completa</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514504" r="-96533" b="-118321"/>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05278" t="-514504" r="-556" b="-118321"/>
                          </a:stretch>
                        </a:blipFill>
                      </a:tcPr>
                    </a:tc>
                    <a:extLst>
                      <a:ext uri="{0D108BD9-81ED-4DB2-BD59-A6C34878D82A}">
                        <a16:rowId xmlns:a16="http://schemas.microsoft.com/office/drawing/2014/main" val="532746158"/>
                      </a:ext>
                    </a:extLst>
                  </a:tr>
                  <a:tr h="796831">
                    <a:tc>
                      <a:txBody>
                        <a:bodyPr/>
                        <a:lstStyle/>
                        <a:p>
                          <a:pPr>
                            <a:lnSpc>
                              <a:spcPct val="107000"/>
                            </a:lnSpc>
                            <a:spcAft>
                              <a:spcPts val="0"/>
                            </a:spcAft>
                          </a:pPr>
                          <a:r>
                            <a:rPr lang="es-MX" sz="2400" dirty="0">
                              <a:effectLst/>
                              <a:latin typeface="Calibri" panose="020F0502020204030204" pitchFamily="34" charset="0"/>
                              <a:ea typeface="Times New Roman" panose="02020603050405020304" pitchFamily="18" charset="0"/>
                              <a:cs typeface="Calibri" panose="020F0502020204030204" pitchFamily="34" charset="0"/>
                            </a:rPr>
                            <a:t>Conexión completa</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             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MX" sz="2400">
                              <a:effectLst/>
                              <a:latin typeface="Calibri" panose="020F0502020204030204" pitchFamily="34" charset="0"/>
                              <a:ea typeface="Times New Roman" panose="02020603050405020304" pitchFamily="18" charset="0"/>
                              <a:cs typeface="Calibri" panose="020F0502020204030204" pitchFamily="34" charset="0"/>
                            </a:rPr>
                            <a:t>_</a:t>
                          </a:r>
                          <a:endParaRPr lang="es-CO" sz="2400">
                            <a:effectLst/>
                            <a:latin typeface="Calibri" panose="020F0502020204030204" pitchFamily="34" charset="0"/>
                            <a:ea typeface="Calibri" panose="020F0502020204030204" pitchFamily="34" charset="0"/>
                            <a:cs typeface="Times New Roman" panose="02020603050405020304" pitchFamily="18" charset="0"/>
                          </a:endParaRPr>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85067" t="-614504" r="-96533" b="-18321"/>
                          </a:stretch>
                        </a:blipFill>
                      </a:tcPr>
                    </a:tc>
                    <a:tc>
                      <a:txBody>
                        <a:bodyPr/>
                        <a:lstStyle/>
                        <a:p>
                          <a:endParaRPr lang="es-CO"/>
                        </a:p>
                      </a:txBody>
                      <a:tcPr marL="82296" marR="82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05278" t="-614504" r="-556" b="-18321"/>
                          </a:stretch>
                        </a:blipFill>
                      </a:tcPr>
                    </a:tc>
                    <a:extLst>
                      <a:ext uri="{0D108BD9-81ED-4DB2-BD59-A6C34878D82A}">
                        <a16:rowId xmlns:a16="http://schemas.microsoft.com/office/drawing/2014/main" val="2781810272"/>
                      </a:ext>
                    </a:extLst>
                  </a:tr>
                </a:tbl>
              </a:graphicData>
            </a:graphic>
          </p:graphicFrame>
        </mc:Fallback>
      </mc:AlternateContent>
      <p:sp>
        <p:nvSpPr>
          <p:cNvPr id="3" name="Rectángulo 2">
            <a:extLst>
              <a:ext uri="{FF2B5EF4-FFF2-40B4-BE49-F238E27FC236}">
                <a16:creationId xmlns:a16="http://schemas.microsoft.com/office/drawing/2014/main" id="{24D3C875-CBA9-4BFE-83B3-FDEABD72FE4E}"/>
              </a:ext>
            </a:extLst>
          </p:cNvPr>
          <p:cNvSpPr/>
          <p:nvPr/>
        </p:nvSpPr>
        <p:spPr>
          <a:xfrm>
            <a:off x="2300042" y="642254"/>
            <a:ext cx="10156110" cy="535531"/>
          </a:xfrm>
          <a:prstGeom prst="rect">
            <a:avLst/>
          </a:prstGeom>
        </p:spPr>
        <p:txBody>
          <a:bodyPr wrap="square">
            <a:spAutoFit/>
          </a:bodyPr>
          <a:lstStyle/>
          <a:p>
            <a:pPr algn="ctr"/>
            <a:r>
              <a:rPr lang="es-MX" sz="2880" b="1" i="1" dirty="0">
                <a:solidFill>
                  <a:srgbClr val="333333"/>
                </a:solidFill>
                <a:latin typeface="+mj-lt"/>
              </a:rPr>
              <a:t>Resumen de la arquitectura de la Red Neuronal </a:t>
            </a:r>
            <a:r>
              <a:rPr lang="es-MX" sz="2880" b="1" i="1" dirty="0" err="1">
                <a:solidFill>
                  <a:srgbClr val="333333"/>
                </a:solidFill>
                <a:latin typeface="+mj-lt"/>
              </a:rPr>
              <a:t>Let</a:t>
            </a:r>
            <a:r>
              <a:rPr lang="es-MX" sz="2880" b="1" i="1" dirty="0">
                <a:solidFill>
                  <a:srgbClr val="333333"/>
                </a:solidFill>
                <a:latin typeface="+mj-lt"/>
              </a:rPr>
              <a:t> Net</a:t>
            </a:r>
            <a:endParaRPr lang="es-CO" sz="2880" b="1" i="1" dirty="0">
              <a:latin typeface="+mj-lt"/>
            </a:endParaRPr>
          </a:p>
        </p:txBody>
      </p:sp>
      <p:sp>
        <p:nvSpPr>
          <p:cNvPr id="4" name="CuadroTexto 3">
            <a:extLst>
              <a:ext uri="{FF2B5EF4-FFF2-40B4-BE49-F238E27FC236}">
                <a16:creationId xmlns:a16="http://schemas.microsoft.com/office/drawing/2014/main" id="{9F457A65-FA8B-440A-A44F-FB0E4A7C572B}"/>
              </a:ext>
            </a:extLst>
          </p:cNvPr>
          <p:cNvSpPr txBox="1"/>
          <p:nvPr/>
        </p:nvSpPr>
        <p:spPr>
          <a:xfrm>
            <a:off x="680483" y="7202322"/>
            <a:ext cx="3193888" cy="424732"/>
          </a:xfrm>
          <a:prstGeom prst="rect">
            <a:avLst/>
          </a:prstGeom>
          <a:noFill/>
        </p:spPr>
        <p:txBody>
          <a:bodyPr wrap="none" rtlCol="0">
            <a:spAutoFit/>
          </a:bodyPr>
          <a:lstStyle/>
          <a:p>
            <a:r>
              <a:rPr lang="es-MX" sz="2160" dirty="0"/>
              <a:t>Fuente: Yann </a:t>
            </a:r>
            <a:r>
              <a:rPr lang="es-MX" sz="2160" dirty="0" err="1"/>
              <a:t>LeCun</a:t>
            </a:r>
            <a:r>
              <a:rPr lang="es-MX" sz="2160" dirty="0"/>
              <a:t> (1990)</a:t>
            </a:r>
            <a:endParaRPr lang="es-CO" sz="2160" dirty="0"/>
          </a:p>
        </p:txBody>
      </p:sp>
    </p:spTree>
    <p:extLst>
      <p:ext uri="{BB962C8B-B14F-4D97-AF65-F5344CB8AC3E}">
        <p14:creationId xmlns:p14="http://schemas.microsoft.com/office/powerpoint/2010/main" val="724180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CFE4B08-546E-47B3-BD3C-469F5CBD2E28}"/>
              </a:ext>
            </a:extLst>
          </p:cNvPr>
          <p:cNvSpPr txBox="1"/>
          <p:nvPr/>
        </p:nvSpPr>
        <p:spPr>
          <a:xfrm>
            <a:off x="1161825" y="860611"/>
            <a:ext cx="11768866" cy="6075509"/>
          </a:xfrm>
          <a:prstGeom prst="rect">
            <a:avLst/>
          </a:prstGeom>
          <a:noFill/>
        </p:spPr>
        <p:txBody>
          <a:bodyPr wrap="square" rtlCol="0">
            <a:spAutoFit/>
          </a:bodyPr>
          <a:lstStyle/>
          <a:p>
            <a:r>
              <a:rPr lang="es-MX" sz="3840" b="1" i="1" dirty="0"/>
              <a:t>La metodología general para construir modelos de RNC se basa en los siguientes pasos (</a:t>
            </a:r>
            <a:r>
              <a:rPr lang="es-MX" sz="3840" b="1" i="1" dirty="0" err="1"/>
              <a:t>Oppermann</a:t>
            </a:r>
            <a:r>
              <a:rPr lang="es-MX" sz="3840" b="1" i="1" dirty="0"/>
              <a:t>, 2019): </a:t>
            </a:r>
          </a:p>
          <a:p>
            <a:endParaRPr lang="es-MX" sz="2160" dirty="0"/>
          </a:p>
          <a:p>
            <a:pPr marL="861060" indent="-430530">
              <a:buAutoNum type="alphaLcParenR"/>
            </a:pPr>
            <a:r>
              <a:rPr lang="es-MX" sz="3360" dirty="0"/>
              <a:t>Definición del set de datos de entrenamiento.</a:t>
            </a:r>
          </a:p>
          <a:p>
            <a:pPr marL="861060" indent="-430530">
              <a:buAutoNum type="alphaLcParenR"/>
            </a:pPr>
            <a:r>
              <a:rPr lang="es-MX" sz="3360" dirty="0"/>
              <a:t>Definición de las capas que va a tener la red neuronal.</a:t>
            </a:r>
          </a:p>
          <a:p>
            <a:pPr marL="861060" indent="-430530">
              <a:buAutoNum type="alphaLcParenR"/>
            </a:pPr>
            <a:r>
              <a:rPr lang="es-MX" sz="3360" dirty="0"/>
              <a:t>Definición de la función de activación adecuada por capa.</a:t>
            </a:r>
          </a:p>
          <a:p>
            <a:pPr marL="861060" indent="-430530">
              <a:buAutoNum type="alphaLcParenR"/>
            </a:pPr>
            <a:r>
              <a:rPr lang="es-MX" sz="3360" dirty="0"/>
              <a:t>Entrenamiento del modelo.</a:t>
            </a:r>
          </a:p>
          <a:p>
            <a:pPr marL="861060" indent="-430530">
              <a:buAutoNum type="alphaLcParenR"/>
            </a:pPr>
            <a:r>
              <a:rPr lang="es-MX" sz="3360" dirty="0"/>
              <a:t>Comparación de resultado.</a:t>
            </a:r>
          </a:p>
          <a:p>
            <a:pPr marL="861060" indent="-430530">
              <a:buAutoNum type="alphaLcParenR"/>
            </a:pPr>
            <a:r>
              <a:rPr lang="es-MX" sz="3360" dirty="0"/>
              <a:t>Definición de la función de pérdida.</a:t>
            </a:r>
          </a:p>
          <a:p>
            <a:pPr marL="861060" indent="-430530">
              <a:buAutoNum type="alphaLcParenR"/>
            </a:pPr>
            <a:r>
              <a:rPr lang="es-MX" sz="3360" dirty="0"/>
              <a:t>Aplicación de cambios a parámetros y pesos para minimizar la función de pérdida.</a:t>
            </a:r>
          </a:p>
          <a:p>
            <a:pPr marL="411480" indent="-411480">
              <a:buAutoNum type="alphaLcParenR"/>
            </a:pPr>
            <a:endParaRPr lang="es-CO" sz="2160" dirty="0"/>
          </a:p>
        </p:txBody>
      </p:sp>
    </p:spTree>
    <p:extLst>
      <p:ext uri="{BB962C8B-B14F-4D97-AF65-F5344CB8AC3E}">
        <p14:creationId xmlns:p14="http://schemas.microsoft.com/office/powerpoint/2010/main" val="1873238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D57D2C6-1F5C-427A-9226-2F31A73C2020}"/>
              </a:ext>
            </a:extLst>
          </p:cNvPr>
          <p:cNvSpPr txBox="1"/>
          <p:nvPr/>
        </p:nvSpPr>
        <p:spPr>
          <a:xfrm>
            <a:off x="3743662" y="3184264"/>
            <a:ext cx="5799536" cy="1200329"/>
          </a:xfrm>
          <a:prstGeom prst="rect">
            <a:avLst/>
          </a:prstGeom>
          <a:noFill/>
        </p:spPr>
        <p:txBody>
          <a:bodyPr wrap="none" rtlCol="0">
            <a:spAutoFit/>
          </a:bodyPr>
          <a:lstStyle/>
          <a:p>
            <a:r>
              <a:rPr lang="es-MX" sz="7200" dirty="0"/>
              <a:t>Otro Ejemplo…</a:t>
            </a:r>
            <a:endParaRPr lang="es-CO" sz="7200" dirty="0"/>
          </a:p>
        </p:txBody>
      </p:sp>
    </p:spTree>
    <p:extLst>
      <p:ext uri="{BB962C8B-B14F-4D97-AF65-F5344CB8AC3E}">
        <p14:creationId xmlns:p14="http://schemas.microsoft.com/office/powerpoint/2010/main" val="2264788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i0.wp.com/www.aprendemachinelearning.com/wp-content/uploads/2018/11/CNN-08.png?resize=525%2C313">
            <a:hlinkClick r:id="rId3"/>
            <a:extLst>
              <a:ext uri="{FF2B5EF4-FFF2-40B4-BE49-F238E27FC236}">
                <a16:creationId xmlns:a16="http://schemas.microsoft.com/office/drawing/2014/main" id="{D265AD67-B627-4434-91EC-02D6323B8327}"/>
              </a:ext>
            </a:extLst>
          </p:cNvPr>
          <p:cNvPicPr/>
          <p:nvPr/>
        </p:nvPicPr>
        <p:blipFill rotWithShape="1">
          <a:blip r:embed="rId4">
            <a:extLst>
              <a:ext uri="{28A0092B-C50C-407E-A947-70E740481C1C}">
                <a14:useLocalDpi xmlns:a14="http://schemas.microsoft.com/office/drawing/2010/main" val="0"/>
              </a:ext>
            </a:extLst>
          </a:blip>
          <a:srcRect t="18795" r="16168" b="27469"/>
          <a:stretch/>
        </p:blipFill>
        <p:spPr bwMode="auto">
          <a:xfrm>
            <a:off x="494851" y="1613648"/>
            <a:ext cx="10391887" cy="4490250"/>
          </a:xfrm>
          <a:prstGeom prst="rect">
            <a:avLst/>
          </a:prstGeom>
          <a:noFill/>
          <a:ln>
            <a:noFill/>
          </a:ln>
        </p:spPr>
      </p:pic>
      <p:sp>
        <p:nvSpPr>
          <p:cNvPr id="3" name="CuadroTexto 2">
            <a:extLst>
              <a:ext uri="{FF2B5EF4-FFF2-40B4-BE49-F238E27FC236}">
                <a16:creationId xmlns:a16="http://schemas.microsoft.com/office/drawing/2014/main" id="{963908A6-1E32-4B92-B1B9-85287C36A131}"/>
              </a:ext>
            </a:extLst>
          </p:cNvPr>
          <p:cNvSpPr txBox="1"/>
          <p:nvPr/>
        </p:nvSpPr>
        <p:spPr>
          <a:xfrm>
            <a:off x="494851" y="6325497"/>
            <a:ext cx="2306081" cy="424732"/>
          </a:xfrm>
          <a:prstGeom prst="rect">
            <a:avLst/>
          </a:prstGeom>
          <a:noFill/>
        </p:spPr>
        <p:txBody>
          <a:bodyPr wrap="none" rtlCol="0">
            <a:spAutoFit/>
          </a:bodyPr>
          <a:lstStyle/>
          <a:p>
            <a:r>
              <a:rPr lang="es-MX" sz="2160" dirty="0"/>
              <a:t>Imagen de entrada</a:t>
            </a:r>
            <a:endParaRPr lang="es-CO" sz="2160" dirty="0"/>
          </a:p>
        </p:txBody>
      </p:sp>
      <p:sp>
        <p:nvSpPr>
          <p:cNvPr id="4" name="CuadroTexto 3">
            <a:extLst>
              <a:ext uri="{FF2B5EF4-FFF2-40B4-BE49-F238E27FC236}">
                <a16:creationId xmlns:a16="http://schemas.microsoft.com/office/drawing/2014/main" id="{C93A674B-7FAF-4E26-8F9C-138C674C402A}"/>
              </a:ext>
            </a:extLst>
          </p:cNvPr>
          <p:cNvSpPr txBox="1"/>
          <p:nvPr/>
        </p:nvSpPr>
        <p:spPr>
          <a:xfrm>
            <a:off x="3055171" y="6325497"/>
            <a:ext cx="2926080" cy="1754326"/>
          </a:xfrm>
          <a:prstGeom prst="rect">
            <a:avLst/>
          </a:prstGeom>
          <a:noFill/>
        </p:spPr>
        <p:txBody>
          <a:bodyPr wrap="square" rtlCol="0">
            <a:spAutoFit/>
          </a:bodyPr>
          <a:lstStyle/>
          <a:p>
            <a:r>
              <a:rPr lang="es-MX" sz="2160" dirty="0"/>
              <a:t>Primera convolución</a:t>
            </a:r>
          </a:p>
          <a:p>
            <a:pPr marL="342900" indent="-342900">
              <a:buFont typeface="Arial" panose="020B0604020202020204" pitchFamily="34" charset="0"/>
              <a:buChar char="•"/>
            </a:pPr>
            <a:r>
              <a:rPr lang="es-MX" sz="2160" dirty="0"/>
              <a:t>Filtros</a:t>
            </a:r>
          </a:p>
          <a:p>
            <a:pPr marL="342900" indent="-342900">
              <a:buFont typeface="Arial" panose="020B0604020202020204" pitchFamily="34" charset="0"/>
              <a:buChar char="•"/>
            </a:pPr>
            <a:r>
              <a:rPr lang="es-MX" sz="2160" dirty="0"/>
              <a:t>Función de activación </a:t>
            </a:r>
            <a:r>
              <a:rPr lang="es-MX" sz="2160" dirty="0" err="1"/>
              <a:t>ReLu</a:t>
            </a:r>
            <a:endParaRPr lang="es-MX" sz="2160" dirty="0"/>
          </a:p>
          <a:p>
            <a:pPr marL="342900" indent="-342900">
              <a:buFont typeface="Arial" panose="020B0604020202020204" pitchFamily="34" charset="0"/>
              <a:buChar char="•"/>
            </a:pPr>
            <a:r>
              <a:rPr lang="es-MX" sz="2160" dirty="0" err="1"/>
              <a:t>Subsampling</a:t>
            </a:r>
            <a:endParaRPr lang="es-CO" sz="2160" dirty="0"/>
          </a:p>
        </p:txBody>
      </p:sp>
      <p:sp>
        <p:nvSpPr>
          <p:cNvPr id="5" name="CuadroTexto 4">
            <a:extLst>
              <a:ext uri="{FF2B5EF4-FFF2-40B4-BE49-F238E27FC236}">
                <a16:creationId xmlns:a16="http://schemas.microsoft.com/office/drawing/2014/main" id="{998378EC-EE61-4409-BD11-DDF7FDDEE70F}"/>
              </a:ext>
            </a:extLst>
          </p:cNvPr>
          <p:cNvSpPr txBox="1"/>
          <p:nvPr/>
        </p:nvSpPr>
        <p:spPr>
          <a:xfrm>
            <a:off x="5981252" y="6325497"/>
            <a:ext cx="2194560" cy="1089529"/>
          </a:xfrm>
          <a:prstGeom prst="rect">
            <a:avLst/>
          </a:prstGeom>
          <a:noFill/>
        </p:spPr>
        <p:txBody>
          <a:bodyPr wrap="square" rtlCol="0">
            <a:spAutoFit/>
          </a:bodyPr>
          <a:lstStyle/>
          <a:p>
            <a:r>
              <a:rPr lang="es-MX" sz="2160" dirty="0"/>
              <a:t>Segunda Convolución</a:t>
            </a:r>
          </a:p>
          <a:p>
            <a:r>
              <a:rPr lang="es-MX" sz="2160" dirty="0"/>
              <a:t>Y sucesivas</a:t>
            </a:r>
            <a:endParaRPr lang="es-CO" sz="2160" dirty="0"/>
          </a:p>
        </p:txBody>
      </p:sp>
      <p:sp>
        <p:nvSpPr>
          <p:cNvPr id="6" name="CuadroTexto 5">
            <a:extLst>
              <a:ext uri="{FF2B5EF4-FFF2-40B4-BE49-F238E27FC236}">
                <a16:creationId xmlns:a16="http://schemas.microsoft.com/office/drawing/2014/main" id="{947918FE-056D-426F-ACD5-476123F2F445}"/>
              </a:ext>
            </a:extLst>
          </p:cNvPr>
          <p:cNvSpPr txBox="1"/>
          <p:nvPr/>
        </p:nvSpPr>
        <p:spPr>
          <a:xfrm>
            <a:off x="8175813" y="6381419"/>
            <a:ext cx="2495773" cy="1421928"/>
          </a:xfrm>
          <a:prstGeom prst="rect">
            <a:avLst/>
          </a:prstGeom>
          <a:noFill/>
        </p:spPr>
        <p:txBody>
          <a:bodyPr wrap="square" rtlCol="0">
            <a:spAutoFit/>
          </a:bodyPr>
          <a:lstStyle/>
          <a:p>
            <a:r>
              <a:rPr lang="es-MX" sz="2160" dirty="0"/>
              <a:t>Red Neuronal Multicapa</a:t>
            </a:r>
          </a:p>
          <a:p>
            <a:r>
              <a:rPr lang="es-MX" sz="2160" dirty="0"/>
              <a:t>(</a:t>
            </a:r>
            <a:r>
              <a:rPr lang="es-MX" sz="2160" dirty="0" err="1"/>
              <a:t>fully</a:t>
            </a:r>
            <a:r>
              <a:rPr lang="es-MX" sz="2160" dirty="0"/>
              <a:t> </a:t>
            </a:r>
            <a:r>
              <a:rPr lang="es-MX" sz="2160" dirty="0" err="1"/>
              <a:t>Connected</a:t>
            </a:r>
            <a:r>
              <a:rPr lang="es-MX" sz="2160" dirty="0"/>
              <a:t>)</a:t>
            </a:r>
          </a:p>
          <a:p>
            <a:endParaRPr lang="es-CO" sz="2160" dirty="0"/>
          </a:p>
        </p:txBody>
      </p:sp>
      <p:sp>
        <p:nvSpPr>
          <p:cNvPr id="7" name="CuadroTexto 6">
            <a:extLst>
              <a:ext uri="{FF2B5EF4-FFF2-40B4-BE49-F238E27FC236}">
                <a16:creationId xmlns:a16="http://schemas.microsoft.com/office/drawing/2014/main" id="{84EC525E-7A6F-4C72-B586-56CE86728D3C}"/>
              </a:ext>
            </a:extLst>
          </p:cNvPr>
          <p:cNvSpPr txBox="1"/>
          <p:nvPr/>
        </p:nvSpPr>
        <p:spPr>
          <a:xfrm>
            <a:off x="11741308" y="6103898"/>
            <a:ext cx="2158861" cy="1089529"/>
          </a:xfrm>
          <a:prstGeom prst="rect">
            <a:avLst/>
          </a:prstGeom>
          <a:noFill/>
        </p:spPr>
        <p:txBody>
          <a:bodyPr wrap="none" rtlCol="0">
            <a:spAutoFit/>
          </a:bodyPr>
          <a:lstStyle/>
          <a:p>
            <a:r>
              <a:rPr lang="es-MX" sz="2160" dirty="0"/>
              <a:t>Capa de salida:</a:t>
            </a:r>
          </a:p>
          <a:p>
            <a:r>
              <a:rPr lang="es-MX" sz="2160" dirty="0"/>
              <a:t>Clasificación </a:t>
            </a:r>
          </a:p>
          <a:p>
            <a:r>
              <a:rPr lang="es-MX" sz="2160" dirty="0" err="1"/>
              <a:t>One</a:t>
            </a:r>
            <a:r>
              <a:rPr lang="es-MX" sz="2160" dirty="0"/>
              <a:t> Hot </a:t>
            </a:r>
            <a:r>
              <a:rPr lang="es-MX" sz="2160" dirty="0" err="1"/>
              <a:t>Encoded</a:t>
            </a:r>
            <a:endParaRPr lang="es-CO" sz="2160" dirty="0"/>
          </a:p>
        </p:txBody>
      </p:sp>
      <p:sp>
        <p:nvSpPr>
          <p:cNvPr id="8" name="CuadroTexto 7">
            <a:extLst>
              <a:ext uri="{FF2B5EF4-FFF2-40B4-BE49-F238E27FC236}">
                <a16:creationId xmlns:a16="http://schemas.microsoft.com/office/drawing/2014/main" id="{BC2C06E5-13F5-4B36-8B43-EF009D587801}"/>
              </a:ext>
            </a:extLst>
          </p:cNvPr>
          <p:cNvSpPr txBox="1"/>
          <p:nvPr/>
        </p:nvSpPr>
        <p:spPr>
          <a:xfrm>
            <a:off x="740450" y="407786"/>
            <a:ext cx="13136930" cy="757130"/>
          </a:xfrm>
          <a:prstGeom prst="rect">
            <a:avLst/>
          </a:prstGeom>
          <a:noFill/>
        </p:spPr>
        <p:txBody>
          <a:bodyPr wrap="none" rtlCol="0">
            <a:spAutoFit/>
          </a:bodyPr>
          <a:lstStyle/>
          <a:p>
            <a:r>
              <a:rPr lang="es-MX" sz="4320" b="1" i="1" dirty="0">
                <a:latin typeface="Arial" panose="020B0604020202020204" pitchFamily="34" charset="0"/>
                <a:cs typeface="Arial" panose="020B0604020202020204" pitchFamily="34" charset="0"/>
              </a:rPr>
              <a:t>Arquitectura de una Red Neuronal </a:t>
            </a:r>
            <a:r>
              <a:rPr lang="es-MX" sz="4320" b="1" i="1" dirty="0" err="1">
                <a:latin typeface="Arial" panose="020B0604020202020204" pitchFamily="34" charset="0"/>
                <a:cs typeface="Arial" panose="020B0604020202020204" pitchFamily="34" charset="0"/>
              </a:rPr>
              <a:t>Convolucional</a:t>
            </a:r>
            <a:endParaRPr lang="es-CO" sz="4320" b="1" i="1" dirty="0">
              <a:latin typeface="Arial" panose="020B0604020202020204" pitchFamily="34" charset="0"/>
              <a:cs typeface="Arial" panose="020B0604020202020204" pitchFamily="34" charset="0"/>
            </a:endParaRPr>
          </a:p>
        </p:txBody>
      </p:sp>
      <p:sp>
        <p:nvSpPr>
          <p:cNvPr id="10" name="Elipse 9">
            <a:extLst>
              <a:ext uri="{FF2B5EF4-FFF2-40B4-BE49-F238E27FC236}">
                <a16:creationId xmlns:a16="http://schemas.microsoft.com/office/drawing/2014/main" id="{29CCF3E4-C97B-4E5A-AE99-5101C266C9E2}"/>
              </a:ext>
            </a:extLst>
          </p:cNvPr>
          <p:cNvSpPr/>
          <p:nvPr/>
        </p:nvSpPr>
        <p:spPr>
          <a:xfrm>
            <a:off x="11249475" y="2934826"/>
            <a:ext cx="467293" cy="44319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11" name="Elipse 10">
            <a:extLst>
              <a:ext uri="{FF2B5EF4-FFF2-40B4-BE49-F238E27FC236}">
                <a16:creationId xmlns:a16="http://schemas.microsoft.com/office/drawing/2014/main" id="{56ADB6F9-CD50-4DF0-8A60-73951692A706}"/>
              </a:ext>
            </a:extLst>
          </p:cNvPr>
          <p:cNvSpPr/>
          <p:nvPr/>
        </p:nvSpPr>
        <p:spPr>
          <a:xfrm>
            <a:off x="11274014" y="3909257"/>
            <a:ext cx="467293" cy="443198"/>
          </a:xfrm>
          <a:prstGeom prst="ellipse">
            <a:avLst/>
          </a:prstGeom>
          <a:solidFill>
            <a:srgbClr val="7030A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12" name="Elipse 11">
            <a:extLst>
              <a:ext uri="{FF2B5EF4-FFF2-40B4-BE49-F238E27FC236}">
                <a16:creationId xmlns:a16="http://schemas.microsoft.com/office/drawing/2014/main" id="{7C5116A1-6470-435B-8B15-BA731BB60D7B}"/>
              </a:ext>
            </a:extLst>
          </p:cNvPr>
          <p:cNvSpPr/>
          <p:nvPr/>
        </p:nvSpPr>
        <p:spPr>
          <a:xfrm>
            <a:off x="11274014" y="4907867"/>
            <a:ext cx="467293" cy="443198"/>
          </a:xfrm>
          <a:prstGeom prst="ellipse">
            <a:avLst/>
          </a:prstGeom>
          <a:solidFill>
            <a:srgbClr val="FF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13" name="CuadroTexto 12">
            <a:extLst>
              <a:ext uri="{FF2B5EF4-FFF2-40B4-BE49-F238E27FC236}">
                <a16:creationId xmlns:a16="http://schemas.microsoft.com/office/drawing/2014/main" id="{1F3CA2D7-43F8-408E-BC9B-E22EAD49CE5A}"/>
              </a:ext>
            </a:extLst>
          </p:cNvPr>
          <p:cNvSpPr txBox="1"/>
          <p:nvPr/>
        </p:nvSpPr>
        <p:spPr>
          <a:xfrm>
            <a:off x="12128582" y="2938309"/>
            <a:ext cx="890757" cy="2419124"/>
          </a:xfrm>
          <a:prstGeom prst="rect">
            <a:avLst/>
          </a:prstGeom>
          <a:noFill/>
        </p:spPr>
        <p:txBody>
          <a:bodyPr wrap="none" rtlCol="0">
            <a:spAutoFit/>
          </a:bodyPr>
          <a:lstStyle/>
          <a:p>
            <a:r>
              <a:rPr lang="es-MX" sz="2160" dirty="0"/>
              <a:t>Perro</a:t>
            </a:r>
          </a:p>
          <a:p>
            <a:endParaRPr lang="es-MX" sz="2160" dirty="0"/>
          </a:p>
          <a:p>
            <a:endParaRPr lang="es-MX" sz="2160" dirty="0"/>
          </a:p>
          <a:p>
            <a:r>
              <a:rPr lang="es-MX" sz="2160" dirty="0"/>
              <a:t>Gato</a:t>
            </a:r>
          </a:p>
          <a:p>
            <a:endParaRPr lang="es-MX" sz="2160" dirty="0"/>
          </a:p>
          <a:p>
            <a:endParaRPr lang="es-MX" sz="2160" dirty="0"/>
          </a:p>
          <a:p>
            <a:r>
              <a:rPr lang="es-MX" sz="2160" dirty="0"/>
              <a:t>Pájaro</a:t>
            </a:r>
            <a:endParaRPr lang="es-CO" sz="2160" dirty="0"/>
          </a:p>
        </p:txBody>
      </p:sp>
    </p:spTree>
    <p:extLst>
      <p:ext uri="{BB962C8B-B14F-4D97-AF65-F5344CB8AC3E}">
        <p14:creationId xmlns:p14="http://schemas.microsoft.com/office/powerpoint/2010/main" val="1300936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139825D-CD88-4919-B370-0B6CDAB604AF}"/>
              </a:ext>
            </a:extLst>
          </p:cNvPr>
          <p:cNvSpPr/>
          <p:nvPr/>
        </p:nvSpPr>
        <p:spPr>
          <a:xfrm>
            <a:off x="755236" y="439948"/>
            <a:ext cx="13119929" cy="7626703"/>
          </a:xfrm>
          <a:prstGeom prst="rect">
            <a:avLst/>
          </a:prstGeom>
        </p:spPr>
        <p:txBody>
          <a:bodyPr wrap="square">
            <a:spAutoFit/>
          </a:bodyPr>
          <a:lstStyle/>
          <a:p>
            <a:pPr algn="just"/>
            <a:r>
              <a:rPr lang="es-MX" sz="4320" b="1" i="1" dirty="0"/>
              <a:t>Redes Neuronales </a:t>
            </a:r>
            <a:r>
              <a:rPr lang="es-MX" sz="4320" b="1" i="1" dirty="0" err="1"/>
              <a:t>Convolucionales</a:t>
            </a:r>
            <a:r>
              <a:rPr lang="es-MX" sz="4320" b="1" i="1" dirty="0"/>
              <a:t> (CNN)</a:t>
            </a:r>
          </a:p>
          <a:p>
            <a:pPr algn="just"/>
            <a:endParaRPr lang="es-MX" sz="4320" b="1" dirty="0"/>
          </a:p>
          <a:p>
            <a:pPr algn="just"/>
            <a:r>
              <a:rPr lang="es-MX" sz="3360" dirty="0"/>
              <a:t>Todo comienza con un pixel</a:t>
            </a:r>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a:p>
            <a:pPr algn="just"/>
            <a:endParaRPr lang="es-MX" sz="3360" dirty="0"/>
          </a:p>
        </p:txBody>
      </p:sp>
      <p:pic>
        <p:nvPicPr>
          <p:cNvPr id="3" name="Imagen 2">
            <a:extLst>
              <a:ext uri="{FF2B5EF4-FFF2-40B4-BE49-F238E27FC236}">
                <a16:creationId xmlns:a16="http://schemas.microsoft.com/office/drawing/2014/main" id="{A29C33E1-93F2-4C22-B04B-5A5FF79BBD76}"/>
              </a:ext>
            </a:extLst>
          </p:cNvPr>
          <p:cNvPicPr>
            <a:picLocks noChangeAspect="1"/>
          </p:cNvPicPr>
          <p:nvPr/>
        </p:nvPicPr>
        <p:blipFill>
          <a:blip r:embed="rId3"/>
          <a:stretch>
            <a:fillRect/>
          </a:stretch>
        </p:blipFill>
        <p:spPr>
          <a:xfrm>
            <a:off x="4063365" y="2903220"/>
            <a:ext cx="7235190" cy="3886200"/>
          </a:xfrm>
          <a:prstGeom prst="rect">
            <a:avLst/>
          </a:prstGeom>
        </p:spPr>
      </p:pic>
    </p:spTree>
    <p:extLst>
      <p:ext uri="{BB962C8B-B14F-4D97-AF65-F5344CB8AC3E}">
        <p14:creationId xmlns:p14="http://schemas.microsoft.com/office/powerpoint/2010/main" val="64874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046919D-FADB-4BC1-9192-026C1CEBAE0D}"/>
                  </a:ext>
                </a:extLst>
              </p:cNvPr>
              <p:cNvSpPr txBox="1"/>
              <p:nvPr/>
            </p:nvSpPr>
            <p:spPr>
              <a:xfrm>
                <a:off x="6433076" y="1620616"/>
                <a:ext cx="7922509" cy="5595378"/>
              </a:xfrm>
              <a:prstGeom prst="rect">
                <a:avLst/>
              </a:prstGeom>
              <a:noFill/>
            </p:spPr>
            <p:txBody>
              <a:bodyPr wrap="square" rtlCol="0">
                <a:spAutoFit/>
              </a:bodyPr>
              <a:lstStyle/>
              <a:p>
                <a:pPr algn="just"/>
                <a:endParaRPr lang="es-MX" sz="2160" dirty="0"/>
              </a:p>
              <a:p>
                <a:pPr algn="just"/>
                <a:r>
                  <a:rPr lang="es-MX" sz="2400" dirty="0">
                    <a:latin typeface="Arial" panose="020B0604020202020204" pitchFamily="34" charset="0"/>
                    <a:cs typeface="Arial" panose="020B0604020202020204" pitchFamily="34" charset="0"/>
                  </a:rPr>
                  <a:t>La red toma como entrada los pixeles de una imagen</a:t>
                </a:r>
              </a:p>
              <a:p>
                <a:pPr algn="just"/>
                <a:r>
                  <a:rPr lang="es-MX" sz="2400" dirty="0">
                    <a:latin typeface="Arial" panose="020B0604020202020204" pitchFamily="34" charset="0"/>
                    <a:cs typeface="Arial" panose="020B0604020202020204" pitchFamily="34" charset="0"/>
                  </a:rPr>
                  <a:t>Ejemplo: Imagen con </a:t>
                </a:r>
                <a14:m>
                  <m:oMath xmlns:m="http://schemas.openxmlformats.org/officeDocument/2006/math">
                    <m:r>
                      <a:rPr lang="es-CO" sz="2400" i="1" dirty="0">
                        <a:latin typeface="Cambria Math" panose="02040503050406030204" pitchFamily="18" charset="0"/>
                      </a:rPr>
                      <m:t>2</m:t>
                    </m:r>
                    <m:r>
                      <a:rPr lang="es-MX" sz="2400" i="1" dirty="0">
                        <a:latin typeface="Cambria Math" panose="02040503050406030204" pitchFamily="18" charset="0"/>
                      </a:rPr>
                      <m:t>8 </m:t>
                    </m:r>
                    <m:r>
                      <a:rPr lang="es-CO" sz="2400" i="1">
                        <a:latin typeface="Cambria Math" panose="02040503050406030204" pitchFamily="18" charset="0"/>
                      </a:rPr>
                      <m:t>×</m:t>
                    </m:r>
                    <m:r>
                      <a:rPr lang="es-MX" sz="2400" i="1">
                        <a:latin typeface="Cambria Math" panose="02040503050406030204" pitchFamily="18" charset="0"/>
                      </a:rPr>
                      <m:t>28 </m:t>
                    </m:r>
                    <m:r>
                      <a:rPr lang="es-CO" sz="2400" i="1">
                        <a:latin typeface="Cambria Math" panose="02040503050406030204" pitchFamily="18" charset="0"/>
                      </a:rPr>
                      <m:t>×3</m:t>
                    </m:r>
                  </m:oMath>
                </a14:m>
                <a:r>
                  <a:rPr lang="es-CO" sz="2400" dirty="0">
                    <a:latin typeface="Arial" panose="020B0604020202020204" pitchFamily="34" charset="0"/>
                    <a:cs typeface="Arial" panose="020B0604020202020204" pitchFamily="34" charset="0"/>
                  </a:rPr>
                  <a:t> a color RGB</a:t>
                </a:r>
              </a:p>
              <a:p>
                <a:pPr algn="just"/>
                <a14:m>
                  <m:oMath xmlns:m="http://schemas.openxmlformats.org/officeDocument/2006/math">
                    <m:r>
                      <a:rPr lang="es-CO" sz="2400" i="1">
                        <a:latin typeface="Cambria Math" panose="02040503050406030204" pitchFamily="18" charset="0"/>
                      </a:rPr>
                      <m:t>2</m:t>
                    </m:r>
                    <m:r>
                      <a:rPr lang="es-MX" sz="2400" i="1">
                        <a:latin typeface="Cambria Math" panose="02040503050406030204" pitchFamily="18" charset="0"/>
                      </a:rPr>
                      <m:t>8 </m:t>
                    </m:r>
                    <m:r>
                      <a:rPr lang="es-MX" sz="2400" i="1">
                        <a:latin typeface="Cambria Math" panose="02040503050406030204" pitchFamily="18" charset="0"/>
                      </a:rPr>
                      <m:t>𝑑𝑒</m:t>
                    </m:r>
                    <m:r>
                      <a:rPr lang="es-MX" sz="2400" i="1">
                        <a:latin typeface="Cambria Math" panose="02040503050406030204" pitchFamily="18" charset="0"/>
                      </a:rPr>
                      <m:t> </m:t>
                    </m:r>
                    <m:r>
                      <a:rPr lang="es-MX" sz="2400" i="1">
                        <a:latin typeface="Cambria Math" panose="02040503050406030204" pitchFamily="18" charset="0"/>
                      </a:rPr>
                      <m:t>𝑎𝑙𝑡𝑜</m:t>
                    </m:r>
                    <m:r>
                      <a:rPr lang="es-MX" sz="2400" i="1">
                        <a:latin typeface="Cambria Math" panose="02040503050406030204" pitchFamily="18" charset="0"/>
                      </a:rPr>
                      <m:t> ×28 </m:t>
                    </m:r>
                    <m:r>
                      <a:rPr lang="es-MX" sz="2400" i="1">
                        <a:latin typeface="Cambria Math" panose="02040503050406030204" pitchFamily="18" charset="0"/>
                      </a:rPr>
                      <m:t>𝑑𝑒</m:t>
                    </m:r>
                    <m:r>
                      <a:rPr lang="es-MX" sz="2400" i="1">
                        <a:latin typeface="Cambria Math" panose="02040503050406030204" pitchFamily="18" charset="0"/>
                      </a:rPr>
                      <m:t> </m:t>
                    </m:r>
                    <m:r>
                      <a:rPr lang="es-MX" sz="2400" i="1">
                        <a:latin typeface="Cambria Math" panose="02040503050406030204" pitchFamily="18" charset="0"/>
                      </a:rPr>
                      <m:t>𝑎𝑛𝑐h𝑜</m:t>
                    </m:r>
                    <m:r>
                      <a:rPr lang="es-MX" sz="2400" i="1">
                        <a:latin typeface="Cambria Math" panose="02040503050406030204" pitchFamily="18" charset="0"/>
                      </a:rPr>
                      <m:t> ×3</m:t>
                    </m:r>
                  </m:oMath>
                </a14:m>
                <a:r>
                  <a:rPr lang="es-CO" sz="2400" dirty="0">
                    <a:latin typeface="Arial" panose="020B0604020202020204" pitchFamily="34" charset="0"/>
                    <a:cs typeface="Arial" panose="020B0604020202020204" pitchFamily="34" charset="0"/>
                  </a:rPr>
                  <a:t> canales color RGB (Red, Green, Blue)</a:t>
                </a:r>
              </a:p>
              <a:p>
                <a:pPr algn="just"/>
                <a:r>
                  <a:rPr lang="es-MX" sz="2400" dirty="0">
                    <a:latin typeface="Arial" panose="020B0604020202020204" pitchFamily="34" charset="0"/>
                    <a:cs typeface="Arial" panose="020B0604020202020204" pitchFamily="34" charset="0"/>
                  </a:rPr>
                  <a:t>Esto</a:t>
                </a:r>
                <a:r>
                  <a:rPr lang="es-CO" sz="2400" dirty="0">
                    <a:latin typeface="Arial" panose="020B0604020202020204" pitchFamily="34" charset="0"/>
                    <a:cs typeface="Arial" panose="020B0604020202020204" pitchFamily="34" charset="0"/>
                  </a:rPr>
                  <a:t> equivale a usar 2352 neuronas, las cuales serían la capa de entrada.</a:t>
                </a:r>
              </a:p>
              <a:p>
                <a:pPr algn="just"/>
                <a:endParaRPr lang="es-MX" sz="2400" dirty="0">
                  <a:latin typeface="Arial" panose="020B0604020202020204" pitchFamily="34" charset="0"/>
                  <a:cs typeface="Arial" panose="020B0604020202020204" pitchFamily="34" charset="0"/>
                </a:endParaRPr>
              </a:p>
              <a:p>
                <a:pPr algn="just"/>
                <a:r>
                  <a:rPr lang="es-MX" sz="2400" dirty="0">
                    <a:latin typeface="Arial" panose="020B0604020202020204" pitchFamily="34" charset="0"/>
                    <a:cs typeface="Arial" panose="020B0604020202020204" pitchFamily="34" charset="0"/>
                  </a:rPr>
                  <a:t>E</a:t>
                </a:r>
                <a:r>
                  <a:rPr lang="es-CO" sz="2400" dirty="0">
                    <a:latin typeface="Arial" panose="020B0604020202020204" pitchFamily="34" charset="0"/>
                    <a:cs typeface="Arial" panose="020B0604020202020204" pitchFamily="34" charset="0"/>
                  </a:rPr>
                  <a:t>n el caso que sea a blanco y negro serían </a:t>
                </a:r>
                <a14:m>
                  <m:oMath xmlns:m="http://schemas.openxmlformats.org/officeDocument/2006/math">
                    <m:r>
                      <a:rPr lang="es-CO" sz="2400" i="1" dirty="0">
                        <a:latin typeface="Cambria Math" panose="02040503050406030204" pitchFamily="18" charset="0"/>
                      </a:rPr>
                      <m:t>2</m:t>
                    </m:r>
                    <m:r>
                      <a:rPr lang="es-MX" sz="2400" i="1" dirty="0">
                        <a:latin typeface="Cambria Math" panose="02040503050406030204" pitchFamily="18" charset="0"/>
                      </a:rPr>
                      <m:t>8</m:t>
                    </m:r>
                    <m:r>
                      <a:rPr lang="es-CO" sz="2400" i="1">
                        <a:latin typeface="Cambria Math" panose="02040503050406030204" pitchFamily="18" charset="0"/>
                      </a:rPr>
                      <m:t>×</m:t>
                    </m:r>
                    <m:r>
                      <a:rPr lang="es-MX" sz="2400" i="1">
                        <a:latin typeface="Cambria Math" panose="02040503050406030204" pitchFamily="18" charset="0"/>
                      </a:rPr>
                      <m:t>28 </m:t>
                    </m:r>
                    <m:r>
                      <a:rPr lang="es-CO" sz="2400" i="1">
                        <a:latin typeface="Cambria Math" panose="02040503050406030204" pitchFamily="18" charset="0"/>
                      </a:rPr>
                      <m:t>×</m:t>
                    </m:r>
                  </m:oMath>
                </a14:m>
                <a:r>
                  <a:rPr lang="es-CO" sz="2400" dirty="0">
                    <a:latin typeface="Arial" panose="020B0604020202020204" pitchFamily="34" charset="0"/>
                    <a:cs typeface="Arial" panose="020B0604020202020204" pitchFamily="34" charset="0"/>
                  </a:rPr>
                  <a:t>1 (escala de grises). Serían 784 neuronas, es decir, la capa de entrada en escala de grises. </a:t>
                </a:r>
              </a:p>
              <a:p>
                <a:pPr algn="just"/>
                <a:endParaRPr lang="es-MX" sz="1920" dirty="0">
                  <a:latin typeface="Arial" panose="020B0604020202020204" pitchFamily="34" charset="0"/>
                  <a:cs typeface="Arial" panose="020B0604020202020204" pitchFamily="34" charset="0"/>
                </a:endParaRPr>
              </a:p>
              <a:p>
                <a:pPr algn="just"/>
                <a:r>
                  <a:rPr lang="es-MX" sz="3840" b="1" dirty="0"/>
                  <a:t>A</a:t>
                </a:r>
                <a:r>
                  <a:rPr lang="es-CO" sz="3840" b="1" dirty="0"/>
                  <a:t>hora se continúa con el </a:t>
                </a:r>
                <a:r>
                  <a:rPr lang="es-CO" sz="3840" b="1" dirty="0" err="1"/>
                  <a:t>pre-procesamiento</a:t>
                </a:r>
                <a:r>
                  <a:rPr lang="es-CO" sz="3840" b="1" dirty="0"/>
                  <a:t>…</a:t>
                </a:r>
                <a:r>
                  <a:rPr lang="es-MX" sz="2160" dirty="0"/>
                  <a:t> </a:t>
                </a:r>
                <a:endParaRPr lang="es-CO" sz="2160" dirty="0"/>
              </a:p>
            </p:txBody>
          </p:sp>
        </mc:Choice>
        <mc:Fallback xmlns="">
          <p:sp>
            <p:nvSpPr>
              <p:cNvPr id="3" name="CuadroTexto 2">
                <a:extLst>
                  <a:ext uri="{FF2B5EF4-FFF2-40B4-BE49-F238E27FC236}">
                    <a16:creationId xmlns:a16="http://schemas.microsoft.com/office/drawing/2014/main" id="{0046919D-FADB-4BC1-9192-026C1CEBAE0D}"/>
                  </a:ext>
                </a:extLst>
              </p:cNvPr>
              <p:cNvSpPr txBox="1">
                <a:spLocks noRot="1" noChangeAspect="1" noMove="1" noResize="1" noEditPoints="1" noAdjustHandles="1" noChangeArrowheads="1" noChangeShapeType="1" noTextEdit="1"/>
              </p:cNvSpPr>
              <p:nvPr/>
            </p:nvSpPr>
            <p:spPr>
              <a:xfrm>
                <a:off x="6433076" y="1620616"/>
                <a:ext cx="7922509" cy="5595378"/>
              </a:xfrm>
              <a:prstGeom prst="rect">
                <a:avLst/>
              </a:prstGeom>
              <a:blipFill>
                <a:blip r:embed="rId2"/>
                <a:stretch>
                  <a:fillRect l="-2538" r="-2615" b="-3486"/>
                </a:stretch>
              </a:blipFill>
            </p:spPr>
            <p:txBody>
              <a:bodyPr/>
              <a:lstStyle/>
              <a:p>
                <a:r>
                  <a:rPr lang="es-CO">
                    <a:noFill/>
                  </a:rPr>
                  <a:t> </a:t>
                </a:r>
              </a:p>
            </p:txBody>
          </p:sp>
        </mc:Fallback>
      </mc:AlternateContent>
      <p:pic>
        <p:nvPicPr>
          <p:cNvPr id="4" name="Imagen 3">
            <a:extLst>
              <a:ext uri="{FF2B5EF4-FFF2-40B4-BE49-F238E27FC236}">
                <a16:creationId xmlns:a16="http://schemas.microsoft.com/office/drawing/2014/main" id="{2401F441-9C07-44FB-BB01-76771EE6C860}"/>
              </a:ext>
            </a:extLst>
          </p:cNvPr>
          <p:cNvPicPr>
            <a:picLocks noChangeAspect="1"/>
          </p:cNvPicPr>
          <p:nvPr/>
        </p:nvPicPr>
        <p:blipFill rotWithShape="1">
          <a:blip r:embed="rId3"/>
          <a:srcRect r="72298"/>
          <a:stretch/>
        </p:blipFill>
        <p:spPr>
          <a:xfrm>
            <a:off x="94421" y="1011218"/>
            <a:ext cx="3169327" cy="6869573"/>
          </a:xfrm>
          <a:prstGeom prst="rect">
            <a:avLst/>
          </a:prstGeom>
        </p:spPr>
      </p:pic>
      <p:sp>
        <p:nvSpPr>
          <p:cNvPr id="6" name="Flecha: curvada hacia abajo 5">
            <a:extLst>
              <a:ext uri="{FF2B5EF4-FFF2-40B4-BE49-F238E27FC236}">
                <a16:creationId xmlns:a16="http://schemas.microsoft.com/office/drawing/2014/main" id="{ED966AB8-7388-46B5-9CE0-D56E43ED9946}"/>
              </a:ext>
            </a:extLst>
          </p:cNvPr>
          <p:cNvSpPr/>
          <p:nvPr/>
        </p:nvSpPr>
        <p:spPr>
          <a:xfrm>
            <a:off x="1824809" y="155172"/>
            <a:ext cx="4948518" cy="1286354"/>
          </a:xfrm>
          <a:prstGeom prst="curved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solidFill>
                <a:schemeClr val="tx1">
                  <a:lumMod val="50000"/>
                  <a:lumOff val="50000"/>
                </a:schemeClr>
              </a:solidFill>
            </a:endParaRPr>
          </a:p>
        </p:txBody>
      </p:sp>
      <p:sp>
        <p:nvSpPr>
          <p:cNvPr id="7" name="CuadroTexto 6">
            <a:extLst>
              <a:ext uri="{FF2B5EF4-FFF2-40B4-BE49-F238E27FC236}">
                <a16:creationId xmlns:a16="http://schemas.microsoft.com/office/drawing/2014/main" id="{B8E31ACD-48A2-4DE4-A938-71754859D59A}"/>
              </a:ext>
            </a:extLst>
          </p:cNvPr>
          <p:cNvSpPr txBox="1"/>
          <p:nvPr/>
        </p:nvSpPr>
        <p:spPr>
          <a:xfrm>
            <a:off x="3394385" y="2340602"/>
            <a:ext cx="2624436" cy="609398"/>
          </a:xfrm>
          <a:prstGeom prst="rect">
            <a:avLst/>
          </a:prstGeom>
          <a:noFill/>
        </p:spPr>
        <p:txBody>
          <a:bodyPr wrap="none" rtlCol="0">
            <a:spAutoFit/>
          </a:bodyPr>
          <a:lstStyle/>
          <a:p>
            <a:r>
              <a:rPr lang="es-MX" sz="3360" b="1" dirty="0">
                <a:latin typeface="Arial" panose="020B0604020202020204" pitchFamily="34" charset="0"/>
                <a:cs typeface="Arial" panose="020B0604020202020204" pitchFamily="34" charset="0"/>
              </a:rPr>
              <a:t>Una imagen</a:t>
            </a:r>
            <a:endParaRPr lang="es-CO" sz="3360" b="1"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5D38E3E9-D9E8-44D0-A833-C6D64867F72D}"/>
              </a:ext>
            </a:extLst>
          </p:cNvPr>
          <p:cNvSpPr txBox="1"/>
          <p:nvPr/>
        </p:nvSpPr>
        <p:spPr>
          <a:xfrm>
            <a:off x="3263749" y="5484266"/>
            <a:ext cx="2927773" cy="1754326"/>
          </a:xfrm>
          <a:prstGeom prst="rect">
            <a:avLst/>
          </a:prstGeom>
          <a:noFill/>
        </p:spPr>
        <p:txBody>
          <a:bodyPr wrap="square" rtlCol="0">
            <a:spAutoFit/>
          </a:bodyPr>
          <a:lstStyle/>
          <a:p>
            <a:pPr algn="just"/>
            <a:r>
              <a:rPr lang="es-MX" sz="2160" dirty="0">
                <a:latin typeface="Arial" panose="020B0604020202020204" pitchFamily="34" charset="0"/>
                <a:cs typeface="Arial" panose="020B0604020202020204" pitchFamily="34" charset="0"/>
              </a:rPr>
              <a:t>Una matriz de pixeles.</a:t>
            </a:r>
          </a:p>
          <a:p>
            <a:pPr algn="just"/>
            <a:r>
              <a:rPr lang="es-MX" sz="2160" dirty="0">
                <a:latin typeface="Arial" panose="020B0604020202020204" pitchFamily="34" charset="0"/>
                <a:cs typeface="Arial" panose="020B0604020202020204" pitchFamily="34" charset="0"/>
              </a:rPr>
              <a:t>El valor de los pixeles va desde 0 a 255 pero para el caso de una red neuronal de 0 a 1</a:t>
            </a:r>
            <a:endParaRPr lang="es-CO" sz="216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3157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1139825D-CD88-4919-B370-0B6CDAB604AF}"/>
                  </a:ext>
                </a:extLst>
              </p:cNvPr>
              <p:cNvSpPr/>
              <p:nvPr/>
            </p:nvSpPr>
            <p:spPr>
              <a:xfrm>
                <a:off x="755236" y="439948"/>
                <a:ext cx="13119929" cy="7515904"/>
              </a:xfrm>
              <a:prstGeom prst="rect">
                <a:avLst/>
              </a:prstGeom>
            </p:spPr>
            <p:txBody>
              <a:bodyPr wrap="square">
                <a:spAutoFit/>
              </a:bodyPr>
              <a:lstStyle/>
              <a:p>
                <a:pPr algn="just"/>
                <a:r>
                  <a:rPr lang="es-MX" sz="4320" b="1" i="1" dirty="0">
                    <a:latin typeface="Arial" panose="020B0604020202020204" pitchFamily="34" charset="0"/>
                    <a:cs typeface="Arial" panose="020B0604020202020204" pitchFamily="34" charset="0"/>
                  </a:rPr>
                  <a:t>Redes Neuronales </a:t>
                </a:r>
                <a:r>
                  <a:rPr lang="es-MX" sz="4320" b="1" i="1" dirty="0" err="1">
                    <a:latin typeface="Arial" panose="020B0604020202020204" pitchFamily="34" charset="0"/>
                    <a:cs typeface="Arial" panose="020B0604020202020204" pitchFamily="34" charset="0"/>
                  </a:rPr>
                  <a:t>Convolucionales</a:t>
                </a:r>
                <a:r>
                  <a:rPr lang="es-MX" sz="4320" b="1" i="1" dirty="0">
                    <a:latin typeface="Arial" panose="020B0604020202020204" pitchFamily="34" charset="0"/>
                    <a:cs typeface="Arial" panose="020B0604020202020204" pitchFamily="34" charset="0"/>
                  </a:rPr>
                  <a:t> (CNN)</a:t>
                </a:r>
              </a:p>
              <a:p>
                <a:pPr algn="just"/>
                <a:endParaRPr lang="es-MX" sz="4320" b="1" dirty="0">
                  <a:latin typeface="Arial" panose="020B0604020202020204" pitchFamily="34" charset="0"/>
                  <a:cs typeface="Arial" panose="020B0604020202020204" pitchFamily="34" charset="0"/>
                </a:endParaRPr>
              </a:p>
              <a:p>
                <a:pPr algn="just"/>
                <a:r>
                  <a:rPr lang="es-MX" sz="2880" dirty="0">
                    <a:latin typeface="Arial" panose="020B0604020202020204" pitchFamily="34" charset="0"/>
                    <a:cs typeface="Arial" panose="020B0604020202020204" pitchFamily="34" charset="0"/>
                  </a:rPr>
                  <a:t>Antes de alimentar la red, es importante convertir los valores entre 0 y 1. </a:t>
                </a:r>
              </a:p>
              <a:p>
                <a:pPr algn="just"/>
                <a:endParaRPr lang="es-MX" sz="2880" dirty="0">
                  <a:latin typeface="Arial" panose="020B0604020202020204" pitchFamily="34" charset="0"/>
                  <a:cs typeface="Arial" panose="020B0604020202020204" pitchFamily="34" charset="0"/>
                </a:endParaRPr>
              </a:p>
              <a:p>
                <a:pPr algn="just"/>
                <a:r>
                  <a:rPr lang="es-MX" sz="2880" dirty="0">
                    <a:latin typeface="Arial" panose="020B0604020202020204" pitchFamily="34" charset="0"/>
                    <a:cs typeface="Arial" panose="020B0604020202020204" pitchFamily="34" charset="0"/>
                  </a:rPr>
                  <a:t>Siguiente paso: comenzar con el procesado distintivo de las CNN, esto quiere decir, que se debe empezar con las convoluciones. </a:t>
                </a:r>
              </a:p>
              <a:p>
                <a:pPr algn="just"/>
                <a:endParaRPr lang="es-MX" sz="2880" dirty="0">
                  <a:latin typeface="Arial" panose="020B0604020202020204" pitchFamily="34" charset="0"/>
                  <a:cs typeface="Arial" panose="020B0604020202020204" pitchFamily="34" charset="0"/>
                </a:endParaRPr>
              </a:p>
              <a:p>
                <a:pPr algn="just"/>
                <a:r>
                  <a:rPr lang="es-MX" sz="2880" dirty="0">
                    <a:latin typeface="Arial" panose="020B0604020202020204" pitchFamily="34" charset="0"/>
                    <a:cs typeface="Arial" panose="020B0604020202020204" pitchFamily="34" charset="0"/>
                  </a:rPr>
                  <a:t>Las convoluciones consisten en tomar grupos de pixeles cercanos de la imagen de entrada e ir operando matemáticamente contra una pequeña matriz que se llama </a:t>
                </a:r>
                <a:r>
                  <a:rPr lang="es-MX" sz="2880" dirty="0" err="1">
                    <a:latin typeface="Arial" panose="020B0604020202020204" pitchFamily="34" charset="0"/>
                    <a:cs typeface="Arial" panose="020B0604020202020204" pitchFamily="34" charset="0"/>
                  </a:rPr>
                  <a:t>Kernel</a:t>
                </a:r>
                <a:r>
                  <a:rPr lang="es-MX" sz="2880" dirty="0">
                    <a:latin typeface="Arial" panose="020B0604020202020204" pitchFamily="34" charset="0"/>
                    <a:cs typeface="Arial" panose="020B0604020202020204" pitchFamily="34" charset="0"/>
                  </a:rPr>
                  <a:t>. </a:t>
                </a:r>
              </a:p>
              <a:p>
                <a:pPr algn="just"/>
                <a:endParaRPr lang="es-MX" sz="2880" dirty="0">
                  <a:latin typeface="Arial" panose="020B0604020202020204" pitchFamily="34" charset="0"/>
                  <a:cs typeface="Arial" panose="020B0604020202020204" pitchFamily="34" charset="0"/>
                </a:endParaRPr>
              </a:p>
              <a:p>
                <a:pPr algn="just"/>
                <a:r>
                  <a:rPr lang="es-MX" sz="2880" dirty="0">
                    <a:latin typeface="Arial" panose="020B0604020202020204" pitchFamily="34" charset="0"/>
                    <a:cs typeface="Arial" panose="020B0604020202020204" pitchFamily="34" charset="0"/>
                  </a:rPr>
                  <a:t>Digamos que se escoge un tamaño de </a:t>
                </a:r>
                <a14:m>
                  <m:oMath xmlns:m="http://schemas.openxmlformats.org/officeDocument/2006/math">
                    <m:r>
                      <a:rPr lang="es-CO" sz="2160" i="1">
                        <a:latin typeface="Cambria Math" panose="02040503050406030204" pitchFamily="18" charset="0"/>
                      </a:rPr>
                      <m:t>3×3</m:t>
                    </m:r>
                  </m:oMath>
                </a14:m>
                <a:r>
                  <a:rPr lang="es-CO" sz="2160" dirty="0">
                    <a:latin typeface="Arial" panose="020B0604020202020204" pitchFamily="34" charset="0"/>
                    <a:cs typeface="Arial" panose="020B0604020202020204" pitchFamily="34" charset="0"/>
                  </a:rPr>
                  <a:t>   </a:t>
                </a:r>
                <a:r>
                  <a:rPr lang="es-CO" sz="2880" dirty="0">
                    <a:latin typeface="Arial" panose="020B0604020202020204" pitchFamily="34" charset="0"/>
                    <a:cs typeface="Arial" panose="020B0604020202020204" pitchFamily="34" charset="0"/>
                  </a:rPr>
                  <a:t>pixeles. </a:t>
                </a:r>
              </a:p>
              <a:p>
                <a:pPr algn="just"/>
                <a:endParaRPr lang="es-MX" sz="2880" dirty="0">
                  <a:latin typeface="Arial" panose="020B0604020202020204" pitchFamily="34" charset="0"/>
                  <a:cs typeface="Arial" panose="020B0604020202020204" pitchFamily="34" charset="0"/>
                </a:endParaRPr>
              </a:p>
              <a:p>
                <a:pPr algn="just"/>
                <a:r>
                  <a:rPr lang="es-MX" sz="2880" dirty="0">
                    <a:latin typeface="Arial" panose="020B0604020202020204" pitchFamily="34" charset="0"/>
                    <a:cs typeface="Arial" panose="020B0604020202020204" pitchFamily="34" charset="0"/>
                  </a:rPr>
                  <a:t>S</a:t>
                </a:r>
                <a:r>
                  <a:rPr lang="es-CO" sz="2880" dirty="0">
                    <a:latin typeface="Arial" panose="020B0604020202020204" pitchFamily="34" charset="0"/>
                    <a:cs typeface="Arial" panose="020B0604020202020204" pitchFamily="34" charset="0"/>
                  </a:rPr>
                  <a:t>i se elige a color, entonces, sería </a:t>
                </a:r>
                <a14:m>
                  <m:oMath xmlns:m="http://schemas.openxmlformats.org/officeDocument/2006/math">
                    <m:r>
                      <a:rPr lang="es-CO" sz="2160" i="1">
                        <a:latin typeface="Cambria Math" panose="02040503050406030204" pitchFamily="18" charset="0"/>
                      </a:rPr>
                      <m:t>3×3 </m:t>
                    </m:r>
                    <m:r>
                      <a:rPr lang="es-CO" sz="2160" i="1">
                        <a:latin typeface="Cambria Math" panose="02040503050406030204" pitchFamily="18" charset="0"/>
                      </a:rPr>
                      <m:t>𝑥</m:t>
                    </m:r>
                    <m:r>
                      <a:rPr lang="es-CO" sz="2160" i="1">
                        <a:latin typeface="Cambria Math" panose="02040503050406030204" pitchFamily="18" charset="0"/>
                      </a:rPr>
                      <m:t> 3</m:t>
                    </m:r>
                  </m:oMath>
                </a14:m>
                <a:r>
                  <a:rPr lang="es-CO" sz="2160" dirty="0">
                    <a:latin typeface="Arial" panose="020B0604020202020204" pitchFamily="34" charset="0"/>
                    <a:cs typeface="Arial" panose="020B0604020202020204" pitchFamily="34" charset="0"/>
                  </a:rPr>
                  <a:t> </a:t>
                </a:r>
              </a:p>
              <a:p>
                <a:pPr algn="just"/>
                <a:endParaRPr lang="es-CO" sz="2160" dirty="0">
                  <a:latin typeface="Arial" panose="020B0604020202020204" pitchFamily="34" charset="0"/>
                  <a:cs typeface="Arial" panose="020B0604020202020204" pitchFamily="34" charset="0"/>
                </a:endParaRPr>
              </a:p>
              <a:p>
                <a:pPr algn="just"/>
                <a:endParaRPr lang="es-MX" sz="2880" dirty="0"/>
              </a:p>
            </p:txBody>
          </p:sp>
        </mc:Choice>
        <mc:Fallback xmlns="">
          <p:sp>
            <p:nvSpPr>
              <p:cNvPr id="2" name="Rectángulo 1">
                <a:extLst>
                  <a:ext uri="{FF2B5EF4-FFF2-40B4-BE49-F238E27FC236}">
                    <a16:creationId xmlns:a16="http://schemas.microsoft.com/office/drawing/2014/main" id="{1139825D-CD88-4919-B370-0B6CDAB604AF}"/>
                  </a:ext>
                </a:extLst>
              </p:cNvPr>
              <p:cNvSpPr>
                <a:spLocks noRot="1" noChangeAspect="1" noMove="1" noResize="1" noEditPoints="1" noAdjustHandles="1" noChangeArrowheads="1" noChangeShapeType="1" noTextEdit="1"/>
              </p:cNvSpPr>
              <p:nvPr/>
            </p:nvSpPr>
            <p:spPr>
              <a:xfrm>
                <a:off x="755236" y="439948"/>
                <a:ext cx="13119929" cy="7515904"/>
              </a:xfrm>
              <a:prstGeom prst="rect">
                <a:avLst/>
              </a:prstGeom>
              <a:blipFill>
                <a:blip r:embed="rId2"/>
                <a:stretch>
                  <a:fillRect l="-1859" t="-1541" r="-976"/>
                </a:stretch>
              </a:blipFill>
            </p:spPr>
            <p:txBody>
              <a:bodyPr/>
              <a:lstStyle/>
              <a:p>
                <a:r>
                  <a:rPr lang="es-CO">
                    <a:noFill/>
                  </a:rPr>
                  <a:t> </a:t>
                </a:r>
              </a:p>
            </p:txBody>
          </p:sp>
        </mc:Fallback>
      </mc:AlternateContent>
    </p:spTree>
    <p:extLst>
      <p:ext uri="{BB962C8B-B14F-4D97-AF65-F5344CB8AC3E}">
        <p14:creationId xmlns:p14="http://schemas.microsoft.com/office/powerpoint/2010/main" val="314086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A5E1C8E-3605-69C6-5629-EED7930919CB}"/>
              </a:ext>
            </a:extLst>
          </p:cNvPr>
          <p:cNvSpPr/>
          <p:nvPr/>
        </p:nvSpPr>
        <p:spPr>
          <a:xfrm>
            <a:off x="496515" y="962903"/>
            <a:ext cx="13328609" cy="708779"/>
          </a:xfrm>
          <a:prstGeom prst="rect">
            <a:avLst/>
          </a:prstGeom>
          <a:noFill/>
          <a:ln/>
        </p:spPr>
        <p:txBody>
          <a:bodyPr wrap="none" lIns="0" tIns="0" rIns="0" bIns="0" rtlCol="0" anchor="t"/>
          <a:lstStyle/>
          <a:p>
            <a:pPr>
              <a:lnSpc>
                <a:spcPts val="5550"/>
              </a:lnSpc>
            </a:pPr>
            <a:r>
              <a:rPr lang="en-US" sz="4450" dirty="0">
                <a:latin typeface="Instrument Sans Semi Bold" pitchFamily="34" charset="0"/>
              </a:rPr>
              <a:t>¿</a:t>
            </a:r>
            <a:r>
              <a:rPr lang="en-US" sz="4450" dirty="0" err="1">
                <a:latin typeface="Instrument Sans Semi Bold" pitchFamily="34" charset="0"/>
              </a:rPr>
              <a:t>Cómo</a:t>
            </a:r>
            <a:r>
              <a:rPr lang="en-US" sz="4450" dirty="0">
                <a:latin typeface="Instrument Sans Semi Bold" pitchFamily="34" charset="0"/>
              </a:rPr>
              <a:t> </a:t>
            </a:r>
            <a:r>
              <a:rPr lang="en-US" sz="4450" dirty="0" err="1">
                <a:latin typeface="Instrument Sans Semi Bold" pitchFamily="34" charset="0"/>
              </a:rPr>
              <a:t>aprenden</a:t>
            </a:r>
            <a:r>
              <a:rPr lang="en-US" sz="4450" dirty="0">
                <a:latin typeface="Instrument Sans Semi Bold" pitchFamily="34" charset="0"/>
              </a:rPr>
              <a:t> las redes </a:t>
            </a:r>
            <a:r>
              <a:rPr lang="en-US" sz="4450" dirty="0" err="1">
                <a:latin typeface="Instrument Sans Semi Bold" pitchFamily="34" charset="0"/>
              </a:rPr>
              <a:t>neuronales</a:t>
            </a:r>
            <a:r>
              <a:rPr lang="en-US" sz="4450" dirty="0">
                <a:latin typeface="Instrument Sans Semi Bold" pitchFamily="34" charset="0"/>
              </a:rPr>
              <a:t> </a:t>
            </a:r>
            <a:r>
              <a:rPr lang="en-US" sz="4450" dirty="0" err="1">
                <a:latin typeface="Instrument Sans Semi Bold" pitchFamily="34" charset="0"/>
              </a:rPr>
              <a:t>Artificiales</a:t>
            </a:r>
            <a:r>
              <a:rPr lang="en-US" sz="4450" dirty="0">
                <a:latin typeface="Instrument Sans Semi Bold" pitchFamily="34" charset="0"/>
              </a:rPr>
              <a:t>?</a:t>
            </a:r>
            <a:endParaRPr lang="en-US" sz="4450" dirty="0"/>
          </a:p>
          <a:p>
            <a:pPr marL="0" indent="0" algn="l">
              <a:lnSpc>
                <a:spcPts val="5550"/>
              </a:lnSpc>
              <a:buNone/>
            </a:pPr>
            <a:r>
              <a:rPr lang="en-US" sz="4450" dirty="0">
                <a:latin typeface="Instrument Sans Semi Bold" pitchFamily="34" charset="0"/>
              </a:rPr>
              <a:t> </a:t>
            </a:r>
          </a:p>
        </p:txBody>
      </p:sp>
      <p:sp>
        <p:nvSpPr>
          <p:cNvPr id="9" name="CuadroTexto 8">
            <a:extLst>
              <a:ext uri="{FF2B5EF4-FFF2-40B4-BE49-F238E27FC236}">
                <a16:creationId xmlns:a16="http://schemas.microsoft.com/office/drawing/2014/main" id="{D7E38BB5-94C0-4D1E-A5CB-8844004FA099}"/>
              </a:ext>
            </a:extLst>
          </p:cNvPr>
          <p:cNvSpPr txBox="1"/>
          <p:nvPr/>
        </p:nvSpPr>
        <p:spPr>
          <a:xfrm>
            <a:off x="5529772" y="2061095"/>
            <a:ext cx="5851406" cy="584775"/>
          </a:xfrm>
          <a:prstGeom prst="rect">
            <a:avLst/>
          </a:prstGeom>
          <a:noFill/>
        </p:spPr>
        <p:txBody>
          <a:bodyPr wrap="square">
            <a:spAutoFit/>
          </a:bodyPr>
          <a:lstStyle/>
          <a:p>
            <a:pPr algn="just"/>
            <a:r>
              <a:rPr lang="es-MX" sz="3200" b="1" dirty="0"/>
              <a:t>Tipos de aprendizaje</a:t>
            </a:r>
          </a:p>
        </p:txBody>
      </p:sp>
      <p:grpSp>
        <p:nvGrpSpPr>
          <p:cNvPr id="20" name="Grupo 19">
            <a:extLst>
              <a:ext uri="{FF2B5EF4-FFF2-40B4-BE49-F238E27FC236}">
                <a16:creationId xmlns:a16="http://schemas.microsoft.com/office/drawing/2014/main" id="{747A71E0-767B-48B1-B95C-D7DB7BDF5507}"/>
              </a:ext>
            </a:extLst>
          </p:cNvPr>
          <p:cNvGrpSpPr/>
          <p:nvPr/>
        </p:nvGrpSpPr>
        <p:grpSpPr>
          <a:xfrm>
            <a:off x="1179592" y="3035283"/>
            <a:ext cx="12271216" cy="4788402"/>
            <a:chOff x="1236134" y="2378780"/>
            <a:chExt cx="12271216" cy="4788402"/>
          </a:xfrm>
        </p:grpSpPr>
        <p:sp>
          <p:nvSpPr>
            <p:cNvPr id="15" name="CuadroTexto 14">
              <a:extLst>
                <a:ext uri="{FF2B5EF4-FFF2-40B4-BE49-F238E27FC236}">
                  <a16:creationId xmlns:a16="http://schemas.microsoft.com/office/drawing/2014/main" id="{412B6565-57EA-E57C-0860-26E4DBA67046}"/>
                </a:ext>
              </a:extLst>
            </p:cNvPr>
            <p:cNvSpPr txBox="1"/>
            <p:nvPr/>
          </p:nvSpPr>
          <p:spPr>
            <a:xfrm>
              <a:off x="1236134" y="3035282"/>
              <a:ext cx="3420533" cy="4131900"/>
            </a:xfrm>
            <a:prstGeom prst="rect">
              <a:avLst/>
            </a:prstGeom>
            <a:noFill/>
            <a:ln w="19050">
              <a:solidFill>
                <a:srgbClr val="00B0F0"/>
              </a:solidFill>
            </a:ln>
          </p:spPr>
          <p:txBody>
            <a:bodyPr wrap="square">
              <a:spAutoFit/>
            </a:bodyPr>
            <a:lstStyle/>
            <a:p>
              <a:pPr algn="just"/>
              <a:endParaRPr lang="es-MX" sz="1750" b="1" dirty="0">
                <a:solidFill>
                  <a:schemeClr val="bg1">
                    <a:lumMod val="50000"/>
                  </a:schemeClr>
                </a:solidFill>
              </a:endParaRPr>
            </a:p>
            <a:p>
              <a:pPr algn="just"/>
              <a:r>
                <a:rPr lang="es-MX" sz="1750" b="1" dirty="0"/>
                <a:t>🧠 1. Aprendizaje Supervisado ✅</a:t>
              </a:r>
            </a:p>
            <a:p>
              <a:pPr algn="just"/>
              <a:r>
                <a:rPr lang="es-MX" sz="1750" dirty="0"/>
                <a:t>Es el </a:t>
              </a:r>
              <a:r>
                <a:rPr lang="es-MX" sz="1750" b="1" dirty="0"/>
                <a:t>más común</a:t>
              </a:r>
              <a:r>
                <a:rPr lang="es-MX" sz="1750" dirty="0"/>
                <a:t> en redes neuronales.</a:t>
              </a:r>
            </a:p>
            <a:p>
              <a:pPr algn="just">
                <a:buFont typeface="Arial" panose="020B0604020202020204" pitchFamily="34" charset="0"/>
                <a:buChar char="•"/>
              </a:pPr>
              <a:r>
                <a:rPr lang="es-MX" sz="1750" dirty="0"/>
                <a:t>Se entrena con </a:t>
              </a:r>
              <a:r>
                <a:rPr lang="es-MX" sz="1750" b="1" dirty="0"/>
                <a:t>datos etiquetados</a:t>
              </a:r>
              <a:r>
                <a:rPr lang="es-MX" sz="1750" dirty="0"/>
                <a:t> (por ejemplo: una imagen y su categoría).</a:t>
              </a:r>
            </a:p>
            <a:p>
              <a:pPr algn="just">
                <a:buFont typeface="Arial" panose="020B0604020202020204" pitchFamily="34" charset="0"/>
                <a:buChar char="•"/>
              </a:pPr>
              <a:r>
                <a:rPr lang="es-MX" sz="1750" dirty="0"/>
                <a:t>La red aprende a predecir la salida correcta comparando su resultado con la etiqueta real.</a:t>
              </a:r>
            </a:p>
            <a:p>
              <a:pPr algn="just">
                <a:buFont typeface="Arial" panose="020B0604020202020204" pitchFamily="34" charset="0"/>
                <a:buChar char="•"/>
              </a:pPr>
              <a:r>
                <a:rPr lang="es-MX" sz="1750" dirty="0"/>
                <a:t>Ejemplos:</a:t>
              </a:r>
            </a:p>
            <a:p>
              <a:pPr marL="742950" lvl="1" indent="-285750" algn="just">
                <a:buFont typeface="Arial" panose="020B0604020202020204" pitchFamily="34" charset="0"/>
                <a:buChar char="•"/>
              </a:pPr>
              <a:r>
                <a:rPr lang="es-MX" sz="1750" dirty="0"/>
                <a:t>Reconocimiento de imágenes.</a:t>
              </a:r>
            </a:p>
            <a:p>
              <a:pPr marL="742950" lvl="1" indent="-285750" algn="just">
                <a:buFont typeface="Arial" panose="020B0604020202020204" pitchFamily="34" charset="0"/>
                <a:buChar char="•"/>
              </a:pPr>
              <a:r>
                <a:rPr lang="es-MX" sz="1750" dirty="0"/>
                <a:t>Clasificación de correos como spam/no spam</a:t>
              </a:r>
            </a:p>
          </p:txBody>
        </p:sp>
        <p:sp>
          <p:nvSpPr>
            <p:cNvPr id="5" name="CuadroTexto 4">
              <a:extLst>
                <a:ext uri="{FF2B5EF4-FFF2-40B4-BE49-F238E27FC236}">
                  <a16:creationId xmlns:a16="http://schemas.microsoft.com/office/drawing/2014/main" id="{B474221D-ECB9-4A04-A403-A287557F02FE}"/>
                </a:ext>
              </a:extLst>
            </p:cNvPr>
            <p:cNvSpPr txBox="1"/>
            <p:nvPr/>
          </p:nvSpPr>
          <p:spPr>
            <a:xfrm>
              <a:off x="5770503" y="2989788"/>
              <a:ext cx="3623733" cy="3323987"/>
            </a:xfrm>
            <a:prstGeom prst="rect">
              <a:avLst/>
            </a:prstGeom>
            <a:noFill/>
            <a:ln w="19050">
              <a:solidFill>
                <a:srgbClr val="00B0F0"/>
              </a:solidFill>
            </a:ln>
          </p:spPr>
          <p:txBody>
            <a:bodyPr wrap="square">
              <a:spAutoFit/>
            </a:bodyPr>
            <a:lstStyle/>
            <a:p>
              <a:r>
                <a:rPr lang="es-MX" sz="1750" b="1" dirty="0"/>
                <a:t>🔍 2. Aprendizaje No Supervisado</a:t>
              </a:r>
            </a:p>
            <a:p>
              <a:pPr>
                <a:buFont typeface="Arial" panose="020B0604020202020204" pitchFamily="34" charset="0"/>
                <a:buChar char="•"/>
              </a:pPr>
              <a:r>
                <a:rPr lang="es-MX" sz="1750" dirty="0"/>
                <a:t>Se usa cuando los datos </a:t>
              </a:r>
              <a:r>
                <a:rPr lang="es-MX" sz="1750" b="1" dirty="0"/>
                <a:t>no tienen etiquetas</a:t>
              </a:r>
              <a:r>
                <a:rPr lang="es-MX" sz="1750" dirty="0"/>
                <a:t>.</a:t>
              </a:r>
            </a:p>
            <a:p>
              <a:pPr>
                <a:buFont typeface="Arial" panose="020B0604020202020204" pitchFamily="34" charset="0"/>
                <a:buChar char="•"/>
              </a:pPr>
              <a:r>
                <a:rPr lang="es-MX" sz="1750" dirty="0"/>
                <a:t>La red intenta </a:t>
              </a:r>
              <a:r>
                <a:rPr lang="es-MX" sz="1750" b="1" dirty="0"/>
                <a:t>descubrir patrones ocultos o estructuras</a:t>
              </a:r>
              <a:r>
                <a:rPr lang="es-MX" sz="1750" dirty="0"/>
                <a:t> en los datos.</a:t>
              </a:r>
            </a:p>
            <a:p>
              <a:pPr>
                <a:buFont typeface="Arial" panose="020B0604020202020204" pitchFamily="34" charset="0"/>
                <a:buChar char="•"/>
              </a:pPr>
              <a:r>
                <a:rPr lang="es-MX" sz="1750" dirty="0"/>
                <a:t>Ejemplo:</a:t>
              </a:r>
            </a:p>
            <a:p>
              <a:pPr>
                <a:buFont typeface="Arial" panose="020B0604020202020204" pitchFamily="34" charset="0"/>
                <a:buChar char="•"/>
              </a:pPr>
              <a:endParaRPr lang="es-MX" sz="1750" dirty="0"/>
            </a:p>
            <a:p>
              <a:pPr marL="742950" lvl="1" indent="-285750">
                <a:buFont typeface="Arial" panose="020B0604020202020204" pitchFamily="34" charset="0"/>
                <a:buChar char="•"/>
              </a:pPr>
              <a:r>
                <a:rPr lang="es-MX" sz="1750" dirty="0"/>
                <a:t>Agrupamiento de clientes por comportamiento (</a:t>
              </a:r>
              <a:r>
                <a:rPr lang="es-MX" sz="1750" dirty="0" err="1"/>
                <a:t>clustering</a:t>
              </a:r>
              <a:r>
                <a:rPr lang="es-MX" sz="1750" dirty="0"/>
                <a:t>)</a:t>
              </a:r>
            </a:p>
            <a:p>
              <a:pPr marL="742950" lvl="1" indent="-285750">
                <a:buFont typeface="Arial" panose="020B0604020202020204" pitchFamily="34" charset="0"/>
                <a:buChar char="•"/>
              </a:pPr>
              <a:r>
                <a:rPr lang="es-MX" sz="1750" dirty="0"/>
                <a:t>Reducción de dimensionalidad (</a:t>
              </a:r>
              <a:r>
                <a:rPr lang="es-MX" sz="1750" dirty="0" err="1"/>
                <a:t>autoencoders</a:t>
              </a:r>
              <a:r>
                <a:rPr lang="es-MX" sz="1750" dirty="0"/>
                <a:t>)</a:t>
              </a:r>
            </a:p>
          </p:txBody>
        </p:sp>
        <p:sp>
          <p:nvSpPr>
            <p:cNvPr id="7" name="CuadroTexto 6">
              <a:extLst>
                <a:ext uri="{FF2B5EF4-FFF2-40B4-BE49-F238E27FC236}">
                  <a16:creationId xmlns:a16="http://schemas.microsoft.com/office/drawing/2014/main" id="{525D61E3-538B-43DA-A3AF-03E7478BF6CA}"/>
                </a:ext>
              </a:extLst>
            </p:cNvPr>
            <p:cNvSpPr txBox="1"/>
            <p:nvPr/>
          </p:nvSpPr>
          <p:spPr>
            <a:xfrm>
              <a:off x="10304873" y="3035283"/>
              <a:ext cx="3202477" cy="2785378"/>
            </a:xfrm>
            <a:prstGeom prst="rect">
              <a:avLst/>
            </a:prstGeom>
            <a:noFill/>
            <a:ln w="19050">
              <a:solidFill>
                <a:srgbClr val="00B0F0"/>
              </a:solidFill>
            </a:ln>
          </p:spPr>
          <p:txBody>
            <a:bodyPr wrap="square">
              <a:spAutoFit/>
            </a:bodyPr>
            <a:lstStyle/>
            <a:p>
              <a:pPr algn="just"/>
              <a:r>
                <a:rPr lang="es-MX" sz="1750" b="1" dirty="0"/>
                <a:t>🎮 3. Aprendizaje por Refuerzo</a:t>
              </a:r>
            </a:p>
            <a:p>
              <a:pPr algn="just">
                <a:buFont typeface="Arial" panose="020B0604020202020204" pitchFamily="34" charset="0"/>
                <a:buChar char="•"/>
              </a:pPr>
              <a:r>
                <a:rPr lang="es-MX" sz="1750" dirty="0"/>
                <a:t>La red aprende </a:t>
              </a:r>
              <a:r>
                <a:rPr lang="es-MX" sz="1750" b="1" dirty="0"/>
                <a:t>interactuando con un entorno</a:t>
              </a:r>
              <a:r>
                <a:rPr lang="es-MX" sz="1750" dirty="0"/>
                <a:t>, recibiendo recompensas o penalizaciones.</a:t>
              </a:r>
            </a:p>
            <a:p>
              <a:pPr algn="just">
                <a:buFont typeface="Arial" panose="020B0604020202020204" pitchFamily="34" charset="0"/>
                <a:buChar char="•"/>
              </a:pPr>
              <a:r>
                <a:rPr lang="es-MX" sz="1750" dirty="0"/>
                <a:t>No hay etiquetas, pero sí </a:t>
              </a:r>
              <a:r>
                <a:rPr lang="es-MX" sz="1750" b="1" dirty="0"/>
                <a:t>retroalimentación</a:t>
              </a:r>
              <a:r>
                <a:rPr lang="es-MX" sz="1750" dirty="0"/>
                <a:t> sobre las acciones que toma.</a:t>
              </a:r>
            </a:p>
            <a:p>
              <a:pPr algn="just">
                <a:buFont typeface="Arial" panose="020B0604020202020204" pitchFamily="34" charset="0"/>
                <a:buChar char="•"/>
              </a:pPr>
              <a:r>
                <a:rPr lang="es-MX" sz="1750" dirty="0"/>
                <a:t>Ejemplo:</a:t>
              </a:r>
            </a:p>
            <a:p>
              <a:pPr marL="742950" lvl="1" indent="-285750" algn="just">
                <a:buFont typeface="Arial" panose="020B0604020202020204" pitchFamily="34" charset="0"/>
                <a:buChar char="•"/>
              </a:pPr>
              <a:r>
                <a:rPr lang="es-MX" sz="1750" dirty="0"/>
                <a:t>Agentes en videojuegos</a:t>
              </a:r>
            </a:p>
            <a:p>
              <a:pPr marL="742950" lvl="1" indent="-285750" algn="just">
                <a:buFont typeface="Arial" panose="020B0604020202020204" pitchFamily="34" charset="0"/>
                <a:buChar char="•"/>
              </a:pPr>
              <a:r>
                <a:rPr lang="es-MX" sz="1750" dirty="0"/>
                <a:t>Control de robots</a:t>
              </a:r>
              <a:endParaRPr lang="es-MX" dirty="0"/>
            </a:p>
          </p:txBody>
        </p:sp>
        <p:cxnSp>
          <p:nvCxnSpPr>
            <p:cNvPr id="10" name="Conector recto 9">
              <a:extLst>
                <a:ext uri="{FF2B5EF4-FFF2-40B4-BE49-F238E27FC236}">
                  <a16:creationId xmlns:a16="http://schemas.microsoft.com/office/drawing/2014/main" id="{46CE1A3C-B1A2-4BCE-82D7-3E5629A6FE5D}"/>
                </a:ext>
              </a:extLst>
            </p:cNvPr>
            <p:cNvCxnSpPr/>
            <p:nvPr/>
          </p:nvCxnSpPr>
          <p:spPr>
            <a:xfrm>
              <a:off x="2641600" y="2378780"/>
              <a:ext cx="926451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EFA7CB1-1F2E-43E3-BA50-DE1B0DAADECD}"/>
                </a:ext>
              </a:extLst>
            </p:cNvPr>
            <p:cNvCxnSpPr>
              <a:cxnSpLocks/>
            </p:cNvCxnSpPr>
            <p:nvPr/>
          </p:nvCxnSpPr>
          <p:spPr>
            <a:xfrm>
              <a:off x="2641600" y="2378780"/>
              <a:ext cx="0" cy="65650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A3A8CEED-649E-4488-B49C-10F9F96344FF}"/>
                </a:ext>
              </a:extLst>
            </p:cNvPr>
            <p:cNvCxnSpPr>
              <a:endCxn id="7" idx="0"/>
            </p:cNvCxnSpPr>
            <p:nvPr/>
          </p:nvCxnSpPr>
          <p:spPr>
            <a:xfrm>
              <a:off x="11906111" y="2378780"/>
              <a:ext cx="1" cy="65650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9" name="Conector recto 18">
              <a:extLst>
                <a:ext uri="{FF2B5EF4-FFF2-40B4-BE49-F238E27FC236}">
                  <a16:creationId xmlns:a16="http://schemas.microsoft.com/office/drawing/2014/main" id="{7419510D-C66E-4316-96FE-D7C145E4F429}"/>
                </a:ext>
              </a:extLst>
            </p:cNvPr>
            <p:cNvCxnSpPr>
              <a:endCxn id="5" idx="0"/>
            </p:cNvCxnSpPr>
            <p:nvPr/>
          </p:nvCxnSpPr>
          <p:spPr>
            <a:xfrm>
              <a:off x="7582369" y="2378780"/>
              <a:ext cx="1" cy="61100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0695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1E132F7-3FBC-4F1D-882C-883BF4C08096}"/>
              </a:ext>
            </a:extLst>
          </p:cNvPr>
          <p:cNvPicPr>
            <a:picLocks noChangeAspect="1"/>
          </p:cNvPicPr>
          <p:nvPr/>
        </p:nvPicPr>
        <p:blipFill rotWithShape="1">
          <a:blip r:embed="rId3"/>
          <a:srcRect l="8134" t="14609" r="10853" b="25892"/>
          <a:stretch/>
        </p:blipFill>
        <p:spPr>
          <a:xfrm>
            <a:off x="473336" y="1506071"/>
            <a:ext cx="12823116" cy="4754879"/>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4CB1A66-F3E5-415D-8069-BD21E35B2BAF}"/>
                  </a:ext>
                </a:extLst>
              </p:cNvPr>
              <p:cNvSpPr txBox="1"/>
              <p:nvPr/>
            </p:nvSpPr>
            <p:spPr>
              <a:xfrm>
                <a:off x="473336" y="6260950"/>
                <a:ext cx="2509020" cy="1089529"/>
              </a:xfrm>
              <a:prstGeom prst="rect">
                <a:avLst/>
              </a:prstGeom>
              <a:noFill/>
            </p:spPr>
            <p:txBody>
              <a:bodyPr wrap="none" rtlCol="0">
                <a:spAutoFit/>
              </a:bodyPr>
              <a:lstStyle/>
              <a:p>
                <a:r>
                  <a:rPr lang="es-CO" sz="2160" dirty="0">
                    <a:latin typeface="Arial" panose="020B0604020202020204" pitchFamily="34" charset="0"/>
                    <a:cs typeface="Arial" panose="020B0604020202020204" pitchFamily="34" charset="0"/>
                  </a:rPr>
                  <a:t>Imagen de entrada</a:t>
                </a:r>
              </a:p>
              <a:p>
                <a:r>
                  <a:rPr lang="es-CO" sz="2160" dirty="0">
                    <a:latin typeface="Arial" panose="020B0604020202020204" pitchFamily="34" charset="0"/>
                    <a:cs typeface="Arial" panose="020B0604020202020204" pitchFamily="34" charset="0"/>
                  </a:rPr>
                  <a:t> </a:t>
                </a:r>
                <a14:m>
                  <m:oMath xmlns:m="http://schemas.openxmlformats.org/officeDocument/2006/math">
                    <m:r>
                      <a:rPr lang="es-CO" sz="2160" i="1">
                        <a:latin typeface="Cambria Math" panose="02040503050406030204" pitchFamily="18" charset="0"/>
                      </a:rPr>
                      <m:t>28×28×1</m:t>
                    </m:r>
                  </m:oMath>
                </a14:m>
                <a:endParaRPr lang="es-CO" sz="2160" dirty="0">
                  <a:latin typeface="Arial" panose="020B0604020202020204" pitchFamily="34" charset="0"/>
                  <a:cs typeface="Arial" panose="020B0604020202020204" pitchFamily="34" charset="0"/>
                </a:endParaRPr>
              </a:p>
              <a:p>
                <a:endParaRPr lang="es-CO" sz="2160" dirty="0"/>
              </a:p>
            </p:txBody>
          </p:sp>
        </mc:Choice>
        <mc:Fallback xmlns="">
          <p:sp>
            <p:nvSpPr>
              <p:cNvPr id="4" name="CuadroTexto 3">
                <a:extLst>
                  <a:ext uri="{FF2B5EF4-FFF2-40B4-BE49-F238E27FC236}">
                    <a16:creationId xmlns:a16="http://schemas.microsoft.com/office/drawing/2014/main" id="{94CB1A66-F3E5-415D-8069-BD21E35B2BAF}"/>
                  </a:ext>
                </a:extLst>
              </p:cNvPr>
              <p:cNvSpPr txBox="1">
                <a:spLocks noRot="1" noChangeAspect="1" noMove="1" noResize="1" noEditPoints="1" noAdjustHandles="1" noChangeArrowheads="1" noChangeShapeType="1" noTextEdit="1"/>
              </p:cNvSpPr>
              <p:nvPr/>
            </p:nvSpPr>
            <p:spPr>
              <a:xfrm>
                <a:off x="473336" y="6260950"/>
                <a:ext cx="2509020" cy="1089529"/>
              </a:xfrm>
              <a:prstGeom prst="rect">
                <a:avLst/>
              </a:prstGeom>
              <a:blipFill>
                <a:blip r:embed="rId4"/>
                <a:stretch>
                  <a:fillRect l="-3163" t="-2793" r="-219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0289426-C30D-4DB2-BEB8-5FBCC113FA7A}"/>
                  </a:ext>
                </a:extLst>
              </p:cNvPr>
              <p:cNvSpPr txBox="1"/>
              <p:nvPr/>
            </p:nvSpPr>
            <p:spPr>
              <a:xfrm>
                <a:off x="2723003" y="6260950"/>
                <a:ext cx="3282052" cy="1643527"/>
              </a:xfrm>
              <a:prstGeom prst="rect">
                <a:avLst/>
              </a:prstGeom>
              <a:noFill/>
            </p:spPr>
            <p:txBody>
              <a:bodyPr wrap="none" rtlCol="0">
                <a:spAutoFit/>
              </a:bodyPr>
              <a:lstStyle/>
              <a:p>
                <a:pPr algn="ctr"/>
                <a:r>
                  <a:rPr lang="es-CO" sz="1920" dirty="0">
                    <a:latin typeface="Arial" panose="020B0604020202020204" pitchFamily="34" charset="0"/>
                    <a:cs typeface="Arial" panose="020B0604020202020204" pitchFamily="34" charset="0"/>
                  </a:rPr>
                  <a:t>Se aplica </a:t>
                </a:r>
                <a14:m>
                  <m:oMath xmlns:m="http://schemas.openxmlformats.org/officeDocument/2006/math">
                    <m:r>
                      <a:rPr lang="es-CO" sz="1920" i="1">
                        <a:latin typeface="Cambria Math" panose="02040503050406030204" pitchFamily="18" charset="0"/>
                      </a:rPr>
                      <m:t>32</m:t>
                    </m:r>
                  </m:oMath>
                </a14:m>
                <a:r>
                  <a:rPr lang="es-CO" sz="1920" dirty="0">
                    <a:latin typeface="Arial" panose="020B0604020202020204" pitchFamily="34" charset="0"/>
                    <a:cs typeface="Arial" panose="020B0604020202020204" pitchFamily="34" charset="0"/>
                  </a:rPr>
                  <a:t> kernels</a:t>
                </a:r>
              </a:p>
              <a:p>
                <a:pPr algn="ctr"/>
                <a:r>
                  <a:rPr lang="es-CO" sz="1920" dirty="0">
                    <a:latin typeface="Arial" panose="020B0604020202020204" pitchFamily="34" charset="0"/>
                    <a:cs typeface="Arial" panose="020B0604020202020204" pitchFamily="34" charset="0"/>
                  </a:rPr>
                  <a:t> de </a:t>
                </a:r>
                <a14:m>
                  <m:oMath xmlns:m="http://schemas.openxmlformats.org/officeDocument/2006/math">
                    <m:r>
                      <a:rPr lang="es-CO" sz="1920" i="1">
                        <a:latin typeface="Cambria Math" panose="02040503050406030204" pitchFamily="18" charset="0"/>
                      </a:rPr>
                      <m:t>3×3</m:t>
                    </m:r>
                  </m:oMath>
                </a14:m>
                <a:endParaRPr lang="es-CO" sz="1920" dirty="0">
                  <a:latin typeface="Arial" panose="020B0604020202020204" pitchFamily="34" charset="0"/>
                  <a:cs typeface="Arial" panose="020B0604020202020204" pitchFamily="34" charset="0"/>
                </a:endParaRPr>
              </a:p>
              <a:p>
                <a:pPr algn="ctr"/>
                <a:r>
                  <a:rPr lang="es-CO" sz="1920" dirty="0">
                    <a:latin typeface="Arial" panose="020B0604020202020204" pitchFamily="34" charset="0"/>
                    <a:cs typeface="Arial" panose="020B0604020202020204" pitchFamily="34" charset="0"/>
                  </a:rPr>
                  <a:t>Y la función activación </a:t>
                </a:r>
                <a:r>
                  <a:rPr lang="es-CO" sz="1920" dirty="0" err="1">
                    <a:latin typeface="Arial" panose="020B0604020202020204" pitchFamily="34" charset="0"/>
                    <a:cs typeface="Arial" panose="020B0604020202020204" pitchFamily="34" charset="0"/>
                  </a:rPr>
                  <a:t>ReLu</a:t>
                </a:r>
                <a:endParaRPr lang="es-CO" sz="1920" dirty="0">
                  <a:latin typeface="Arial" panose="020B0604020202020204" pitchFamily="34" charset="0"/>
                  <a:cs typeface="Arial" panose="020B0604020202020204" pitchFamily="34" charset="0"/>
                </a:endParaRPr>
              </a:p>
              <a:p>
                <a:pPr algn="ctr"/>
                <a:endParaRPr lang="es-CO" sz="2160" dirty="0"/>
              </a:p>
              <a:p>
                <a:pPr algn="ctr"/>
                <a:endParaRPr lang="es-CO" sz="2160" dirty="0"/>
              </a:p>
            </p:txBody>
          </p:sp>
        </mc:Choice>
        <mc:Fallback xmlns="">
          <p:sp>
            <p:nvSpPr>
              <p:cNvPr id="5" name="CuadroTexto 4">
                <a:extLst>
                  <a:ext uri="{FF2B5EF4-FFF2-40B4-BE49-F238E27FC236}">
                    <a16:creationId xmlns:a16="http://schemas.microsoft.com/office/drawing/2014/main" id="{90289426-C30D-4DB2-BEB8-5FBCC113FA7A}"/>
                  </a:ext>
                </a:extLst>
              </p:cNvPr>
              <p:cNvSpPr txBox="1">
                <a:spLocks noRot="1" noChangeAspect="1" noMove="1" noResize="1" noEditPoints="1" noAdjustHandles="1" noChangeArrowheads="1" noChangeShapeType="1" noTextEdit="1"/>
              </p:cNvSpPr>
              <p:nvPr/>
            </p:nvSpPr>
            <p:spPr>
              <a:xfrm>
                <a:off x="2723003" y="6260950"/>
                <a:ext cx="3282052" cy="1643527"/>
              </a:xfrm>
              <a:prstGeom prst="rect">
                <a:avLst/>
              </a:prstGeom>
              <a:blipFill>
                <a:blip r:embed="rId5"/>
                <a:stretch>
                  <a:fillRect l="-1301" t="-1852" r="-1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76D5B73-BBE7-4E1C-BA6A-277CEB774A1B}"/>
                  </a:ext>
                </a:extLst>
              </p:cNvPr>
              <p:cNvSpPr txBox="1"/>
              <p:nvPr/>
            </p:nvSpPr>
            <p:spPr>
              <a:xfrm>
                <a:off x="6325497" y="6260950"/>
                <a:ext cx="2710927" cy="1017907"/>
              </a:xfrm>
              <a:prstGeom prst="rect">
                <a:avLst/>
              </a:prstGeom>
              <a:noFill/>
            </p:spPr>
            <p:txBody>
              <a:bodyPr wrap="square" rtlCol="0">
                <a:spAutoFit/>
              </a:bodyPr>
              <a:lstStyle/>
              <a:p>
                <a:pPr algn="ctr">
                  <a:lnSpc>
                    <a:spcPct val="107000"/>
                  </a:lnSpc>
                  <a:spcAft>
                    <a:spcPts val="960"/>
                  </a:spcAft>
                </a:pPr>
                <a:r>
                  <a:rPr lang="es-CO" sz="1920" dirty="0">
                    <a:latin typeface="Arial" panose="020B0604020202020204" pitchFamily="34" charset="0"/>
                    <a:ea typeface="Calibri" panose="020F0502020204030204" pitchFamily="34" charset="0"/>
                    <a:cs typeface="Arial" panose="020B0604020202020204" pitchFamily="34" charset="0"/>
                  </a:rPr>
                  <a:t>Se obtiene un mapa de características de </a:t>
                </a:r>
                <a14:m>
                  <m:oMath xmlns:m="http://schemas.openxmlformats.org/officeDocument/2006/math">
                    <m:r>
                      <a:rPr lang="es-CO" sz="1920" i="1">
                        <a:latin typeface="Cambria Math" panose="02040503050406030204" pitchFamily="18" charset="0"/>
                        <a:ea typeface="Calibri" panose="020F0502020204030204" pitchFamily="34" charset="0"/>
                        <a:cs typeface="Times New Roman" panose="02020603050405020304" pitchFamily="18" charset="0"/>
                      </a:rPr>
                      <m:t>28×28×1</m:t>
                    </m:r>
                  </m:oMath>
                </a14:m>
                <a:endParaRPr lang="es-CO" sz="1920" dirty="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6" name="CuadroTexto 5">
                <a:extLst>
                  <a:ext uri="{FF2B5EF4-FFF2-40B4-BE49-F238E27FC236}">
                    <a16:creationId xmlns:a16="http://schemas.microsoft.com/office/drawing/2014/main" id="{376D5B73-BBE7-4E1C-BA6A-277CEB774A1B}"/>
                  </a:ext>
                </a:extLst>
              </p:cNvPr>
              <p:cNvSpPr txBox="1">
                <a:spLocks noRot="1" noChangeAspect="1" noMove="1" noResize="1" noEditPoints="1" noAdjustHandles="1" noChangeArrowheads="1" noChangeShapeType="1" noTextEdit="1"/>
              </p:cNvSpPr>
              <p:nvPr/>
            </p:nvSpPr>
            <p:spPr>
              <a:xfrm>
                <a:off x="6325497" y="6260950"/>
                <a:ext cx="2710927" cy="1017907"/>
              </a:xfrm>
              <a:prstGeom prst="rect">
                <a:avLst/>
              </a:prstGeom>
              <a:blipFill>
                <a:blip r:embed="rId6"/>
                <a:stretch>
                  <a:fillRect l="-2027" t="-2994" r="-450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E0F8D55-72CB-4A77-98CC-227164B2DD13}"/>
                  </a:ext>
                </a:extLst>
              </p:cNvPr>
              <p:cNvSpPr txBox="1"/>
              <p:nvPr/>
            </p:nvSpPr>
            <p:spPr>
              <a:xfrm>
                <a:off x="9329588" y="6260950"/>
                <a:ext cx="2216075" cy="683264"/>
              </a:xfrm>
              <a:prstGeom prst="rect">
                <a:avLst/>
              </a:prstGeom>
              <a:noFill/>
            </p:spPr>
            <p:txBody>
              <a:bodyPr wrap="square" rtlCol="0">
                <a:spAutoFit/>
              </a:bodyPr>
              <a:lstStyle/>
              <a:p>
                <a:r>
                  <a:rPr lang="es-CO" sz="1920" dirty="0">
                    <a:latin typeface="Arial" panose="020B0604020202020204" pitchFamily="34" charset="0"/>
                    <a:cs typeface="Arial" panose="020B0604020202020204" pitchFamily="34" charset="0"/>
                  </a:rPr>
                  <a:t>Se aplica el Max </a:t>
                </a:r>
                <a:r>
                  <a:rPr lang="es-CO" sz="1920" dirty="0" err="1">
                    <a:latin typeface="Arial" panose="020B0604020202020204" pitchFamily="34" charset="0"/>
                    <a:cs typeface="Arial" panose="020B0604020202020204" pitchFamily="34" charset="0"/>
                  </a:rPr>
                  <a:t>Pooling</a:t>
                </a:r>
                <a:r>
                  <a:rPr lang="es-CO" sz="1920" dirty="0">
                    <a:latin typeface="Arial" panose="020B0604020202020204" pitchFamily="34" charset="0"/>
                    <a:cs typeface="Arial" panose="020B0604020202020204" pitchFamily="34" charset="0"/>
                  </a:rPr>
                  <a:t> de </a:t>
                </a:r>
                <a14:m>
                  <m:oMath xmlns:m="http://schemas.openxmlformats.org/officeDocument/2006/math">
                    <m:r>
                      <a:rPr lang="es-CO" sz="1920" i="1">
                        <a:latin typeface="Cambria Math" panose="02040503050406030204" pitchFamily="18" charset="0"/>
                      </a:rPr>
                      <m:t>2×2</m:t>
                    </m:r>
                  </m:oMath>
                </a14:m>
                <a:endParaRPr lang="es-CO" sz="1920" dirty="0">
                  <a:latin typeface="Arial" panose="020B0604020202020204" pitchFamily="34" charset="0"/>
                  <a:cs typeface="Arial" panose="020B0604020202020204" pitchFamily="34" charset="0"/>
                </a:endParaRPr>
              </a:p>
            </p:txBody>
          </p:sp>
        </mc:Choice>
        <mc:Fallback xmlns="">
          <p:sp>
            <p:nvSpPr>
              <p:cNvPr id="7" name="CuadroTexto 6">
                <a:extLst>
                  <a:ext uri="{FF2B5EF4-FFF2-40B4-BE49-F238E27FC236}">
                    <a16:creationId xmlns:a16="http://schemas.microsoft.com/office/drawing/2014/main" id="{DE0F8D55-72CB-4A77-98CC-227164B2DD13}"/>
                  </a:ext>
                </a:extLst>
              </p:cNvPr>
              <p:cNvSpPr txBox="1">
                <a:spLocks noRot="1" noChangeAspect="1" noMove="1" noResize="1" noEditPoints="1" noAdjustHandles="1" noChangeArrowheads="1" noChangeShapeType="1" noTextEdit="1"/>
              </p:cNvSpPr>
              <p:nvPr/>
            </p:nvSpPr>
            <p:spPr>
              <a:xfrm>
                <a:off x="9329588" y="6260950"/>
                <a:ext cx="2216075" cy="683264"/>
              </a:xfrm>
              <a:prstGeom prst="rect">
                <a:avLst/>
              </a:prstGeom>
              <a:blipFill>
                <a:blip r:embed="rId7"/>
                <a:stretch>
                  <a:fillRect l="-2473" t="-4464" b="-142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D324AEE-CB94-4231-BA7E-04E7352F9574}"/>
                  </a:ext>
                </a:extLst>
              </p:cNvPr>
              <p:cNvSpPr txBox="1"/>
              <p:nvPr/>
            </p:nvSpPr>
            <p:spPr>
              <a:xfrm>
                <a:off x="11790382" y="6260949"/>
                <a:ext cx="2216075" cy="978729"/>
              </a:xfrm>
              <a:prstGeom prst="rect">
                <a:avLst/>
              </a:prstGeom>
              <a:noFill/>
            </p:spPr>
            <p:txBody>
              <a:bodyPr wrap="square" rtlCol="0">
                <a:spAutoFit/>
              </a:bodyPr>
              <a:lstStyle/>
              <a:p>
                <a:pPr algn="ctr"/>
                <a:r>
                  <a:rPr lang="es-CO" sz="1920" dirty="0">
                    <a:latin typeface="Arial" panose="020B0604020202020204" pitchFamily="34" charset="0"/>
                    <a:cs typeface="Arial" panose="020B0604020202020204" pitchFamily="34" charset="0"/>
                  </a:rPr>
                  <a:t>Se obtiene 32 salidas de </a:t>
                </a:r>
                <a:endParaRPr lang="es-MX" sz="192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CO" sz="1920" i="1">
                          <a:latin typeface="Cambria Math" panose="02040503050406030204" pitchFamily="18" charset="0"/>
                        </a:rPr>
                        <m:t>14×14× 1</m:t>
                      </m:r>
                    </m:oMath>
                  </m:oMathPara>
                </a14:m>
                <a:endParaRPr lang="es-CO" sz="1920" dirty="0">
                  <a:latin typeface="Arial" panose="020B0604020202020204" pitchFamily="34" charset="0"/>
                  <a:cs typeface="Arial" panose="020B0604020202020204" pitchFamily="34" charset="0"/>
                </a:endParaRPr>
              </a:p>
            </p:txBody>
          </p:sp>
        </mc:Choice>
        <mc:Fallback xmlns="">
          <p:sp>
            <p:nvSpPr>
              <p:cNvPr id="8" name="CuadroTexto 7">
                <a:extLst>
                  <a:ext uri="{FF2B5EF4-FFF2-40B4-BE49-F238E27FC236}">
                    <a16:creationId xmlns:a16="http://schemas.microsoft.com/office/drawing/2014/main" id="{DD324AEE-CB94-4231-BA7E-04E7352F9574}"/>
                  </a:ext>
                </a:extLst>
              </p:cNvPr>
              <p:cNvSpPr txBox="1">
                <a:spLocks noRot="1" noChangeAspect="1" noMove="1" noResize="1" noEditPoints="1" noAdjustHandles="1" noChangeArrowheads="1" noChangeShapeType="1" noTextEdit="1"/>
              </p:cNvSpPr>
              <p:nvPr/>
            </p:nvSpPr>
            <p:spPr>
              <a:xfrm>
                <a:off x="11790382" y="6260949"/>
                <a:ext cx="2216075" cy="978729"/>
              </a:xfrm>
              <a:prstGeom prst="rect">
                <a:avLst/>
              </a:prstGeom>
              <a:blipFill>
                <a:blip r:embed="rId8"/>
                <a:stretch>
                  <a:fillRect t="-3106"/>
                </a:stretch>
              </a:blipFill>
            </p:spPr>
            <p:txBody>
              <a:bodyPr/>
              <a:lstStyle/>
              <a:p>
                <a:r>
                  <a:rPr lang="es-CO">
                    <a:noFill/>
                  </a:rPr>
                  <a:t> </a:t>
                </a:r>
              </a:p>
            </p:txBody>
          </p:sp>
        </mc:Fallback>
      </mc:AlternateContent>
      <p:sp>
        <p:nvSpPr>
          <p:cNvPr id="9" name="CuadroTexto 8">
            <a:extLst>
              <a:ext uri="{FF2B5EF4-FFF2-40B4-BE49-F238E27FC236}">
                <a16:creationId xmlns:a16="http://schemas.microsoft.com/office/drawing/2014/main" id="{854C6DD1-1532-4945-BF93-FFB0632E0B4B}"/>
              </a:ext>
            </a:extLst>
          </p:cNvPr>
          <p:cNvSpPr txBox="1"/>
          <p:nvPr/>
        </p:nvSpPr>
        <p:spPr>
          <a:xfrm>
            <a:off x="3630927" y="561965"/>
            <a:ext cx="6471643" cy="904863"/>
          </a:xfrm>
          <a:prstGeom prst="rect">
            <a:avLst/>
          </a:prstGeom>
          <a:noFill/>
        </p:spPr>
        <p:txBody>
          <a:bodyPr wrap="none" rtlCol="0">
            <a:spAutoFit/>
          </a:bodyPr>
          <a:lstStyle/>
          <a:p>
            <a:r>
              <a:rPr lang="es-MX" sz="5280" i="1" dirty="0">
                <a:latin typeface="Arial" panose="020B0604020202020204" pitchFamily="34" charset="0"/>
                <a:cs typeface="Arial" panose="020B0604020202020204" pitchFamily="34" charset="0"/>
              </a:rPr>
              <a:t>Primera Convolución</a:t>
            </a:r>
            <a:endParaRPr lang="es-CO" sz="528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7662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A3858FA1-5F77-4C12-938F-22885E592EF7}"/>
              </a:ext>
            </a:extLst>
          </p:cNvPr>
          <p:cNvSpPr txBox="1"/>
          <p:nvPr/>
        </p:nvSpPr>
        <p:spPr>
          <a:xfrm>
            <a:off x="255409" y="363277"/>
            <a:ext cx="13680347" cy="609398"/>
          </a:xfrm>
          <a:prstGeom prst="rect">
            <a:avLst/>
          </a:prstGeom>
          <a:noFill/>
        </p:spPr>
        <p:txBody>
          <a:bodyPr wrap="none" rtlCol="0">
            <a:spAutoFit/>
          </a:bodyPr>
          <a:lstStyle/>
          <a:p>
            <a:pPr algn="ctr"/>
            <a:r>
              <a:rPr lang="es-MX" sz="3360" b="1" i="1" dirty="0">
                <a:latin typeface="Arial" panose="020B0604020202020204" pitchFamily="34" charset="0"/>
                <a:cs typeface="Arial" panose="020B0604020202020204" pitchFamily="34" charset="0"/>
              </a:rPr>
              <a:t>Resumen para imagen de un solo color en la primera convolución</a:t>
            </a:r>
            <a:endParaRPr lang="es-CO" sz="3360" b="1" i="1"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4FD076E0-8FB3-41C1-891C-ED4944604AF4}"/>
              </a:ext>
            </a:extLst>
          </p:cNvPr>
          <p:cNvSpPr txBox="1"/>
          <p:nvPr/>
        </p:nvSpPr>
        <p:spPr>
          <a:xfrm>
            <a:off x="645458" y="6605194"/>
            <a:ext cx="13204784" cy="757130"/>
          </a:xfrm>
          <a:prstGeom prst="rect">
            <a:avLst/>
          </a:prstGeom>
          <a:noFill/>
        </p:spPr>
        <p:txBody>
          <a:bodyPr wrap="square" rtlCol="0">
            <a:spAutoFit/>
          </a:bodyPr>
          <a:lstStyle/>
          <a:p>
            <a:r>
              <a:rPr lang="es-MX" sz="2160" dirty="0"/>
              <a:t>La primera convolución es capaz de detectar características primitivas como líneas o curvas. A medida que se hagan más convoluciones, los mapas de características serán capaces de reconocer formas más complejas </a:t>
            </a:r>
            <a:endParaRPr lang="es-CO" sz="2160" dirty="0"/>
          </a:p>
        </p:txBody>
      </p:sp>
      <p:graphicFrame>
        <p:nvGraphicFramePr>
          <p:cNvPr id="8" name="Objeto 7">
            <a:extLst>
              <a:ext uri="{FF2B5EF4-FFF2-40B4-BE49-F238E27FC236}">
                <a16:creationId xmlns:a16="http://schemas.microsoft.com/office/drawing/2014/main" id="{FE80591B-0ECB-49E2-93A0-A02423423DEF}"/>
              </a:ext>
            </a:extLst>
          </p:cNvPr>
          <p:cNvGraphicFramePr>
            <a:graphicFrameLocks noChangeAspect="1"/>
          </p:cNvGraphicFramePr>
          <p:nvPr/>
        </p:nvGraphicFramePr>
        <p:xfrm>
          <a:off x="645458" y="1248927"/>
          <a:ext cx="12841828" cy="5549906"/>
        </p:xfrm>
        <a:graphic>
          <a:graphicData uri="http://schemas.openxmlformats.org/presentationml/2006/ole">
            <mc:AlternateContent xmlns:mc="http://schemas.openxmlformats.org/markup-compatibility/2006">
              <mc:Choice xmlns:v="urn:schemas-microsoft-com:vml" Requires="v">
                <p:oleObj spid="_x0000_s1063" name="Document" r:id="rId3" imgW="5611327" imgH="2102078" progId="Word.Document.12">
                  <p:embed/>
                </p:oleObj>
              </mc:Choice>
              <mc:Fallback>
                <p:oleObj name="Document" r:id="rId3" imgW="5611327" imgH="2102078" progId="Word.Document.12">
                  <p:embed/>
                  <p:pic>
                    <p:nvPicPr>
                      <p:cNvPr id="8" name="Objeto 7">
                        <a:extLst>
                          <a:ext uri="{FF2B5EF4-FFF2-40B4-BE49-F238E27FC236}">
                            <a16:creationId xmlns:a16="http://schemas.microsoft.com/office/drawing/2014/main" id="{FE80591B-0ECB-49E2-93A0-A02423423DEF}"/>
                          </a:ext>
                        </a:extLst>
                      </p:cNvPr>
                      <p:cNvPicPr/>
                      <p:nvPr/>
                    </p:nvPicPr>
                    <p:blipFill>
                      <a:blip r:embed="rId4"/>
                      <a:stretch>
                        <a:fillRect/>
                      </a:stretch>
                    </p:blipFill>
                    <p:spPr>
                      <a:xfrm>
                        <a:off x="645458" y="1248927"/>
                        <a:ext cx="12841828" cy="5549906"/>
                      </a:xfrm>
                      <a:prstGeom prst="rect">
                        <a:avLst/>
                      </a:prstGeom>
                    </p:spPr>
                  </p:pic>
                </p:oleObj>
              </mc:Fallback>
            </mc:AlternateContent>
          </a:graphicData>
        </a:graphic>
      </p:graphicFrame>
    </p:spTree>
    <p:extLst>
      <p:ext uri="{BB962C8B-B14F-4D97-AF65-F5344CB8AC3E}">
        <p14:creationId xmlns:p14="http://schemas.microsoft.com/office/powerpoint/2010/main" val="3953877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4CB1A66-F3E5-415D-8069-BD21E35B2BAF}"/>
                  </a:ext>
                </a:extLst>
              </p:cNvPr>
              <p:cNvSpPr txBox="1"/>
              <p:nvPr/>
            </p:nvSpPr>
            <p:spPr>
              <a:xfrm>
                <a:off x="473337" y="6260949"/>
                <a:ext cx="2222389" cy="1421928"/>
              </a:xfrm>
              <a:prstGeom prst="rect">
                <a:avLst/>
              </a:prstGeom>
              <a:noFill/>
            </p:spPr>
            <p:txBody>
              <a:bodyPr wrap="square" rtlCol="0">
                <a:spAutoFit/>
              </a:bodyPr>
              <a:lstStyle/>
              <a:p>
                <a:pPr algn="ctr"/>
                <a:r>
                  <a:rPr lang="es-MX" sz="2160" dirty="0"/>
                  <a:t>E</a:t>
                </a:r>
                <a:r>
                  <a:rPr lang="es-CO" sz="2160" dirty="0" err="1"/>
                  <a:t>ntrada</a:t>
                </a:r>
                <a:r>
                  <a:rPr lang="es-CO" sz="2160" dirty="0"/>
                  <a:t> de Convolución</a:t>
                </a:r>
              </a:p>
              <a:p>
                <a:pPr algn="ctr"/>
                <a:r>
                  <a:rPr lang="es-CO" sz="2160" dirty="0"/>
                  <a:t> </a:t>
                </a:r>
                <a14:m>
                  <m:oMath xmlns:m="http://schemas.openxmlformats.org/officeDocument/2006/math">
                    <m:r>
                      <a:rPr lang="es-CO" sz="2160" i="1" dirty="0">
                        <a:latin typeface="Cambria Math" panose="02040503050406030204" pitchFamily="18" charset="0"/>
                      </a:rPr>
                      <m:t>1</m:t>
                    </m:r>
                    <m:r>
                      <a:rPr lang="es-MX" sz="2160" i="1" dirty="0">
                        <a:latin typeface="Cambria Math" panose="02040503050406030204" pitchFamily="18" charset="0"/>
                      </a:rPr>
                      <m:t>4</m:t>
                    </m:r>
                    <m:r>
                      <a:rPr lang="es-CO" sz="2160" i="1">
                        <a:latin typeface="Cambria Math" panose="02040503050406030204" pitchFamily="18" charset="0"/>
                      </a:rPr>
                      <m:t>×</m:t>
                    </m:r>
                    <m:r>
                      <a:rPr lang="es-MX" sz="2160" i="1">
                        <a:latin typeface="Cambria Math" panose="02040503050406030204" pitchFamily="18" charset="0"/>
                      </a:rPr>
                      <m:t>14</m:t>
                    </m:r>
                    <m:r>
                      <a:rPr lang="es-CO" sz="2160" i="1">
                        <a:latin typeface="Cambria Math" panose="02040503050406030204" pitchFamily="18" charset="0"/>
                      </a:rPr>
                      <m:t>×1</m:t>
                    </m:r>
                  </m:oMath>
                </a14:m>
                <a:endParaRPr lang="es-CO" sz="2160" dirty="0"/>
              </a:p>
              <a:p>
                <a:pPr algn="ctr"/>
                <a:endParaRPr lang="es-CO" sz="2160" dirty="0"/>
              </a:p>
            </p:txBody>
          </p:sp>
        </mc:Choice>
        <mc:Fallback xmlns="">
          <p:sp>
            <p:nvSpPr>
              <p:cNvPr id="4" name="CuadroTexto 3">
                <a:extLst>
                  <a:ext uri="{FF2B5EF4-FFF2-40B4-BE49-F238E27FC236}">
                    <a16:creationId xmlns:a16="http://schemas.microsoft.com/office/drawing/2014/main" id="{94CB1A66-F3E5-415D-8069-BD21E35B2BAF}"/>
                  </a:ext>
                </a:extLst>
              </p:cNvPr>
              <p:cNvSpPr txBox="1">
                <a:spLocks noRot="1" noChangeAspect="1" noMove="1" noResize="1" noEditPoints="1" noAdjustHandles="1" noChangeArrowheads="1" noChangeShapeType="1" noTextEdit="1"/>
              </p:cNvSpPr>
              <p:nvPr/>
            </p:nvSpPr>
            <p:spPr>
              <a:xfrm>
                <a:off x="473337" y="6260949"/>
                <a:ext cx="2222389" cy="1421928"/>
              </a:xfrm>
              <a:prstGeom prst="rect">
                <a:avLst/>
              </a:prstGeom>
              <a:blipFill>
                <a:blip r:embed="rId2"/>
                <a:stretch>
                  <a:fillRect t="-257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0289426-C30D-4DB2-BEB8-5FBCC113FA7A}"/>
                  </a:ext>
                </a:extLst>
              </p:cNvPr>
              <p:cNvSpPr txBox="1"/>
              <p:nvPr/>
            </p:nvSpPr>
            <p:spPr>
              <a:xfrm>
                <a:off x="2715630" y="6260950"/>
                <a:ext cx="3296800" cy="1754326"/>
              </a:xfrm>
              <a:prstGeom prst="rect">
                <a:avLst/>
              </a:prstGeom>
              <a:noFill/>
            </p:spPr>
            <p:txBody>
              <a:bodyPr wrap="none" rtlCol="0">
                <a:spAutoFit/>
              </a:bodyPr>
              <a:lstStyle/>
              <a:p>
                <a:pPr algn="ctr"/>
                <a:r>
                  <a:rPr lang="es-CO" sz="2160" dirty="0"/>
                  <a:t>Se aplica </a:t>
                </a:r>
                <a14:m>
                  <m:oMath xmlns:m="http://schemas.openxmlformats.org/officeDocument/2006/math">
                    <m:r>
                      <a:rPr lang="es-MX" sz="2160" i="1">
                        <a:latin typeface="Cambria Math" panose="02040503050406030204" pitchFamily="18" charset="0"/>
                      </a:rPr>
                      <m:t>64</m:t>
                    </m:r>
                  </m:oMath>
                </a14:m>
                <a:r>
                  <a:rPr lang="es-CO" sz="2160" dirty="0"/>
                  <a:t> kernels</a:t>
                </a:r>
              </a:p>
              <a:p>
                <a:pPr algn="ctr"/>
                <a:r>
                  <a:rPr lang="es-CO" sz="2160" dirty="0"/>
                  <a:t> de </a:t>
                </a:r>
                <a14:m>
                  <m:oMath xmlns:m="http://schemas.openxmlformats.org/officeDocument/2006/math">
                    <m:r>
                      <a:rPr lang="es-CO" sz="2160" i="1">
                        <a:latin typeface="Cambria Math" panose="02040503050406030204" pitchFamily="18" charset="0"/>
                      </a:rPr>
                      <m:t>3×3</m:t>
                    </m:r>
                  </m:oMath>
                </a14:m>
                <a:r>
                  <a:rPr lang="es-CO" sz="2160" dirty="0"/>
                  <a:t> x 32</a:t>
                </a:r>
              </a:p>
              <a:p>
                <a:pPr algn="ctr"/>
                <a:r>
                  <a:rPr lang="es-CO" sz="2160" dirty="0"/>
                  <a:t>Y la función activación </a:t>
                </a:r>
                <a:r>
                  <a:rPr lang="es-CO" sz="2160" dirty="0" err="1"/>
                  <a:t>ReLu</a:t>
                </a:r>
                <a:endParaRPr lang="es-CO" sz="2160" dirty="0"/>
              </a:p>
              <a:p>
                <a:pPr algn="ctr"/>
                <a:endParaRPr lang="es-CO" sz="2160" dirty="0"/>
              </a:p>
              <a:p>
                <a:pPr algn="ctr"/>
                <a:endParaRPr lang="es-CO" sz="2160" dirty="0"/>
              </a:p>
            </p:txBody>
          </p:sp>
        </mc:Choice>
        <mc:Fallback xmlns="">
          <p:sp>
            <p:nvSpPr>
              <p:cNvPr id="5" name="CuadroTexto 4">
                <a:extLst>
                  <a:ext uri="{FF2B5EF4-FFF2-40B4-BE49-F238E27FC236}">
                    <a16:creationId xmlns:a16="http://schemas.microsoft.com/office/drawing/2014/main" id="{90289426-C30D-4DB2-BEB8-5FBCC113FA7A}"/>
                  </a:ext>
                </a:extLst>
              </p:cNvPr>
              <p:cNvSpPr txBox="1">
                <a:spLocks noRot="1" noChangeAspect="1" noMove="1" noResize="1" noEditPoints="1" noAdjustHandles="1" noChangeArrowheads="1" noChangeShapeType="1" noTextEdit="1"/>
              </p:cNvSpPr>
              <p:nvPr/>
            </p:nvSpPr>
            <p:spPr>
              <a:xfrm>
                <a:off x="2715630" y="6260950"/>
                <a:ext cx="3296800" cy="1754326"/>
              </a:xfrm>
              <a:prstGeom prst="rect">
                <a:avLst/>
              </a:prstGeom>
              <a:blipFill>
                <a:blip r:embed="rId3"/>
                <a:stretch>
                  <a:fillRect l="-1664" t="-2083" r="-184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76D5B73-BBE7-4E1C-BA6A-277CEB774A1B}"/>
                  </a:ext>
                </a:extLst>
              </p:cNvPr>
              <p:cNvSpPr txBox="1"/>
              <p:nvPr/>
            </p:nvSpPr>
            <p:spPr>
              <a:xfrm>
                <a:off x="6325497" y="6260950"/>
                <a:ext cx="2710927" cy="1142749"/>
              </a:xfrm>
              <a:prstGeom prst="rect">
                <a:avLst/>
              </a:prstGeom>
              <a:noFill/>
            </p:spPr>
            <p:txBody>
              <a:bodyPr wrap="square" rtlCol="0">
                <a:spAutoFit/>
              </a:bodyPr>
              <a:lstStyle/>
              <a:p>
                <a:pPr algn="ctr">
                  <a:lnSpc>
                    <a:spcPct val="107000"/>
                  </a:lnSpc>
                  <a:spcAft>
                    <a:spcPts val="960"/>
                  </a:spcAft>
                </a:pPr>
                <a:r>
                  <a:rPr lang="es-CO" sz="2160" dirty="0">
                    <a:latin typeface="Calibri" panose="020F0502020204030204" pitchFamily="34" charset="0"/>
                    <a:ea typeface="Calibri" panose="020F0502020204030204" pitchFamily="34" charset="0"/>
                    <a:cs typeface="Times New Roman" panose="02020603050405020304" pitchFamily="18" charset="0"/>
                  </a:rPr>
                  <a:t>Se obtiene un mapa de características de </a:t>
                </a:r>
                <a14:m>
                  <m:oMath xmlns:m="http://schemas.openxmlformats.org/officeDocument/2006/math">
                    <m:r>
                      <a:rPr lang="es-CO" sz="2160" i="1" dirty="0">
                        <a:latin typeface="Cambria Math" panose="02040503050406030204" pitchFamily="18" charset="0"/>
                        <a:ea typeface="Calibri" panose="020F0502020204030204" pitchFamily="34" charset="0"/>
                        <a:cs typeface="Times New Roman" panose="02020603050405020304" pitchFamily="18" charset="0"/>
                      </a:rPr>
                      <m:t>1</m:t>
                    </m:r>
                    <m:r>
                      <a:rPr lang="es-MX" sz="2160" i="1" dirty="0">
                        <a:latin typeface="Cambria Math" panose="02040503050406030204" pitchFamily="18" charset="0"/>
                        <a:ea typeface="Calibri" panose="020F0502020204030204" pitchFamily="34" charset="0"/>
                        <a:cs typeface="Times New Roman" panose="02020603050405020304" pitchFamily="18" charset="0"/>
                      </a:rPr>
                      <m:t>4</m:t>
                    </m:r>
                    <m:r>
                      <a:rPr lang="es-CO" sz="2160" i="1">
                        <a:latin typeface="Cambria Math" panose="02040503050406030204" pitchFamily="18" charset="0"/>
                        <a:ea typeface="Calibri" panose="020F0502020204030204" pitchFamily="34" charset="0"/>
                        <a:cs typeface="Times New Roman" panose="02020603050405020304" pitchFamily="18" charset="0"/>
                      </a:rPr>
                      <m:t>×</m:t>
                    </m:r>
                    <m:r>
                      <a:rPr lang="es-MX" sz="2160" i="1">
                        <a:latin typeface="Cambria Math" panose="02040503050406030204" pitchFamily="18" charset="0"/>
                        <a:ea typeface="Calibri" panose="020F0502020204030204" pitchFamily="34" charset="0"/>
                        <a:cs typeface="Times New Roman" panose="02020603050405020304" pitchFamily="18" charset="0"/>
                      </a:rPr>
                      <m:t>14</m:t>
                    </m:r>
                    <m:r>
                      <a:rPr lang="es-CO" sz="2160" i="1">
                        <a:latin typeface="Cambria Math" panose="02040503050406030204" pitchFamily="18" charset="0"/>
                        <a:ea typeface="Calibri" panose="020F0502020204030204" pitchFamily="34" charset="0"/>
                        <a:cs typeface="Times New Roman" panose="02020603050405020304" pitchFamily="18" charset="0"/>
                      </a:rPr>
                      <m:t>×</m:t>
                    </m:r>
                    <m:r>
                      <a:rPr lang="es-MX" sz="2160" i="1">
                        <a:latin typeface="Cambria Math" panose="02040503050406030204" pitchFamily="18" charset="0"/>
                        <a:ea typeface="Calibri" panose="020F0502020204030204" pitchFamily="34" charset="0"/>
                        <a:cs typeface="Times New Roman" panose="02020603050405020304" pitchFamily="18" charset="0"/>
                      </a:rPr>
                      <m:t>64</m:t>
                    </m:r>
                  </m:oMath>
                </a14:m>
                <a:endParaRPr lang="es-CO" sz="216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CuadroTexto 5">
                <a:extLst>
                  <a:ext uri="{FF2B5EF4-FFF2-40B4-BE49-F238E27FC236}">
                    <a16:creationId xmlns:a16="http://schemas.microsoft.com/office/drawing/2014/main" id="{376D5B73-BBE7-4E1C-BA6A-277CEB774A1B}"/>
                  </a:ext>
                </a:extLst>
              </p:cNvPr>
              <p:cNvSpPr txBox="1">
                <a:spLocks noRot="1" noChangeAspect="1" noMove="1" noResize="1" noEditPoints="1" noAdjustHandles="1" noChangeArrowheads="1" noChangeShapeType="1" noTextEdit="1"/>
              </p:cNvSpPr>
              <p:nvPr/>
            </p:nvSpPr>
            <p:spPr>
              <a:xfrm>
                <a:off x="6325497" y="6260950"/>
                <a:ext cx="2710927" cy="1142749"/>
              </a:xfrm>
              <a:prstGeom prst="rect">
                <a:avLst/>
              </a:prstGeom>
              <a:blipFill>
                <a:blip r:embed="rId4"/>
                <a:stretch>
                  <a:fillRect t="-2660" r="-22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E0F8D55-72CB-4A77-98CC-227164B2DD13}"/>
                  </a:ext>
                </a:extLst>
              </p:cNvPr>
              <p:cNvSpPr txBox="1"/>
              <p:nvPr/>
            </p:nvSpPr>
            <p:spPr>
              <a:xfrm>
                <a:off x="9329588" y="6260950"/>
                <a:ext cx="2216075" cy="757130"/>
              </a:xfrm>
              <a:prstGeom prst="rect">
                <a:avLst/>
              </a:prstGeom>
              <a:noFill/>
            </p:spPr>
            <p:txBody>
              <a:bodyPr wrap="square" rtlCol="0">
                <a:spAutoFit/>
              </a:bodyPr>
              <a:lstStyle/>
              <a:p>
                <a:r>
                  <a:rPr lang="es-CO" sz="2160" dirty="0"/>
                  <a:t>Se aplica el Max </a:t>
                </a:r>
                <a:r>
                  <a:rPr lang="es-CO" sz="2160" dirty="0" err="1"/>
                  <a:t>Pooling</a:t>
                </a:r>
                <a:r>
                  <a:rPr lang="es-CO" sz="2160" dirty="0"/>
                  <a:t> de </a:t>
                </a:r>
                <a14:m>
                  <m:oMath xmlns:m="http://schemas.openxmlformats.org/officeDocument/2006/math">
                    <m:r>
                      <a:rPr lang="es-CO" sz="2160" i="1">
                        <a:latin typeface="Cambria Math" panose="02040503050406030204" pitchFamily="18" charset="0"/>
                      </a:rPr>
                      <m:t>2×2</m:t>
                    </m:r>
                  </m:oMath>
                </a14:m>
                <a:endParaRPr lang="es-CO" sz="2160" dirty="0"/>
              </a:p>
            </p:txBody>
          </p:sp>
        </mc:Choice>
        <mc:Fallback xmlns="">
          <p:sp>
            <p:nvSpPr>
              <p:cNvPr id="7" name="CuadroTexto 6">
                <a:extLst>
                  <a:ext uri="{FF2B5EF4-FFF2-40B4-BE49-F238E27FC236}">
                    <a16:creationId xmlns:a16="http://schemas.microsoft.com/office/drawing/2014/main" id="{DE0F8D55-72CB-4A77-98CC-227164B2DD13}"/>
                  </a:ext>
                </a:extLst>
              </p:cNvPr>
              <p:cNvSpPr txBox="1">
                <a:spLocks noRot="1" noChangeAspect="1" noMove="1" noResize="1" noEditPoints="1" noAdjustHandles="1" noChangeArrowheads="1" noChangeShapeType="1" noTextEdit="1"/>
              </p:cNvSpPr>
              <p:nvPr/>
            </p:nvSpPr>
            <p:spPr>
              <a:xfrm>
                <a:off x="9329588" y="6260950"/>
                <a:ext cx="2216075" cy="757130"/>
              </a:xfrm>
              <a:prstGeom prst="rect">
                <a:avLst/>
              </a:prstGeom>
              <a:blipFill>
                <a:blip r:embed="rId5"/>
                <a:stretch>
                  <a:fillRect l="-3297" t="-4839" b="-1532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D324AEE-CB94-4231-BA7E-04E7352F9574}"/>
                  </a:ext>
                </a:extLst>
              </p:cNvPr>
              <p:cNvSpPr txBox="1"/>
              <p:nvPr/>
            </p:nvSpPr>
            <p:spPr>
              <a:xfrm>
                <a:off x="11790382" y="6260949"/>
                <a:ext cx="2216075" cy="1089529"/>
              </a:xfrm>
              <a:prstGeom prst="rect">
                <a:avLst/>
              </a:prstGeom>
              <a:noFill/>
            </p:spPr>
            <p:txBody>
              <a:bodyPr wrap="square" rtlCol="0">
                <a:spAutoFit/>
              </a:bodyPr>
              <a:lstStyle/>
              <a:p>
                <a:pPr algn="ctr"/>
                <a:r>
                  <a:rPr lang="es-CO" sz="2160" dirty="0"/>
                  <a:t>Se obtiene 32 salidas de</a:t>
                </a:r>
              </a:p>
              <a:p>
                <a:pPr algn="ctr"/>
                <a:r>
                  <a:rPr lang="es-CO" sz="2160" dirty="0"/>
                  <a:t> </a:t>
                </a:r>
                <a14:m>
                  <m:oMath xmlns:m="http://schemas.openxmlformats.org/officeDocument/2006/math">
                    <m:r>
                      <a:rPr lang="es-CO" sz="2160" i="1" dirty="0">
                        <a:latin typeface="Cambria Math" panose="02040503050406030204" pitchFamily="18" charset="0"/>
                      </a:rPr>
                      <m:t>7</m:t>
                    </m:r>
                    <m:r>
                      <a:rPr lang="es-CO" sz="2160" i="1">
                        <a:latin typeface="Cambria Math" panose="02040503050406030204" pitchFamily="18" charset="0"/>
                      </a:rPr>
                      <m:t>×</m:t>
                    </m:r>
                    <m:r>
                      <a:rPr lang="es-MX" sz="2160" i="1">
                        <a:latin typeface="Cambria Math" panose="02040503050406030204" pitchFamily="18" charset="0"/>
                      </a:rPr>
                      <m:t>7</m:t>
                    </m:r>
                    <m:r>
                      <a:rPr lang="es-CO" sz="2160" i="1">
                        <a:latin typeface="Cambria Math" panose="02040503050406030204" pitchFamily="18" charset="0"/>
                      </a:rPr>
                      <m:t>×</m:t>
                    </m:r>
                    <m:r>
                      <a:rPr lang="es-MX" sz="2160" i="1">
                        <a:latin typeface="Cambria Math" panose="02040503050406030204" pitchFamily="18" charset="0"/>
                      </a:rPr>
                      <m:t>64</m:t>
                    </m:r>
                  </m:oMath>
                </a14:m>
                <a:endParaRPr lang="es-CO" sz="2160" dirty="0"/>
              </a:p>
            </p:txBody>
          </p:sp>
        </mc:Choice>
        <mc:Fallback xmlns="">
          <p:sp>
            <p:nvSpPr>
              <p:cNvPr id="8" name="CuadroTexto 7">
                <a:extLst>
                  <a:ext uri="{FF2B5EF4-FFF2-40B4-BE49-F238E27FC236}">
                    <a16:creationId xmlns:a16="http://schemas.microsoft.com/office/drawing/2014/main" id="{DD324AEE-CB94-4231-BA7E-04E7352F9574}"/>
                  </a:ext>
                </a:extLst>
              </p:cNvPr>
              <p:cNvSpPr txBox="1">
                <a:spLocks noRot="1" noChangeAspect="1" noMove="1" noResize="1" noEditPoints="1" noAdjustHandles="1" noChangeArrowheads="1" noChangeShapeType="1" noTextEdit="1"/>
              </p:cNvSpPr>
              <p:nvPr/>
            </p:nvSpPr>
            <p:spPr>
              <a:xfrm>
                <a:off x="11790382" y="6260949"/>
                <a:ext cx="2216075" cy="1089529"/>
              </a:xfrm>
              <a:prstGeom prst="rect">
                <a:avLst/>
              </a:prstGeom>
              <a:blipFill>
                <a:blip r:embed="rId6"/>
                <a:stretch>
                  <a:fillRect t="-3352"/>
                </a:stretch>
              </a:blipFill>
            </p:spPr>
            <p:txBody>
              <a:bodyPr/>
              <a:lstStyle/>
              <a:p>
                <a:r>
                  <a:rPr lang="es-CO">
                    <a:noFill/>
                  </a:rPr>
                  <a:t> </a:t>
                </a:r>
              </a:p>
            </p:txBody>
          </p:sp>
        </mc:Fallback>
      </mc:AlternateContent>
      <p:pic>
        <p:nvPicPr>
          <p:cNvPr id="9" name="Imagen 8" descr="https://i2.wp.com/www.aprendemachinelearning.com/wp-content/uploads/2018/11/cnn-07.png?resize=525%2C394">
            <a:hlinkClick r:id="rId7"/>
            <a:extLst>
              <a:ext uri="{FF2B5EF4-FFF2-40B4-BE49-F238E27FC236}">
                <a16:creationId xmlns:a16="http://schemas.microsoft.com/office/drawing/2014/main" id="{2EA1CD51-6022-4822-8BD0-AA0AD9194B19}"/>
              </a:ext>
            </a:extLst>
          </p:cNvPr>
          <p:cNvPicPr/>
          <p:nvPr/>
        </p:nvPicPr>
        <p:blipFill rotWithShape="1">
          <a:blip r:embed="rId8">
            <a:extLst>
              <a:ext uri="{28A0092B-C50C-407E-A947-70E740481C1C}">
                <a14:useLocalDpi xmlns:a14="http://schemas.microsoft.com/office/drawing/2010/main" val="0"/>
              </a:ext>
            </a:extLst>
          </a:blip>
          <a:srcRect l="8940" t="12392" r="10618" b="25896"/>
          <a:stretch/>
        </p:blipFill>
        <p:spPr bwMode="auto">
          <a:xfrm>
            <a:off x="473336" y="1193053"/>
            <a:ext cx="13274936" cy="5067895"/>
          </a:xfrm>
          <a:prstGeom prst="rect">
            <a:avLst/>
          </a:prstGeom>
          <a:noFill/>
          <a:ln>
            <a:noFill/>
          </a:ln>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9E4A6507-AD88-4104-BF0B-73485BC6BA5D}"/>
              </a:ext>
            </a:extLst>
          </p:cNvPr>
          <p:cNvSpPr txBox="1"/>
          <p:nvPr/>
        </p:nvSpPr>
        <p:spPr>
          <a:xfrm>
            <a:off x="2130014" y="528256"/>
            <a:ext cx="10496784" cy="904863"/>
          </a:xfrm>
          <a:prstGeom prst="rect">
            <a:avLst/>
          </a:prstGeom>
          <a:noFill/>
        </p:spPr>
        <p:txBody>
          <a:bodyPr wrap="none" rtlCol="0">
            <a:spAutoFit/>
          </a:bodyPr>
          <a:lstStyle/>
          <a:p>
            <a:r>
              <a:rPr lang="es-MX" sz="5280" i="1" dirty="0">
                <a:latin typeface="Arial" panose="020B0604020202020204" pitchFamily="34" charset="0"/>
                <a:cs typeface="Arial" panose="020B0604020202020204" pitchFamily="34" charset="0"/>
              </a:rPr>
              <a:t>Segunda Convolución y sucesivas</a:t>
            </a:r>
            <a:endParaRPr lang="es-CO" sz="528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2443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AF42317-BD4D-4594-9CEE-38228C89F8C6}"/>
              </a:ext>
            </a:extLst>
          </p:cNvPr>
          <p:cNvSpPr/>
          <p:nvPr/>
        </p:nvSpPr>
        <p:spPr>
          <a:xfrm>
            <a:off x="602428" y="698375"/>
            <a:ext cx="13425544" cy="1274195"/>
          </a:xfrm>
          <a:prstGeom prst="rect">
            <a:avLst/>
          </a:prstGeom>
        </p:spPr>
        <p:txBody>
          <a:bodyPr wrap="square">
            <a:spAutoFit/>
          </a:bodyPr>
          <a:lstStyle/>
          <a:p>
            <a:pPr lvl="0" algn="ctr"/>
            <a:r>
              <a:rPr lang="es-MX" sz="3840" b="1" i="1" dirty="0">
                <a:solidFill>
                  <a:prstClr val="black"/>
                </a:solidFill>
                <a:latin typeface="Arial" panose="020B0604020202020204" pitchFamily="34" charset="0"/>
                <a:cs typeface="Arial" panose="020B0604020202020204" pitchFamily="34" charset="0"/>
              </a:rPr>
              <a:t>Resumen para imagen de un solo color en la segunda convolución</a:t>
            </a:r>
            <a:endParaRPr lang="es-CO" sz="3840" b="1" i="1" dirty="0">
              <a:solidFill>
                <a:prstClr val="black"/>
              </a:solidFill>
              <a:latin typeface="Arial" panose="020B0604020202020204" pitchFamily="34" charset="0"/>
              <a:cs typeface="Arial" panose="020B0604020202020204" pitchFamily="34" charset="0"/>
            </a:endParaRPr>
          </a:p>
        </p:txBody>
      </p:sp>
      <p:graphicFrame>
        <p:nvGraphicFramePr>
          <p:cNvPr id="7" name="Objeto 6">
            <a:extLst>
              <a:ext uri="{FF2B5EF4-FFF2-40B4-BE49-F238E27FC236}">
                <a16:creationId xmlns:a16="http://schemas.microsoft.com/office/drawing/2014/main" id="{31434479-ED69-4DC2-BFED-E76E1FE9F6BB}"/>
              </a:ext>
            </a:extLst>
          </p:cNvPr>
          <p:cNvGraphicFramePr>
            <a:graphicFrameLocks noChangeAspect="1"/>
          </p:cNvGraphicFramePr>
          <p:nvPr/>
        </p:nvGraphicFramePr>
        <p:xfrm>
          <a:off x="279698" y="2249221"/>
          <a:ext cx="13748273" cy="5603862"/>
        </p:xfrm>
        <a:graphic>
          <a:graphicData uri="http://schemas.openxmlformats.org/presentationml/2006/ole">
            <mc:AlternateContent xmlns:mc="http://schemas.openxmlformats.org/markup-compatibility/2006">
              <mc:Choice xmlns:v="urn:schemas-microsoft-com:vml" Requires="v">
                <p:oleObj spid="_x0000_s2087" name="Document" r:id="rId3" imgW="5613847" imgH="2197644" progId="Word.Document.12">
                  <p:embed/>
                </p:oleObj>
              </mc:Choice>
              <mc:Fallback>
                <p:oleObj name="Document" r:id="rId3" imgW="5613847" imgH="2197644" progId="Word.Document.12">
                  <p:embed/>
                  <p:pic>
                    <p:nvPicPr>
                      <p:cNvPr id="7" name="Objeto 6">
                        <a:extLst>
                          <a:ext uri="{FF2B5EF4-FFF2-40B4-BE49-F238E27FC236}">
                            <a16:creationId xmlns:a16="http://schemas.microsoft.com/office/drawing/2014/main" id="{31434479-ED69-4DC2-BFED-E76E1FE9F6BB}"/>
                          </a:ext>
                        </a:extLst>
                      </p:cNvPr>
                      <p:cNvPicPr/>
                      <p:nvPr/>
                    </p:nvPicPr>
                    <p:blipFill>
                      <a:blip r:embed="rId4"/>
                      <a:stretch>
                        <a:fillRect/>
                      </a:stretch>
                    </p:blipFill>
                    <p:spPr>
                      <a:xfrm>
                        <a:off x="279698" y="2249221"/>
                        <a:ext cx="13748273" cy="5603862"/>
                      </a:xfrm>
                      <a:prstGeom prst="rect">
                        <a:avLst/>
                      </a:prstGeom>
                    </p:spPr>
                  </p:pic>
                </p:oleObj>
              </mc:Fallback>
            </mc:AlternateContent>
          </a:graphicData>
        </a:graphic>
      </p:graphicFrame>
    </p:spTree>
    <p:extLst>
      <p:ext uri="{BB962C8B-B14F-4D97-AF65-F5344CB8AC3E}">
        <p14:creationId xmlns:p14="http://schemas.microsoft.com/office/powerpoint/2010/main" val="237855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AF42317-BD4D-4594-9CEE-38228C89F8C6}"/>
              </a:ext>
            </a:extLst>
          </p:cNvPr>
          <p:cNvSpPr/>
          <p:nvPr/>
        </p:nvSpPr>
        <p:spPr>
          <a:xfrm>
            <a:off x="602427" y="815837"/>
            <a:ext cx="13425544" cy="1274195"/>
          </a:xfrm>
          <a:prstGeom prst="rect">
            <a:avLst/>
          </a:prstGeom>
        </p:spPr>
        <p:txBody>
          <a:bodyPr wrap="square">
            <a:spAutoFit/>
          </a:bodyPr>
          <a:lstStyle/>
          <a:p>
            <a:pPr lvl="0" algn="ctr"/>
            <a:r>
              <a:rPr lang="es-MX" sz="3840" b="1" i="1" dirty="0">
                <a:solidFill>
                  <a:prstClr val="black"/>
                </a:solidFill>
                <a:latin typeface="Arial" panose="020B0604020202020204" pitchFamily="34" charset="0"/>
                <a:cs typeface="Arial" panose="020B0604020202020204" pitchFamily="34" charset="0"/>
              </a:rPr>
              <a:t>Resumen para imagen de un solo color en la tercera convolución</a:t>
            </a:r>
            <a:endParaRPr lang="es-CO" sz="3840" b="1" i="1" dirty="0">
              <a:solidFill>
                <a:prstClr val="black"/>
              </a:solidFill>
              <a:latin typeface="Arial" panose="020B0604020202020204" pitchFamily="34" charset="0"/>
              <a:cs typeface="Arial" panose="020B0604020202020204" pitchFamily="34" charset="0"/>
            </a:endParaRPr>
          </a:p>
        </p:txBody>
      </p:sp>
      <p:graphicFrame>
        <p:nvGraphicFramePr>
          <p:cNvPr id="2" name="Objeto 1">
            <a:extLst>
              <a:ext uri="{FF2B5EF4-FFF2-40B4-BE49-F238E27FC236}">
                <a16:creationId xmlns:a16="http://schemas.microsoft.com/office/drawing/2014/main" id="{AF5EF7F0-D24C-4A9E-B0E8-A9DD6E984CF6}"/>
              </a:ext>
            </a:extLst>
          </p:cNvPr>
          <p:cNvGraphicFramePr>
            <a:graphicFrameLocks noChangeAspect="1"/>
          </p:cNvGraphicFramePr>
          <p:nvPr/>
        </p:nvGraphicFramePr>
        <p:xfrm>
          <a:off x="602428" y="2108498"/>
          <a:ext cx="13425544" cy="5701553"/>
        </p:xfrm>
        <a:graphic>
          <a:graphicData uri="http://schemas.openxmlformats.org/presentationml/2006/ole">
            <mc:AlternateContent xmlns:mc="http://schemas.openxmlformats.org/markup-compatibility/2006">
              <mc:Choice xmlns:v="urn:schemas-microsoft-com:vml" Requires="v">
                <p:oleObj spid="_x0000_s3111" name="Document" r:id="rId3" imgW="5611327" imgH="2197644" progId="Word.Document.12">
                  <p:embed/>
                </p:oleObj>
              </mc:Choice>
              <mc:Fallback>
                <p:oleObj name="Document" r:id="rId3" imgW="5611327" imgH="2197644" progId="Word.Document.12">
                  <p:embed/>
                  <p:pic>
                    <p:nvPicPr>
                      <p:cNvPr id="2" name="Objeto 1">
                        <a:extLst>
                          <a:ext uri="{FF2B5EF4-FFF2-40B4-BE49-F238E27FC236}">
                            <a16:creationId xmlns:a16="http://schemas.microsoft.com/office/drawing/2014/main" id="{AF5EF7F0-D24C-4A9E-B0E8-A9DD6E984CF6}"/>
                          </a:ext>
                        </a:extLst>
                      </p:cNvPr>
                      <p:cNvPicPr/>
                      <p:nvPr/>
                    </p:nvPicPr>
                    <p:blipFill>
                      <a:blip r:embed="rId4"/>
                      <a:stretch>
                        <a:fillRect/>
                      </a:stretch>
                    </p:blipFill>
                    <p:spPr>
                      <a:xfrm>
                        <a:off x="602428" y="2108498"/>
                        <a:ext cx="13425544" cy="5701553"/>
                      </a:xfrm>
                      <a:prstGeom prst="rect">
                        <a:avLst/>
                      </a:prstGeom>
                    </p:spPr>
                  </p:pic>
                </p:oleObj>
              </mc:Fallback>
            </mc:AlternateContent>
          </a:graphicData>
        </a:graphic>
      </p:graphicFrame>
    </p:spTree>
    <p:extLst>
      <p:ext uri="{BB962C8B-B14F-4D97-AF65-F5344CB8AC3E}">
        <p14:creationId xmlns:p14="http://schemas.microsoft.com/office/powerpoint/2010/main" val="4119925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188DF6-7095-46FB-8EAD-F34CD2384B63}"/>
              </a:ext>
            </a:extLst>
          </p:cNvPr>
          <p:cNvSpPr txBox="1"/>
          <p:nvPr/>
        </p:nvSpPr>
        <p:spPr>
          <a:xfrm>
            <a:off x="917638" y="656793"/>
            <a:ext cx="12795125" cy="2677656"/>
          </a:xfrm>
          <a:prstGeom prst="rect">
            <a:avLst/>
          </a:prstGeom>
          <a:noFill/>
        </p:spPr>
        <p:txBody>
          <a:bodyPr wrap="square" rtlCol="0">
            <a:spAutoFit/>
          </a:bodyPr>
          <a:lstStyle/>
          <a:p>
            <a:pPr algn="just"/>
            <a:r>
              <a:rPr lang="es-MX" sz="3360" dirty="0"/>
              <a:t>Reconocimiento de individuos por su voz usando redes neuronales profundas en un ambiente de texto dependiente. </a:t>
            </a:r>
            <a:r>
              <a:rPr lang="es-MX" sz="3360" i="1" dirty="0"/>
              <a:t>Figueroa, Camarena &amp; García.(2020)</a:t>
            </a:r>
          </a:p>
          <a:p>
            <a:pPr algn="just"/>
            <a:endParaRPr lang="es-MX" sz="3360" i="1" dirty="0"/>
          </a:p>
          <a:p>
            <a:pPr algn="just"/>
            <a:endParaRPr lang="es-CO" sz="3360" i="1" dirty="0"/>
          </a:p>
        </p:txBody>
      </p:sp>
      <p:pic>
        <p:nvPicPr>
          <p:cNvPr id="4" name="Imagen 3">
            <a:extLst>
              <a:ext uri="{FF2B5EF4-FFF2-40B4-BE49-F238E27FC236}">
                <a16:creationId xmlns:a16="http://schemas.microsoft.com/office/drawing/2014/main" id="{FCC9F7E0-D1A5-46C5-A02A-B7CC97DA4ACA}"/>
              </a:ext>
            </a:extLst>
          </p:cNvPr>
          <p:cNvPicPr>
            <a:picLocks noChangeAspect="1"/>
          </p:cNvPicPr>
          <p:nvPr/>
        </p:nvPicPr>
        <p:blipFill rotWithShape="1">
          <a:blip r:embed="rId3"/>
          <a:srcRect l="28772" t="14770" r="24728" b="11740"/>
          <a:stretch/>
        </p:blipFill>
        <p:spPr>
          <a:xfrm>
            <a:off x="738171" y="2458294"/>
            <a:ext cx="5443376" cy="4836784"/>
          </a:xfrm>
          <a:prstGeom prst="rect">
            <a:avLst/>
          </a:prstGeom>
        </p:spPr>
      </p:pic>
      <p:sp>
        <p:nvSpPr>
          <p:cNvPr id="5" name="CuadroTexto 4">
            <a:extLst>
              <a:ext uri="{FF2B5EF4-FFF2-40B4-BE49-F238E27FC236}">
                <a16:creationId xmlns:a16="http://schemas.microsoft.com/office/drawing/2014/main" id="{5EBEE39C-0806-4F21-BB48-3771E887138A}"/>
              </a:ext>
            </a:extLst>
          </p:cNvPr>
          <p:cNvSpPr txBox="1"/>
          <p:nvPr/>
        </p:nvSpPr>
        <p:spPr>
          <a:xfrm>
            <a:off x="7315200" y="2236695"/>
            <a:ext cx="6263894" cy="424732"/>
          </a:xfrm>
          <a:prstGeom prst="rect">
            <a:avLst/>
          </a:prstGeom>
          <a:noFill/>
        </p:spPr>
        <p:txBody>
          <a:bodyPr wrap="none" rtlCol="0">
            <a:spAutoFit/>
          </a:bodyPr>
          <a:lstStyle/>
          <a:p>
            <a:r>
              <a:rPr lang="es-MX" sz="2160" dirty="0"/>
              <a:t>Clases: identidad de los participantes en la grabación. </a:t>
            </a:r>
            <a:endParaRPr lang="es-CO" sz="2160" dirty="0"/>
          </a:p>
        </p:txBody>
      </p:sp>
      <p:pic>
        <p:nvPicPr>
          <p:cNvPr id="6" name="Imagen 5">
            <a:extLst>
              <a:ext uri="{FF2B5EF4-FFF2-40B4-BE49-F238E27FC236}">
                <a16:creationId xmlns:a16="http://schemas.microsoft.com/office/drawing/2014/main" id="{1447BCFD-003F-44C2-8841-0BB2074DBA8B}"/>
              </a:ext>
            </a:extLst>
          </p:cNvPr>
          <p:cNvPicPr>
            <a:picLocks noChangeAspect="1"/>
          </p:cNvPicPr>
          <p:nvPr/>
        </p:nvPicPr>
        <p:blipFill rotWithShape="1">
          <a:blip r:embed="rId4"/>
          <a:srcRect l="20318" t="5797" r="18864" b="11338"/>
          <a:stretch/>
        </p:blipFill>
        <p:spPr>
          <a:xfrm>
            <a:off x="6947548" y="3073106"/>
            <a:ext cx="3519515" cy="3885368"/>
          </a:xfrm>
          <a:prstGeom prst="rect">
            <a:avLst/>
          </a:prstGeom>
        </p:spPr>
      </p:pic>
      <p:pic>
        <p:nvPicPr>
          <p:cNvPr id="7" name="Imagen 6">
            <a:extLst>
              <a:ext uri="{FF2B5EF4-FFF2-40B4-BE49-F238E27FC236}">
                <a16:creationId xmlns:a16="http://schemas.microsoft.com/office/drawing/2014/main" id="{2E743D52-879F-48D9-B22B-420B037E9E28}"/>
              </a:ext>
            </a:extLst>
          </p:cNvPr>
          <p:cNvPicPr>
            <a:picLocks noChangeAspect="1"/>
          </p:cNvPicPr>
          <p:nvPr/>
        </p:nvPicPr>
        <p:blipFill rotWithShape="1">
          <a:blip r:embed="rId5"/>
          <a:srcRect l="28500" t="2401" r="31545" b="2765"/>
          <a:stretch/>
        </p:blipFill>
        <p:spPr>
          <a:xfrm>
            <a:off x="10801221" y="3073106"/>
            <a:ext cx="2911542" cy="3885368"/>
          </a:xfrm>
          <a:prstGeom prst="rect">
            <a:avLst/>
          </a:prstGeom>
        </p:spPr>
      </p:pic>
    </p:spTree>
    <p:extLst>
      <p:ext uri="{BB962C8B-B14F-4D97-AF65-F5344CB8AC3E}">
        <p14:creationId xmlns:p14="http://schemas.microsoft.com/office/powerpoint/2010/main" val="812549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EA8BFA-0389-4458-B2D6-8D2ABC1380C2}"/>
              </a:ext>
            </a:extLst>
          </p:cNvPr>
          <p:cNvPicPr>
            <a:picLocks noChangeAspect="1"/>
          </p:cNvPicPr>
          <p:nvPr/>
        </p:nvPicPr>
        <p:blipFill rotWithShape="1">
          <a:blip r:embed="rId2"/>
          <a:srcRect l="33273" r="33591" b="-24"/>
          <a:stretch/>
        </p:blipFill>
        <p:spPr>
          <a:xfrm>
            <a:off x="199507" y="359111"/>
            <a:ext cx="4118228" cy="7222097"/>
          </a:xfrm>
          <a:prstGeom prst="rect">
            <a:avLst/>
          </a:prstGeom>
        </p:spPr>
      </p:pic>
      <p:sp>
        <p:nvSpPr>
          <p:cNvPr id="4" name="Flecha: a la derecha 3">
            <a:extLst>
              <a:ext uri="{FF2B5EF4-FFF2-40B4-BE49-F238E27FC236}">
                <a16:creationId xmlns:a16="http://schemas.microsoft.com/office/drawing/2014/main" id="{A049EE9C-ED82-4242-89E9-847E0B1E1C08}"/>
              </a:ext>
            </a:extLst>
          </p:cNvPr>
          <p:cNvSpPr/>
          <p:nvPr/>
        </p:nvSpPr>
        <p:spPr>
          <a:xfrm>
            <a:off x="4648477" y="3591099"/>
            <a:ext cx="1815499" cy="523702"/>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5" name="CuadroTexto 4">
            <a:extLst>
              <a:ext uri="{FF2B5EF4-FFF2-40B4-BE49-F238E27FC236}">
                <a16:creationId xmlns:a16="http://schemas.microsoft.com/office/drawing/2014/main" id="{5E7D9779-9155-46FC-B087-73873F16BB1E}"/>
              </a:ext>
            </a:extLst>
          </p:cNvPr>
          <p:cNvSpPr txBox="1"/>
          <p:nvPr/>
        </p:nvSpPr>
        <p:spPr>
          <a:xfrm>
            <a:off x="6794720" y="174568"/>
            <a:ext cx="6902888" cy="7737503"/>
          </a:xfrm>
          <a:prstGeom prst="rect">
            <a:avLst/>
          </a:prstGeom>
          <a:noFill/>
          <a:ln>
            <a:solidFill>
              <a:schemeClr val="tx1"/>
            </a:solidFill>
          </a:ln>
        </p:spPr>
        <p:txBody>
          <a:bodyPr wrap="square" rtlCol="0">
            <a:spAutoFit/>
          </a:bodyPr>
          <a:lstStyle/>
          <a:p>
            <a:r>
              <a:rPr lang="es-MX" sz="2160" dirty="0"/>
              <a:t>El modelo tiene 8 capas:</a:t>
            </a:r>
          </a:p>
          <a:p>
            <a:endParaRPr lang="es-MX" sz="2160" dirty="0"/>
          </a:p>
          <a:p>
            <a:pPr marL="342900" indent="-342900">
              <a:buFont typeface="Arial" panose="020B0604020202020204" pitchFamily="34" charset="0"/>
              <a:buChar char="•"/>
            </a:pPr>
            <a:r>
              <a:rPr lang="es-MX" sz="2160" dirty="0"/>
              <a:t>3 capas </a:t>
            </a:r>
            <a:r>
              <a:rPr lang="es-MX" sz="2160" dirty="0" err="1"/>
              <a:t>convolucionales</a:t>
            </a:r>
            <a:r>
              <a:rPr lang="es-MX" sz="2160" dirty="0"/>
              <a:t>.</a:t>
            </a:r>
          </a:p>
          <a:p>
            <a:pPr marL="342900" indent="-342900">
              <a:buFont typeface="Arial" panose="020B0604020202020204" pitchFamily="34" charset="0"/>
              <a:buChar char="•"/>
            </a:pPr>
            <a:r>
              <a:rPr lang="es-MX" sz="2160" dirty="0"/>
              <a:t>2 capas </a:t>
            </a:r>
            <a:r>
              <a:rPr lang="es-MX" sz="2160" dirty="0" err="1"/>
              <a:t>max</a:t>
            </a:r>
            <a:r>
              <a:rPr lang="es-MX" sz="2160" dirty="0"/>
              <a:t> </a:t>
            </a:r>
            <a:r>
              <a:rPr lang="es-MX" sz="2160" dirty="0" err="1"/>
              <a:t>pooling</a:t>
            </a:r>
            <a:r>
              <a:rPr lang="es-MX" sz="2160" dirty="0"/>
              <a:t> o de reducción.</a:t>
            </a:r>
          </a:p>
          <a:p>
            <a:pPr marL="342900" indent="-342900">
              <a:buFont typeface="Arial" panose="020B0604020202020204" pitchFamily="34" charset="0"/>
              <a:buChar char="•"/>
            </a:pPr>
            <a:r>
              <a:rPr lang="es-MX" sz="2160" dirty="0"/>
              <a:t>1 capa de reducción de su entrada. </a:t>
            </a:r>
          </a:p>
          <a:p>
            <a:pPr marL="342900" indent="-342900">
              <a:buFont typeface="Arial" panose="020B0604020202020204" pitchFamily="34" charset="0"/>
              <a:buChar char="•"/>
            </a:pPr>
            <a:r>
              <a:rPr lang="es-MX" sz="2160" dirty="0"/>
              <a:t>2 capas densas</a:t>
            </a:r>
          </a:p>
          <a:p>
            <a:pPr marL="342900" indent="-342900">
              <a:buFont typeface="Arial" panose="020B0604020202020204" pitchFamily="34" charset="0"/>
              <a:buChar char="•"/>
            </a:pPr>
            <a:endParaRPr lang="es-MX" sz="2160" dirty="0"/>
          </a:p>
          <a:p>
            <a:pPr marL="342900" indent="-342900">
              <a:buFont typeface="Arial" panose="020B0604020202020204" pitchFamily="34" charset="0"/>
              <a:buChar char="•"/>
            </a:pPr>
            <a:r>
              <a:rPr lang="es-MX" sz="2160" dirty="0"/>
              <a:t>Un arreglo de tamaño 21 que es el número de clases que se van a usar. </a:t>
            </a:r>
          </a:p>
          <a:p>
            <a:endParaRPr lang="es-MX" sz="2160" dirty="0"/>
          </a:p>
          <a:p>
            <a:r>
              <a:rPr lang="es-MX" sz="2160" dirty="0"/>
              <a:t>Tareas de Clasificación de múltiples clases se usa la función de activación </a:t>
            </a:r>
            <a:r>
              <a:rPr lang="es-MX" sz="2160" dirty="0" err="1"/>
              <a:t>Softmax</a:t>
            </a:r>
            <a:r>
              <a:rPr lang="es-MX" sz="2160" dirty="0"/>
              <a:t> para la capa final</a:t>
            </a:r>
          </a:p>
          <a:p>
            <a:r>
              <a:rPr lang="es-MX" sz="2160" dirty="0"/>
              <a:t>Función de pérdida = </a:t>
            </a:r>
            <a:r>
              <a:rPr lang="es-MX" sz="2160" dirty="0" err="1"/>
              <a:t>Entropia</a:t>
            </a:r>
            <a:r>
              <a:rPr lang="es-MX" sz="2160" dirty="0"/>
              <a:t> cruzada categórica.</a:t>
            </a:r>
          </a:p>
          <a:p>
            <a:pPr marL="342900" indent="-342900">
              <a:buFont typeface="Arial" panose="020B0604020202020204" pitchFamily="34" charset="0"/>
              <a:buChar char="•"/>
            </a:pPr>
            <a:r>
              <a:rPr lang="es-MX" sz="2160" dirty="0"/>
              <a:t>Para implementar la red se usó librería </a:t>
            </a:r>
            <a:r>
              <a:rPr lang="es-MX" sz="2160" dirty="0" err="1"/>
              <a:t>Keras</a:t>
            </a:r>
            <a:r>
              <a:rPr lang="es-MX" sz="2160" dirty="0"/>
              <a:t>. Algoritmos de Optimización se usa Adam </a:t>
            </a:r>
          </a:p>
          <a:p>
            <a:pPr marL="342900" indent="-342900">
              <a:buFont typeface="Arial" panose="020B0604020202020204" pitchFamily="34" charset="0"/>
              <a:buChar char="•"/>
            </a:pPr>
            <a:r>
              <a:rPr lang="es-MX" sz="2160" dirty="0"/>
              <a:t>2125 imagen  destinadas para test de entrenamiento</a:t>
            </a:r>
          </a:p>
          <a:p>
            <a:pPr marL="342900" indent="-342900">
              <a:buFont typeface="Arial" panose="020B0604020202020204" pitchFamily="34" charset="0"/>
              <a:buChar char="•"/>
            </a:pPr>
            <a:r>
              <a:rPr lang="es-MX" sz="2160" dirty="0"/>
              <a:t>597 para el conjunto de validación</a:t>
            </a:r>
          </a:p>
          <a:p>
            <a:pPr marL="342900" indent="-342900">
              <a:buFont typeface="Arial" panose="020B0604020202020204" pitchFamily="34" charset="0"/>
              <a:buChar char="•"/>
            </a:pPr>
            <a:r>
              <a:rPr lang="es-MX" sz="2160" dirty="0"/>
              <a:t>Durante 30 épocas la red procesó los espectrogramas  usando 32 por época.</a:t>
            </a:r>
          </a:p>
          <a:p>
            <a:pPr marL="342900" indent="-342900">
              <a:buFont typeface="Arial" panose="020B0604020202020204" pitchFamily="34" charset="0"/>
              <a:buChar char="•"/>
            </a:pPr>
            <a:r>
              <a:rPr lang="es-MX" sz="2160" dirty="0"/>
              <a:t>Se fue modificando la estructura y parámetros varias veces.</a:t>
            </a:r>
          </a:p>
          <a:p>
            <a:pPr marL="342900" indent="-342900">
              <a:buFont typeface="Arial" panose="020B0604020202020204" pitchFamily="34" charset="0"/>
              <a:buChar char="•"/>
            </a:pPr>
            <a:r>
              <a:rPr lang="es-MX" sz="2160" dirty="0"/>
              <a:t>84,9 % de precisión en el conjunto de validación.</a:t>
            </a:r>
          </a:p>
          <a:p>
            <a:pPr marL="342900" indent="-342900">
              <a:buFont typeface="Arial" panose="020B0604020202020204" pitchFamily="34" charset="0"/>
              <a:buChar char="•"/>
            </a:pPr>
            <a:r>
              <a:rPr lang="es-MX" sz="2160" dirty="0"/>
              <a:t>Son eficaces para el problema de clasificación en audios.</a:t>
            </a:r>
            <a:endParaRPr lang="es-CO" sz="2160" dirty="0"/>
          </a:p>
        </p:txBody>
      </p:sp>
    </p:spTree>
    <p:extLst>
      <p:ext uri="{BB962C8B-B14F-4D97-AF65-F5344CB8AC3E}">
        <p14:creationId xmlns:p14="http://schemas.microsoft.com/office/powerpoint/2010/main" val="3561227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D8761E4-7C84-4CF6-8D86-A2820F5CC523}"/>
              </a:ext>
            </a:extLst>
          </p:cNvPr>
          <p:cNvSpPr txBox="1"/>
          <p:nvPr/>
        </p:nvSpPr>
        <p:spPr>
          <a:xfrm>
            <a:off x="586917" y="316308"/>
            <a:ext cx="4053738" cy="609398"/>
          </a:xfrm>
          <a:prstGeom prst="rect">
            <a:avLst/>
          </a:prstGeom>
          <a:noFill/>
        </p:spPr>
        <p:txBody>
          <a:bodyPr wrap="none" rtlCol="0">
            <a:spAutoFit/>
          </a:bodyPr>
          <a:lstStyle/>
          <a:p>
            <a:r>
              <a:rPr lang="es-MX" sz="3360" b="1" i="1" dirty="0"/>
              <a:t>Arquitectura Alex Net</a:t>
            </a:r>
            <a:endParaRPr lang="es-CO" sz="3360" b="1" i="1" dirty="0"/>
          </a:p>
        </p:txBody>
      </p:sp>
      <p:pic>
        <p:nvPicPr>
          <p:cNvPr id="3" name="Imagen 2">
            <a:extLst>
              <a:ext uri="{FF2B5EF4-FFF2-40B4-BE49-F238E27FC236}">
                <a16:creationId xmlns:a16="http://schemas.microsoft.com/office/drawing/2014/main" id="{3864EEA9-6796-4021-905F-80991F28B777}"/>
              </a:ext>
            </a:extLst>
          </p:cNvPr>
          <p:cNvPicPr>
            <a:picLocks noChangeAspect="1"/>
          </p:cNvPicPr>
          <p:nvPr/>
        </p:nvPicPr>
        <p:blipFill rotWithShape="1">
          <a:blip r:embed="rId2"/>
          <a:srcRect l="2955" t="7001" r="3423" b="5158"/>
          <a:stretch/>
        </p:blipFill>
        <p:spPr>
          <a:xfrm>
            <a:off x="586918" y="1655896"/>
            <a:ext cx="12886660" cy="5943464"/>
          </a:xfrm>
          <a:prstGeom prst="rect">
            <a:avLst/>
          </a:prstGeom>
        </p:spPr>
      </p:pic>
    </p:spTree>
    <p:extLst>
      <p:ext uri="{BB962C8B-B14F-4D97-AF65-F5344CB8AC3E}">
        <p14:creationId xmlns:p14="http://schemas.microsoft.com/office/powerpoint/2010/main" val="833760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name="Slide 5">
    <p:spTree>
      <p:nvGrpSpPr>
        <p:cNvPr id="1" name=""/>
        <p:cNvGrpSpPr/>
        <p:nvPr/>
      </p:nvGrpSpPr>
      <p:grpSpPr>
        <a:xfrm>
          <a:off x="0" y="0"/>
          <a:ext cx="0" cy="0"/>
          <a:chOff x="0" y="0"/>
          <a:chExt cx="0" cy="0"/>
        </a:xfrm>
      </p:grpSpPr>
      <p:sp>
        <p:nvSpPr>
          <p:cNvPr id="2" name="Text 0"/>
          <p:cNvSpPr/>
          <p:nvPr/>
        </p:nvSpPr>
        <p:spPr>
          <a:xfrm>
            <a:off x="793790" y="1536144"/>
            <a:ext cx="11198423"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Aprendizaje en ANNs: Ajustando los Pesos</a:t>
            </a:r>
            <a:endParaRPr lang="en-US" sz="4450" dirty="0"/>
          </a:p>
        </p:txBody>
      </p:sp>
      <p:pic>
        <p:nvPicPr>
          <p:cNvPr id="3" name="Image 0" descr="preencoded.png"/>
          <p:cNvPicPr>
            <a:picLocks noChangeAspect="1"/>
          </p:cNvPicPr>
          <p:nvPr/>
        </p:nvPicPr>
        <p:blipFill>
          <a:blip r:embed="rId3"/>
          <a:stretch>
            <a:fillRect/>
          </a:stretch>
        </p:blipFill>
        <p:spPr>
          <a:xfrm>
            <a:off x="801410" y="2844522"/>
            <a:ext cx="6423065" cy="2721888"/>
          </a:xfrm>
          <a:prstGeom prst="rect">
            <a:avLst/>
          </a:prstGeom>
        </p:spPr>
      </p:pic>
      <p:pic>
        <p:nvPicPr>
          <p:cNvPr id="4" name="Image 1" descr="preencoded.png"/>
          <p:cNvPicPr>
            <a:picLocks noChangeAspect="1"/>
          </p:cNvPicPr>
          <p:nvPr/>
        </p:nvPicPr>
        <p:blipFill>
          <a:blip r:embed="rId4"/>
          <a:stretch>
            <a:fillRect/>
          </a:stretch>
        </p:blipFill>
        <p:spPr>
          <a:xfrm>
            <a:off x="7405926" y="2844522"/>
            <a:ext cx="6423065" cy="2721888"/>
          </a:xfrm>
          <a:prstGeom prst="rect">
            <a:avLst/>
          </a:prstGeom>
        </p:spPr>
      </p:pic>
      <p:sp>
        <p:nvSpPr>
          <p:cNvPr id="5" name="Text 1"/>
          <p:cNvSpPr/>
          <p:nvPr/>
        </p:nvSpPr>
        <p:spPr>
          <a:xfrm>
            <a:off x="793790" y="596753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El aprendizaje supervisado usa datos etiquetados. El aprendizaje no supervisado descubre patrones. Backpropagation ajusta iterativamente los pesos. Esto optimiza el rendimiento de la red.</a:t>
            </a:r>
            <a:endParaRPr lang="en-US" sz="175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name="Slide 6">
    <p:spTree>
      <p:nvGrpSpPr>
        <p:cNvPr id="1" name=""/>
        <p:cNvGrpSpPr/>
        <p:nvPr/>
      </p:nvGrpSpPr>
      <p:grpSpPr>
        <a:xfrm>
          <a:off x="0" y="0"/>
          <a:ext cx="0" cy="0"/>
          <a:chOff x="0" y="0"/>
          <a:chExt cx="0" cy="0"/>
        </a:xfrm>
      </p:grpSpPr>
      <p:sp>
        <p:nvSpPr>
          <p:cNvPr id="2" name="Text 0"/>
          <p:cNvSpPr/>
          <p:nvPr/>
        </p:nvSpPr>
        <p:spPr>
          <a:xfrm>
            <a:off x="793790" y="1232297"/>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Proceso de Entrenamiento: Datos, Optimización y Validación</a:t>
            </a:r>
            <a:endParaRPr lang="en-US" sz="4450" dirty="0"/>
          </a:p>
        </p:txBody>
      </p:sp>
      <p:pic>
        <p:nvPicPr>
          <p:cNvPr id="3" name="Image 0" descr="preencoded.png"/>
          <p:cNvPicPr>
            <a:picLocks noChangeAspect="1"/>
          </p:cNvPicPr>
          <p:nvPr/>
        </p:nvPicPr>
        <p:blipFill>
          <a:blip r:embed="rId3"/>
          <a:stretch>
            <a:fillRect/>
          </a:stretch>
        </p:blipFill>
        <p:spPr>
          <a:xfrm>
            <a:off x="793790" y="3245168"/>
            <a:ext cx="6244709" cy="3496985"/>
          </a:xfrm>
          <a:prstGeom prst="rect">
            <a:avLst/>
          </a:prstGeom>
        </p:spPr>
      </p:pic>
      <p:sp>
        <p:nvSpPr>
          <p:cNvPr id="4" name="Text 1"/>
          <p:cNvSpPr/>
          <p:nvPr/>
        </p:nvSpPr>
        <p:spPr>
          <a:xfrm>
            <a:off x="7599521" y="319409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Preparar datos implica limpieza y normalización. La optimización usa algoritmos de descenso de gradiente. La validación evalúa el modelo con datos no vistos.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16304" y="881947"/>
            <a:ext cx="10826077" cy="708779"/>
          </a:xfrm>
          <a:prstGeom prst="rect">
            <a:avLst/>
          </a:prstGeom>
          <a:noFill/>
          <a:ln/>
        </p:spPr>
        <p:txBody>
          <a:bodyPr wrap="none" lIns="0" tIns="0" rIns="0" bIns="0" rtlCol="0" anchor="t"/>
          <a:lstStyle/>
          <a:p>
            <a:pPr marL="0" indent="0" algn="l">
              <a:lnSpc>
                <a:spcPts val="5550"/>
              </a:lnSpc>
              <a:buNone/>
            </a:pPr>
            <a:r>
              <a:rPr lang="en-US" sz="4000" dirty="0">
                <a:latin typeface="Instrument Sans Semi Bold" pitchFamily="34" charset="0"/>
                <a:ea typeface="Instrument Sans Semi Bold" pitchFamily="34" charset="-122"/>
                <a:cs typeface="Instrument Sans Semi Bold" pitchFamily="34" charset="-120"/>
              </a:rPr>
              <a:t>Artificial Neural Network ANN - </a:t>
            </a:r>
            <a:r>
              <a:rPr lang="en-US" sz="4000" dirty="0" err="1">
                <a:latin typeface="Instrument Sans Semi Bold" pitchFamily="34" charset="0"/>
                <a:ea typeface="Instrument Sans Semi Bold" pitchFamily="34" charset="-122"/>
                <a:cs typeface="Instrument Sans Semi Bold" pitchFamily="34" charset="-120"/>
              </a:rPr>
              <a:t>Arquitectura</a:t>
            </a:r>
            <a:r>
              <a:rPr lang="en-US" sz="4000" dirty="0">
                <a:latin typeface="Instrument Sans Semi Bold" pitchFamily="34" charset="0"/>
                <a:ea typeface="Instrument Sans Semi Bold" pitchFamily="34" charset="-122"/>
                <a:cs typeface="Instrument Sans Semi Bold" pitchFamily="34" charset="-120"/>
              </a:rPr>
              <a:t> </a:t>
            </a:r>
            <a:endParaRPr lang="en-US" sz="4000" dirty="0"/>
          </a:p>
        </p:txBody>
      </p:sp>
      <p:pic>
        <p:nvPicPr>
          <p:cNvPr id="3" name="Image 0" descr="preencoded.png"/>
          <p:cNvPicPr>
            <a:picLocks noChangeAspect="1"/>
          </p:cNvPicPr>
          <p:nvPr/>
        </p:nvPicPr>
        <p:blipFill>
          <a:blip r:embed="rId3"/>
          <a:stretch>
            <a:fillRect/>
          </a:stretch>
        </p:blipFill>
        <p:spPr>
          <a:xfrm>
            <a:off x="1422400" y="2502933"/>
            <a:ext cx="5616099" cy="4185250"/>
          </a:xfrm>
          <a:prstGeom prst="rect">
            <a:avLst/>
          </a:prstGeom>
          <a:ln>
            <a:solidFill>
              <a:srgbClr val="00B0F0"/>
            </a:solidFill>
          </a:ln>
        </p:spPr>
      </p:pic>
      <p:sp>
        <p:nvSpPr>
          <p:cNvPr id="4" name="Text 1"/>
          <p:cNvSpPr/>
          <p:nvPr/>
        </p:nvSpPr>
        <p:spPr>
          <a:xfrm>
            <a:off x="7591903" y="3062243"/>
            <a:ext cx="6244709" cy="3066630"/>
          </a:xfrm>
          <a:prstGeom prst="rect">
            <a:avLst/>
          </a:prstGeom>
          <a:noFill/>
          <a:ln/>
        </p:spPr>
        <p:txBody>
          <a:bodyPr wrap="square" lIns="0" tIns="0" rIns="0" bIns="0" rtlCol="0" anchor="t"/>
          <a:lstStyle/>
          <a:p>
            <a:pPr marL="0" indent="0" algn="just">
              <a:lnSpc>
                <a:spcPts val="2850"/>
              </a:lnSpc>
              <a:buNone/>
            </a:pPr>
            <a:r>
              <a:rPr lang="en-US" sz="1750" dirty="0">
                <a:latin typeface="Instrument Sans Medium" pitchFamily="34" charset="0"/>
                <a:ea typeface="Instrument Sans Medium" pitchFamily="34" charset="-122"/>
                <a:cs typeface="Instrument Sans Medium" pitchFamily="34" charset="-120"/>
              </a:rPr>
              <a:t>La </a:t>
            </a:r>
            <a:r>
              <a:rPr lang="en-US" sz="1750" dirty="0" err="1">
                <a:latin typeface="Instrument Sans Medium" pitchFamily="34" charset="0"/>
                <a:ea typeface="Instrument Sans Medium" pitchFamily="34" charset="-122"/>
                <a:cs typeface="Instrument Sans Medium" pitchFamily="34" charset="-120"/>
              </a:rPr>
              <a:t>capa</a:t>
            </a:r>
            <a:r>
              <a:rPr lang="en-US" sz="1750" dirty="0">
                <a:latin typeface="Instrument Sans Medium" pitchFamily="34" charset="0"/>
                <a:ea typeface="Instrument Sans Medium" pitchFamily="34" charset="-122"/>
                <a:cs typeface="Instrument Sans Medium" pitchFamily="34" charset="-120"/>
              </a:rPr>
              <a:t> de entrada </a:t>
            </a:r>
            <a:r>
              <a:rPr lang="en-US" sz="1750" dirty="0" err="1">
                <a:latin typeface="Instrument Sans Medium" pitchFamily="34" charset="0"/>
                <a:ea typeface="Instrument Sans Medium" pitchFamily="34" charset="-122"/>
                <a:cs typeface="Instrument Sans Medium" pitchFamily="34" charset="-120"/>
              </a:rPr>
              <a:t>recibe</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los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datos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iniciales</a:t>
            </a:r>
            <a:r>
              <a:rPr lang="en-US" sz="1750" dirty="0">
                <a:latin typeface="Instrument Sans Medium" pitchFamily="34" charset="0"/>
                <a:ea typeface="Instrument Sans Medium" pitchFamily="34" charset="-122"/>
                <a:cs typeface="Instrument Sans Medium" pitchFamily="34" charset="-120"/>
              </a:rPr>
              <a:t>. Las </a:t>
            </a:r>
            <a:r>
              <a:rPr lang="en-US" sz="1750" dirty="0" err="1">
                <a:latin typeface="Instrument Sans Medium" pitchFamily="34" charset="0"/>
                <a:ea typeface="Instrument Sans Medium" pitchFamily="34" charset="-122"/>
                <a:cs typeface="Instrument Sans Medium" pitchFamily="34" charset="-120"/>
              </a:rPr>
              <a:t>capas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ocultas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extraen</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características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complejas</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cálculos</a:t>
            </a:r>
            <a:r>
              <a:rPr lang="en-US" sz="1750" dirty="0">
                <a:latin typeface="Instrument Sans Medium" pitchFamily="34" charset="0"/>
                <a:ea typeface="Instrument Sans Medium" pitchFamily="34" charset="-122"/>
                <a:cs typeface="Instrument Sans Medium" pitchFamily="34" charset="-120"/>
              </a:rPr>
              <a:t> y </a:t>
            </a:r>
            <a:r>
              <a:rPr lang="en-US" sz="1750" dirty="0" err="1">
                <a:latin typeface="Instrument Sans Medium" pitchFamily="34" charset="0"/>
                <a:ea typeface="Instrument Sans Medium" pitchFamily="34" charset="-122"/>
                <a:cs typeface="Instrument Sans Medium" pitchFamily="34" charset="-120"/>
              </a:rPr>
              <a:t>representaciones</a:t>
            </a:r>
            <a:r>
              <a:rPr lang="en-US" sz="1750" dirty="0">
                <a:latin typeface="Instrument Sans Medium" pitchFamily="34" charset="0"/>
                <a:ea typeface="Instrument Sans Medium" pitchFamily="34" charset="-122"/>
                <a:cs typeface="Instrument Sans Medium" pitchFamily="34" charset="-120"/>
              </a:rPr>
              <a:t>”. </a:t>
            </a:r>
          </a:p>
          <a:p>
            <a:pPr marL="0" indent="0" algn="just">
              <a:lnSpc>
                <a:spcPts val="2850"/>
              </a:lnSpc>
              <a:buNone/>
            </a:pPr>
            <a:endParaRPr lang="en-US" sz="1750" dirty="0">
              <a:latin typeface="Instrument Sans Medium" pitchFamily="34" charset="0"/>
              <a:ea typeface="Instrument Sans Medium" pitchFamily="34" charset="-122"/>
              <a:cs typeface="Instrument Sans Medium" pitchFamily="34" charset="-120"/>
            </a:endParaRPr>
          </a:p>
          <a:p>
            <a:pPr marL="0" indent="0" algn="just">
              <a:lnSpc>
                <a:spcPts val="2850"/>
              </a:lnSpc>
              <a:buNone/>
            </a:pPr>
            <a:r>
              <a:rPr lang="en-US" sz="1750" dirty="0">
                <a:latin typeface="Instrument Sans Medium" pitchFamily="34" charset="0"/>
                <a:ea typeface="Instrument Sans Medium" pitchFamily="34" charset="-122"/>
                <a:cs typeface="Instrument Sans Medium" pitchFamily="34" charset="-120"/>
              </a:rPr>
              <a:t>La </a:t>
            </a:r>
            <a:r>
              <a:rPr lang="en-US" sz="1750" dirty="0" err="1">
                <a:latin typeface="Instrument Sans Medium" pitchFamily="34" charset="0"/>
                <a:ea typeface="Instrument Sans Medium" pitchFamily="34" charset="-122"/>
                <a:cs typeface="Instrument Sans Medium" pitchFamily="34" charset="-120"/>
              </a:rPr>
              <a:t>capa</a:t>
            </a:r>
            <a:r>
              <a:rPr lang="en-US" sz="1750" dirty="0">
                <a:latin typeface="Instrument Sans Medium" pitchFamily="34" charset="0"/>
                <a:ea typeface="Instrument Sans Medium" pitchFamily="34" charset="-122"/>
                <a:cs typeface="Instrument Sans Medium" pitchFamily="34" charset="-120"/>
              </a:rPr>
              <a:t> de </a:t>
            </a:r>
            <a:r>
              <a:rPr lang="en-US" sz="1750" dirty="0" err="1">
                <a:latin typeface="Instrument Sans Medium" pitchFamily="34" charset="0"/>
                <a:ea typeface="Instrument Sans Medium" pitchFamily="34" charset="-122"/>
                <a:cs typeface="Instrument Sans Medium" pitchFamily="34" charset="-120"/>
              </a:rPr>
              <a:t>salida</a:t>
            </a:r>
            <a:r>
              <a:rPr lang="en-US" sz="1750" dirty="0">
                <a:latin typeface="Instrument Sans Medium" pitchFamily="34" charset="0"/>
                <a:ea typeface="Instrument Sans Medium" pitchFamily="34" charset="-122"/>
                <a:cs typeface="Instrument Sans Medium" pitchFamily="34" charset="-120"/>
              </a:rPr>
              <a:t> genera </a:t>
            </a:r>
            <a:r>
              <a:rPr lang="en-US" sz="1750" dirty="0" err="1">
                <a:latin typeface="Instrument Sans Medium" pitchFamily="34" charset="0"/>
                <a:ea typeface="Instrument Sans Medium" pitchFamily="34" charset="-122"/>
                <a:cs typeface="Instrument Sans Medium" pitchFamily="34" charset="-120"/>
              </a:rPr>
              <a:t>el</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resultado</a:t>
            </a:r>
            <a:r>
              <a:rPr lang="en-US" sz="1750" dirty="0">
                <a:latin typeface="Instrument Sans Medium" pitchFamily="34" charset="0"/>
                <a:ea typeface="Instrument Sans Medium" pitchFamily="34" charset="-122"/>
                <a:cs typeface="Instrument Sans Medium" pitchFamily="34" charset="-120"/>
              </a:rPr>
              <a:t> final. </a:t>
            </a:r>
            <a:r>
              <a:rPr lang="es-MX" sz="1750" dirty="0">
                <a:latin typeface="Instrument Sans Medium" pitchFamily="34" charset="0"/>
                <a:ea typeface="Instrument Sans Medium" pitchFamily="34" charset="-122"/>
                <a:cs typeface="Instrument Sans Medium" pitchFamily="34" charset="-120"/>
              </a:rPr>
              <a:t>Neuronas: combinan entradas, aplican función de activación. </a:t>
            </a:r>
          </a:p>
          <a:p>
            <a:pPr marL="0" indent="0" algn="just">
              <a:lnSpc>
                <a:spcPts val="2850"/>
              </a:lnSpc>
              <a:buNone/>
            </a:pPr>
            <a:endParaRPr lang="es-MX" sz="1750" dirty="0">
              <a:latin typeface="Instrument Sans Medium" pitchFamily="34" charset="0"/>
              <a:ea typeface="Instrument Sans Medium" pitchFamily="34" charset="-122"/>
              <a:cs typeface="Instrument Sans Medium" pitchFamily="34" charset="-120"/>
            </a:endParaRPr>
          </a:p>
          <a:p>
            <a:pPr marL="0" indent="0" algn="just">
              <a:lnSpc>
                <a:spcPts val="2850"/>
              </a:lnSpc>
              <a:buNone/>
            </a:pPr>
            <a:r>
              <a:rPr lang="en-US" sz="1750" dirty="0" err="1">
                <a:latin typeface="Instrument Sans Medium" pitchFamily="34" charset="0"/>
                <a:ea typeface="Instrument Sans Medium" pitchFamily="34" charset="-122"/>
                <a:cs typeface="Instrument Sans Medium" pitchFamily="34" charset="-120"/>
              </a:rPr>
              <a:t>Existen</a:t>
            </a:r>
            <a:r>
              <a:rPr lang="en-US" sz="1750" dirty="0">
                <a:latin typeface="Instrument Sans Medium" pitchFamily="34" charset="0"/>
                <a:ea typeface="Instrument Sans Medium" pitchFamily="34" charset="-122"/>
                <a:cs typeface="Instrument Sans Medium" pitchFamily="34" charset="-120"/>
              </a:rPr>
              <a:t> </a:t>
            </a:r>
            <a:r>
              <a:rPr lang="en-US" sz="1750" dirty="0" err="1">
                <a:latin typeface="Instrument Sans Medium" pitchFamily="34" charset="0"/>
                <a:ea typeface="Instrument Sans Medium" pitchFamily="34" charset="-122"/>
                <a:cs typeface="Instrument Sans Medium" pitchFamily="34" charset="-120"/>
              </a:rPr>
              <a:t>arquitecturas</a:t>
            </a:r>
            <a:r>
              <a:rPr lang="en-US" sz="1750" dirty="0">
                <a:latin typeface="Instrument Sans Medium" pitchFamily="34" charset="0"/>
                <a:ea typeface="Instrument Sans Medium" pitchFamily="34" charset="-122"/>
                <a:cs typeface="Instrument Sans Medium" pitchFamily="34" charset="-120"/>
              </a:rPr>
              <a:t> feedforward, </a:t>
            </a:r>
            <a:r>
              <a:rPr lang="en-US" sz="1750" dirty="0" err="1">
                <a:latin typeface="Instrument Sans Medium" pitchFamily="34" charset="0"/>
                <a:ea typeface="Instrument Sans Medium" pitchFamily="34" charset="-122"/>
                <a:cs typeface="Instrument Sans Medium" pitchFamily="34" charset="-120"/>
              </a:rPr>
              <a:t>recurrentes</a:t>
            </a:r>
            <a:r>
              <a:rPr lang="en-US" sz="1750" dirty="0">
                <a:latin typeface="Instrument Sans Medium" pitchFamily="34" charset="0"/>
                <a:ea typeface="Instrument Sans Medium" pitchFamily="34" charset="-122"/>
                <a:cs typeface="Instrument Sans Medium" pitchFamily="34" charset="-120"/>
              </a:rPr>
              <a:t> y </a:t>
            </a:r>
            <a:r>
              <a:rPr lang="en-US" sz="1750" dirty="0" err="1">
                <a:latin typeface="Instrument Sans Medium" pitchFamily="34" charset="0"/>
                <a:ea typeface="Instrument Sans Medium" pitchFamily="34" charset="-122"/>
                <a:cs typeface="Instrument Sans Medium" pitchFamily="34" charset="-120"/>
              </a:rPr>
              <a:t>convolucionales</a:t>
            </a:r>
            <a:r>
              <a:rPr lang="en-US" sz="1750" dirty="0">
                <a:latin typeface="Instrument Sans Medium" pitchFamily="34" charset="0"/>
                <a:ea typeface="Instrument Sans Medium" pitchFamily="34" charset="-122"/>
                <a:cs typeface="Instrument Sans Medium" pitchFamily="34" charset="-120"/>
              </a:rPr>
              <a:t>.</a:t>
            </a:r>
            <a:endParaRPr lang="en-US" sz="17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0655"/>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Desafíos y Limitaciones: Datos, Poder de Cómputo y Explicabilidad</a:t>
            </a:r>
            <a:endParaRPr lang="en-US" sz="4450" dirty="0"/>
          </a:p>
        </p:txBody>
      </p:sp>
      <p:sp>
        <p:nvSpPr>
          <p:cNvPr id="4" name="Text 1"/>
          <p:cNvSpPr/>
          <p:nvPr/>
        </p:nvSpPr>
        <p:spPr>
          <a:xfrm>
            <a:off x="793790" y="6048375"/>
            <a:ext cx="13042821" cy="725805"/>
          </a:xfrm>
          <a:prstGeom prst="rect">
            <a:avLst/>
          </a:prstGeom>
          <a:noFill/>
          <a:ln/>
        </p:spPr>
        <p:txBody>
          <a:bodyPr wrap="square" lIns="0" tIns="0" rIns="0" bIns="0" rtlCol="0" anchor="t"/>
          <a:lstStyle/>
          <a:p>
            <a:pPr marL="0" indent="0" algn="just">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r>
              <a:rPr lang="en-US" sz="2800" dirty="0">
                <a:solidFill>
                  <a:srgbClr val="5B5F71"/>
                </a:solidFill>
                <a:latin typeface="Instrument Sans Medium" pitchFamily="34" charset="0"/>
                <a:ea typeface="Instrument Sans Medium" pitchFamily="34" charset="-122"/>
                <a:cs typeface="Instrument Sans Medium" pitchFamily="34" charset="-120"/>
              </a:rPr>
              <a:t>Las ANNs requieren grandes cantidades de datos. También demandan alto poder computacional. El sobreajuste y falta de interpretabilidad son problemas comunes. Esto limita su aplicabilidad en ciertos dominios.</a:t>
            </a:r>
            <a:endParaRPr lang="en-US" sz="17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98840"/>
            <a:ext cx="10182939"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Aplicaciones Prácticas: Casos de Éxito</a:t>
            </a:r>
            <a:endParaRPr lang="en-US" sz="4450" dirty="0"/>
          </a:p>
        </p:txBody>
      </p:sp>
      <p:pic>
        <p:nvPicPr>
          <p:cNvPr id="3" name="Image 0" descr="preencoded.png"/>
          <p:cNvPicPr>
            <a:picLocks noChangeAspect="1"/>
          </p:cNvPicPr>
          <p:nvPr/>
        </p:nvPicPr>
        <p:blipFill>
          <a:blip r:embed="rId3"/>
          <a:stretch>
            <a:fillRect/>
          </a:stretch>
        </p:blipFill>
        <p:spPr>
          <a:xfrm>
            <a:off x="793790" y="2502932"/>
            <a:ext cx="6244709" cy="4272677"/>
          </a:xfrm>
          <a:prstGeom prst="rect">
            <a:avLst/>
          </a:prstGeom>
        </p:spPr>
      </p:pic>
      <p:sp>
        <p:nvSpPr>
          <p:cNvPr id="4" name="Text 1"/>
          <p:cNvSpPr/>
          <p:nvPr/>
        </p:nvSpPr>
        <p:spPr>
          <a:xfrm>
            <a:off x="7591903" y="3299050"/>
            <a:ext cx="6244709" cy="1088708"/>
          </a:xfrm>
          <a:prstGeom prst="rect">
            <a:avLst/>
          </a:prstGeom>
          <a:noFill/>
          <a:ln/>
        </p:spPr>
        <p:txBody>
          <a:bodyPr wrap="square" lIns="0" tIns="0" rIns="0" bIns="0" rtlCol="0" anchor="t"/>
          <a:lstStyle/>
          <a:p>
            <a:pPr marL="0" indent="0" algn="l">
              <a:lnSpc>
                <a:spcPts val="2850"/>
              </a:lnSpc>
              <a:buNone/>
            </a:pPr>
            <a:r>
              <a:rPr lang="en-US" sz="3600" dirty="0">
                <a:solidFill>
                  <a:srgbClr val="5B5F71"/>
                </a:solidFill>
                <a:latin typeface="Instrument Sans Medium" pitchFamily="34" charset="0"/>
                <a:ea typeface="Instrument Sans Medium" pitchFamily="34" charset="-122"/>
                <a:cs typeface="Instrument Sans Medium" pitchFamily="34" charset="-120"/>
              </a:rPr>
              <a:t>Las ANNs se usan en reconocimiento facial y diagnóstico médico. También mejoran la traducción automática. Los vehículos autónomos perciben el entorno con ANNs.</a:t>
            </a:r>
            <a:endParaRPr lang="en-US" sz="3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El Futuro de las ANNs: Investigación y Tendencias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just">
              <a:lnSpc>
                <a:spcPts val="2850"/>
              </a:lnSpc>
              <a:buNone/>
            </a:pPr>
            <a:r>
              <a:rPr lang="en-US" sz="2800" dirty="0">
                <a:latin typeface="Instrument Sans Medium" pitchFamily="34" charset="0"/>
                <a:ea typeface="Instrument Sans Medium" pitchFamily="34" charset="-122"/>
                <a:cs typeface="Instrument Sans Medium" pitchFamily="34" charset="-120"/>
              </a:rPr>
              <a:t> Las redes neuronales cuánticas prometen mayor velocidad. La explicabilidad (XAI) busca modelos comprensibles. El aprendizaje federado descentraliza el entrenamiento. Auto ML automatiza la creación de modelos.</a:t>
            </a:r>
            <a:endParaRPr 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4D3A37-8EFA-9F32-B173-DB428C611A1D}"/>
              </a:ext>
            </a:extLst>
          </p:cNvPr>
          <p:cNvSpPr txBox="1"/>
          <p:nvPr/>
        </p:nvSpPr>
        <p:spPr>
          <a:xfrm>
            <a:off x="1812758" y="2879842"/>
            <a:ext cx="7315200" cy="3970318"/>
          </a:xfrm>
          <a:prstGeom prst="rect">
            <a:avLst/>
          </a:prstGeom>
          <a:noFill/>
        </p:spPr>
        <p:txBody>
          <a:bodyPr wrap="square">
            <a:spAutoFit/>
          </a:bodyPr>
          <a:lstStyle/>
          <a:p>
            <a:r>
              <a:rPr lang="es-MX" sz="3600" dirty="0"/>
              <a:t>Ventajas:</a:t>
            </a:r>
          </a:p>
          <a:p>
            <a:r>
              <a:rPr lang="es-MX" sz="3600" dirty="0"/>
              <a:t> - Aprende tareas complejas</a:t>
            </a:r>
          </a:p>
          <a:p>
            <a:r>
              <a:rPr lang="es-MX" sz="3600" dirty="0"/>
              <a:t> - Escalable con muchos datos</a:t>
            </a:r>
          </a:p>
          <a:p>
            <a:r>
              <a:rPr lang="es-MX" sz="3600" dirty="0"/>
              <a:t> - Útil en tareas humanas (visión, voz)</a:t>
            </a:r>
          </a:p>
          <a:p>
            <a:r>
              <a:rPr lang="es-MX" sz="3600" dirty="0"/>
              <a:t>Desventajas:</a:t>
            </a:r>
          </a:p>
          <a:p>
            <a:r>
              <a:rPr lang="es-MX" sz="3600" dirty="0"/>
              <a:t> - Requiere muchos datos y cómputo</a:t>
            </a:r>
          </a:p>
          <a:p>
            <a:r>
              <a:rPr lang="es-MX" sz="3600" dirty="0"/>
              <a:t> - Difícil de interpretar (caja negra)</a:t>
            </a:r>
          </a:p>
        </p:txBody>
      </p:sp>
      <p:sp>
        <p:nvSpPr>
          <p:cNvPr id="5" name="CuadroTexto 4">
            <a:extLst>
              <a:ext uri="{FF2B5EF4-FFF2-40B4-BE49-F238E27FC236}">
                <a16:creationId xmlns:a16="http://schemas.microsoft.com/office/drawing/2014/main" id="{5A69C25A-3BDB-2BB5-14F9-6F515D7A5916}"/>
              </a:ext>
            </a:extLst>
          </p:cNvPr>
          <p:cNvSpPr txBox="1"/>
          <p:nvPr/>
        </p:nvSpPr>
        <p:spPr>
          <a:xfrm>
            <a:off x="1812758" y="1379440"/>
            <a:ext cx="7315200" cy="830997"/>
          </a:xfrm>
          <a:prstGeom prst="rect">
            <a:avLst/>
          </a:prstGeom>
          <a:noFill/>
        </p:spPr>
        <p:txBody>
          <a:bodyPr wrap="square">
            <a:spAutoFit/>
          </a:bodyPr>
          <a:lstStyle/>
          <a:p>
            <a:r>
              <a:rPr lang="es-CO" sz="4800" dirty="0"/>
              <a:t>Ventajas y desventajas</a:t>
            </a:r>
          </a:p>
        </p:txBody>
      </p:sp>
    </p:spTree>
    <p:extLst>
      <p:ext uri="{BB962C8B-B14F-4D97-AF65-F5344CB8AC3E}">
        <p14:creationId xmlns:p14="http://schemas.microsoft.com/office/powerpoint/2010/main" val="3238169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439D8C-D99F-252D-B94A-24768C8AC63C}"/>
              </a:ext>
            </a:extLst>
          </p:cNvPr>
          <p:cNvSpPr txBox="1"/>
          <p:nvPr/>
        </p:nvSpPr>
        <p:spPr>
          <a:xfrm>
            <a:off x="1851079" y="3322131"/>
            <a:ext cx="10510253" cy="2062103"/>
          </a:xfrm>
          <a:prstGeom prst="rect">
            <a:avLst/>
          </a:prstGeom>
          <a:noFill/>
        </p:spPr>
        <p:txBody>
          <a:bodyPr wrap="square">
            <a:spAutoFit/>
          </a:bodyPr>
          <a:lstStyle/>
          <a:p>
            <a:r>
              <a:rPr lang="es-MX" sz="3200" dirty="0"/>
              <a:t>Las RNA son herramientas poderosas en IA</a:t>
            </a:r>
          </a:p>
          <a:p>
            <a:r>
              <a:rPr lang="es-MX" sz="3200" dirty="0"/>
              <a:t>Aprenden de los datos para resolver problemas complejos</a:t>
            </a:r>
          </a:p>
          <a:p>
            <a:r>
              <a:rPr lang="es-MX" sz="3200" dirty="0"/>
              <a:t>Se aplican en muchas áreas reales</a:t>
            </a:r>
          </a:p>
          <a:p>
            <a:r>
              <a:rPr lang="es-MX" sz="3200" dirty="0"/>
              <a:t>Comprenderlas es clave para entender la inteligencia artificial</a:t>
            </a:r>
          </a:p>
        </p:txBody>
      </p:sp>
      <p:sp>
        <p:nvSpPr>
          <p:cNvPr id="5" name="CuadroTexto 4">
            <a:extLst>
              <a:ext uri="{FF2B5EF4-FFF2-40B4-BE49-F238E27FC236}">
                <a16:creationId xmlns:a16="http://schemas.microsoft.com/office/drawing/2014/main" id="{6856252F-18E4-358F-CC1A-B314B77DF3BE}"/>
              </a:ext>
            </a:extLst>
          </p:cNvPr>
          <p:cNvSpPr txBox="1"/>
          <p:nvPr/>
        </p:nvSpPr>
        <p:spPr>
          <a:xfrm>
            <a:off x="3657600" y="1684239"/>
            <a:ext cx="7315200" cy="923330"/>
          </a:xfrm>
          <a:prstGeom prst="rect">
            <a:avLst/>
          </a:prstGeom>
          <a:noFill/>
        </p:spPr>
        <p:txBody>
          <a:bodyPr wrap="square">
            <a:spAutoFit/>
          </a:bodyPr>
          <a:lstStyle/>
          <a:p>
            <a:pPr algn="ctr"/>
            <a:r>
              <a:rPr lang="es-CO" sz="5400" dirty="0"/>
              <a:t>Conclusión</a:t>
            </a:r>
          </a:p>
        </p:txBody>
      </p:sp>
    </p:spTree>
    <p:extLst>
      <p:ext uri="{BB962C8B-B14F-4D97-AF65-F5344CB8AC3E}">
        <p14:creationId xmlns:p14="http://schemas.microsoft.com/office/powerpoint/2010/main" val="475472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EE9848-BA3E-45B8-A646-B067B43919DE}"/>
              </a:ext>
            </a:extLst>
          </p:cNvPr>
          <p:cNvSpPr txBox="1"/>
          <p:nvPr/>
        </p:nvSpPr>
        <p:spPr>
          <a:xfrm>
            <a:off x="1862667" y="2152134"/>
            <a:ext cx="7315200" cy="646331"/>
          </a:xfrm>
          <a:prstGeom prst="rect">
            <a:avLst/>
          </a:prstGeom>
          <a:noFill/>
        </p:spPr>
        <p:txBody>
          <a:bodyPr wrap="square">
            <a:spAutoFit/>
          </a:bodyPr>
          <a:lstStyle/>
          <a:p>
            <a:r>
              <a:rPr lang="es-CO" dirty="0"/>
              <a:t>Bibliografía</a:t>
            </a:r>
          </a:p>
          <a:p>
            <a:r>
              <a:rPr lang="es-CO" dirty="0"/>
              <a:t>https://www.ibm.com/es-es/topics/neural-networks</a:t>
            </a:r>
          </a:p>
        </p:txBody>
      </p:sp>
    </p:spTree>
    <p:extLst>
      <p:ext uri="{BB962C8B-B14F-4D97-AF65-F5344CB8AC3E}">
        <p14:creationId xmlns:p14="http://schemas.microsoft.com/office/powerpoint/2010/main" val="3808660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CA170B2-1A5D-4B68-8DC2-D909B0406F30}"/>
              </a:ext>
            </a:extLst>
          </p:cNvPr>
          <p:cNvSpPr/>
          <p:nvPr/>
        </p:nvSpPr>
        <p:spPr>
          <a:xfrm>
            <a:off x="288261" y="198239"/>
            <a:ext cx="14053877" cy="1384995"/>
          </a:xfrm>
          <a:prstGeom prst="rect">
            <a:avLst/>
          </a:prstGeom>
        </p:spPr>
        <p:txBody>
          <a:bodyPr wrap="square">
            <a:spAutoFit/>
          </a:bodyPr>
          <a:lstStyle/>
          <a:p>
            <a:r>
              <a:rPr lang="es-MX" sz="6000" b="1" i="1" dirty="0"/>
              <a:t>F</a:t>
            </a:r>
            <a:r>
              <a:rPr lang="es-CO" sz="5400" b="1" i="1" dirty="0">
                <a:latin typeface="Arial" panose="020B0604020202020204" pitchFamily="34" charset="0"/>
                <a:cs typeface="Arial" panose="020B0604020202020204" pitchFamily="34" charset="0"/>
              </a:rPr>
              <a:t>unción de </a:t>
            </a:r>
            <a:r>
              <a:rPr lang="es-CO" sz="4800" b="1" i="1" dirty="0">
                <a:latin typeface="Arial" panose="020B0604020202020204" pitchFamily="34" charset="0"/>
                <a:cs typeface="Arial" panose="020B0604020202020204" pitchFamily="34" charset="0"/>
              </a:rPr>
              <a:t>activación: </a:t>
            </a:r>
            <a:r>
              <a:rPr lang="es-MX" sz="2400" b="0" i="0" dirty="0">
                <a:solidFill>
                  <a:srgbClr val="1F1F1F"/>
                </a:solidFill>
                <a:effectLst/>
                <a:latin typeface="Google Sans"/>
              </a:rPr>
              <a:t>Las funciones de activación </a:t>
            </a:r>
            <a:r>
              <a:rPr lang="es-MX" sz="2400" b="0" i="0" dirty="0">
                <a:solidFill>
                  <a:srgbClr val="040C28"/>
                </a:solidFill>
                <a:effectLst/>
                <a:latin typeface="Google Sans"/>
              </a:rPr>
              <a:t>introducen no linealidades, lo que permite a las redes neuronales aprender mapeos muy complejos entre entradas y salidas</a:t>
            </a:r>
            <a:endParaRPr lang="es-CO" sz="1000" b="1" i="1" dirty="0">
              <a:highlight>
                <a:srgbClr val="FF0000"/>
              </a:highligh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24E9DE7-26FA-4F86-A27F-934EA80B4229}"/>
                  </a:ext>
                </a:extLst>
              </p:cNvPr>
              <p:cNvSpPr txBox="1"/>
              <p:nvPr/>
            </p:nvSpPr>
            <p:spPr>
              <a:xfrm>
                <a:off x="288261" y="1854885"/>
                <a:ext cx="4999072" cy="6381042"/>
              </a:xfrm>
              <a:prstGeom prst="rect">
                <a:avLst/>
              </a:prstGeom>
              <a:noFill/>
            </p:spPr>
            <p:txBody>
              <a:bodyPr wrap="square" rtlCol="0">
                <a:spAutoFit/>
              </a:bodyPr>
              <a:lstStyle/>
              <a:p>
                <a:r>
                  <a:rPr lang="es-MX" sz="2160" b="1" i="1" dirty="0">
                    <a:latin typeface="Arial" panose="020B0604020202020204" pitchFamily="34" charset="0"/>
                    <a:cs typeface="Arial" panose="020B0604020202020204" pitchFamily="34" charset="0"/>
                  </a:rPr>
                  <a:t>F</a:t>
                </a:r>
                <a:r>
                  <a:rPr lang="es-CO" sz="2160" b="1" i="1" dirty="0">
                    <a:latin typeface="Arial" panose="020B0604020202020204" pitchFamily="34" charset="0"/>
                    <a:cs typeface="Arial" panose="020B0604020202020204" pitchFamily="34" charset="0"/>
                  </a:rPr>
                  <a:t>unción Sigmoidal</a:t>
                </a:r>
              </a:p>
              <a:p>
                <a:endParaRPr lang="es-CO" sz="2160" dirty="0"/>
              </a:p>
              <a:p>
                <a:endParaRPr lang="es-MX" sz="2160" dirty="0"/>
              </a:p>
              <a:p>
                <a:pPr/>
                <a14:m>
                  <m:oMathPara xmlns:m="http://schemas.openxmlformats.org/officeDocument/2006/math">
                    <m:oMathParaPr>
                      <m:jc m:val="left"/>
                    </m:oMathParaPr>
                    <m:oMath xmlns:m="http://schemas.openxmlformats.org/officeDocument/2006/math">
                      <m:r>
                        <a:rPr lang="es-CO" sz="2160" i="1">
                          <a:latin typeface="Cambria Math" panose="02040503050406030204" pitchFamily="18" charset="0"/>
                        </a:rPr>
                        <m:t>𝜙</m:t>
                      </m:r>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f>
                        <m:fPr>
                          <m:ctrlPr>
                            <a:rPr lang="es-CO" sz="2160" i="1">
                              <a:latin typeface="Cambria Math" panose="02040503050406030204" pitchFamily="18" charset="0"/>
                            </a:rPr>
                          </m:ctrlPr>
                        </m:fPr>
                        <m:num>
                          <m:r>
                            <a:rPr lang="es-CO" sz="2160" i="1">
                              <a:latin typeface="Cambria Math" panose="02040503050406030204" pitchFamily="18" charset="0"/>
                            </a:rPr>
                            <m:t>1</m:t>
                          </m:r>
                        </m:num>
                        <m:den>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m:t>
                              </m:r>
                              <m:r>
                                <a:rPr lang="es-CO" sz="2160" i="1">
                                  <a:latin typeface="Cambria Math" panose="02040503050406030204" pitchFamily="18" charset="0"/>
                                </a:rPr>
                                <m:t>𝑥</m:t>
                              </m:r>
                            </m:sup>
                          </m:sSup>
                        </m:den>
                      </m:f>
                    </m:oMath>
                  </m:oMathPara>
                </a14:m>
                <a:endParaRPr lang="es-CO" sz="2160" dirty="0"/>
              </a:p>
              <a:p>
                <a:endParaRPr lang="es-MX" sz="2160" dirty="0"/>
              </a:p>
              <a:p>
                <a:endParaRPr lang="es-CO" sz="2160" dirty="0"/>
              </a:p>
              <a:p>
                <a:r>
                  <a:rPr lang="es-CO" sz="2160" b="1" i="1" dirty="0">
                    <a:latin typeface="Arial" panose="020B0604020202020204" pitchFamily="34" charset="0"/>
                    <a:cs typeface="Arial" panose="020B0604020202020204" pitchFamily="34" charset="0"/>
                  </a:rPr>
                  <a:t>Función Rectificadora (</a:t>
                </a:r>
                <a:r>
                  <a:rPr lang="es-CO" sz="2160" b="1" i="1" dirty="0" err="1">
                    <a:latin typeface="Arial" panose="020B0604020202020204" pitchFamily="34" charset="0"/>
                    <a:cs typeface="Arial" panose="020B0604020202020204" pitchFamily="34" charset="0"/>
                  </a:rPr>
                  <a:t>ReLU</a:t>
                </a:r>
                <a:r>
                  <a:rPr lang="es-CO" sz="2160" b="1" i="1" dirty="0">
                    <a:latin typeface="Arial" panose="020B0604020202020204" pitchFamily="34" charset="0"/>
                    <a:cs typeface="Arial" panose="020B0604020202020204" pitchFamily="34" charset="0"/>
                  </a:rPr>
                  <a:t>)</a:t>
                </a:r>
              </a:p>
              <a:p>
                <a:endParaRPr lang="es-CO" sz="2160" b="1" i="1"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s-CO" sz="2160" i="1">
                          <a:latin typeface="Cambria Math" panose="02040503050406030204" pitchFamily="18" charset="0"/>
                        </a:rPr>
                        <m:t>𝜙</m:t>
                      </m:r>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func>
                        <m:funcPr>
                          <m:ctrlPr>
                            <a:rPr lang="es-CO" sz="2160" i="1">
                              <a:latin typeface="Cambria Math" panose="02040503050406030204" pitchFamily="18" charset="0"/>
                            </a:rPr>
                          </m:ctrlPr>
                        </m:funcPr>
                        <m:fName>
                          <m:r>
                            <a:rPr lang="es-CO" sz="2160" i="1">
                              <a:latin typeface="Cambria Math" panose="02040503050406030204" pitchFamily="18" charset="0"/>
                            </a:rPr>
                            <m:t>𝑚𝑎𝑥</m:t>
                          </m:r>
                        </m:fName>
                        <m:e>
                          <m:d>
                            <m:dPr>
                              <m:ctrlPr>
                                <a:rPr lang="es-CO" sz="2160" i="1">
                                  <a:latin typeface="Cambria Math" panose="02040503050406030204" pitchFamily="18" charset="0"/>
                                </a:rPr>
                              </m:ctrlPr>
                            </m:dPr>
                            <m:e>
                              <m:r>
                                <a:rPr lang="es-CO" sz="2160" i="1">
                                  <a:latin typeface="Cambria Math" panose="02040503050406030204" pitchFamily="18" charset="0"/>
                                </a:rPr>
                                <m:t>0,</m:t>
                              </m:r>
                              <m:r>
                                <a:rPr lang="es-CO" sz="2160" i="1">
                                  <a:latin typeface="Cambria Math" panose="02040503050406030204" pitchFamily="18" charset="0"/>
                                </a:rPr>
                                <m:t>𝑥</m:t>
                              </m:r>
                            </m:e>
                          </m:d>
                        </m:e>
                      </m:func>
                      <m:r>
                        <a:rPr lang="es-CO" sz="2160" i="1">
                          <a:latin typeface="Cambria Math" panose="02040503050406030204" pitchFamily="18" charset="0"/>
                        </a:rPr>
                        <m:t>, </m:t>
                      </m:r>
                      <m:r>
                        <a:rPr lang="es-CO" sz="2160" i="1">
                          <a:latin typeface="Cambria Math" panose="02040503050406030204" pitchFamily="18" charset="0"/>
                        </a:rPr>
                        <m:t>𝑠𝑖𝑒𝑛𝑑𝑜</m:t>
                      </m:r>
                      <m:r>
                        <a:rPr lang="es-CO" sz="2160" i="1">
                          <a:latin typeface="Cambria Math" panose="02040503050406030204" pitchFamily="18" charset="0"/>
                        </a:rPr>
                        <m:t> </m:t>
                      </m:r>
                      <m:r>
                        <a:rPr lang="es-CO" sz="2160" i="1">
                          <a:latin typeface="Cambria Math" panose="02040503050406030204" pitchFamily="18" charset="0"/>
                        </a:rPr>
                        <m:t>𝑥</m:t>
                      </m:r>
                      <m:r>
                        <a:rPr lang="es-CO" sz="2160" i="1">
                          <a:latin typeface="Cambria Math" panose="02040503050406030204" pitchFamily="18" charset="0"/>
                        </a:rPr>
                        <m:t>≥0</m:t>
                      </m:r>
                    </m:oMath>
                  </m:oMathPara>
                </a14:m>
                <a:endParaRPr lang="es-CO" sz="2160" dirty="0"/>
              </a:p>
              <a:p>
                <a:endParaRPr lang="es-MX" sz="2160" dirty="0"/>
              </a:p>
              <a:p>
                <a:endParaRPr lang="es-MX" sz="2160" dirty="0"/>
              </a:p>
              <a:p>
                <a:endParaRPr lang="es-MX" sz="2160" dirty="0"/>
              </a:p>
              <a:p>
                <a:endParaRPr lang="es-CO" sz="2160" dirty="0"/>
              </a:p>
              <a:p>
                <a:r>
                  <a:rPr lang="es-CO" sz="2160" b="1" i="1" dirty="0">
                    <a:latin typeface="Arial" panose="020B0604020202020204" pitchFamily="34" charset="0"/>
                    <a:cs typeface="Arial" panose="020B0604020202020204" pitchFamily="34" charset="0"/>
                  </a:rPr>
                  <a:t>Función Tangente Hiperbólica (</a:t>
                </a:r>
                <a:r>
                  <a:rPr lang="es-CO" sz="2160" b="1" i="1" dirty="0" err="1">
                    <a:latin typeface="Arial" panose="020B0604020202020204" pitchFamily="34" charset="0"/>
                    <a:cs typeface="Arial" panose="020B0604020202020204" pitchFamily="34" charset="0"/>
                  </a:rPr>
                  <a:t>Tanh</a:t>
                </a:r>
                <a:r>
                  <a:rPr lang="es-CO" sz="2160" dirty="0"/>
                  <a:t>)</a:t>
                </a:r>
              </a:p>
              <a:p>
                <a:pPr/>
                <a14:m>
                  <m:oMathPara xmlns:m="http://schemas.openxmlformats.org/officeDocument/2006/math">
                    <m:oMathParaPr>
                      <m:jc m:val="left"/>
                    </m:oMathParaPr>
                    <m:oMath xmlns:m="http://schemas.openxmlformats.org/officeDocument/2006/math">
                      <m:r>
                        <a:rPr lang="es-CO" sz="2160" i="1">
                          <a:latin typeface="Cambria Math" panose="02040503050406030204" pitchFamily="18" charset="0"/>
                        </a:rPr>
                        <m:t>𝜙</m:t>
                      </m:r>
                      <m:d>
                        <m:dPr>
                          <m:ctrlPr>
                            <a:rPr lang="es-CO" sz="2160" i="1">
                              <a:latin typeface="Cambria Math" panose="02040503050406030204" pitchFamily="18" charset="0"/>
                            </a:rPr>
                          </m:ctrlPr>
                        </m:dPr>
                        <m:e>
                          <m:r>
                            <a:rPr lang="es-CO" sz="2160" i="1">
                              <a:latin typeface="Cambria Math" panose="02040503050406030204" pitchFamily="18" charset="0"/>
                            </a:rPr>
                            <m:t>𝑥</m:t>
                          </m:r>
                        </m:e>
                      </m:d>
                      <m:r>
                        <a:rPr lang="es-CO" sz="2160" i="1">
                          <a:latin typeface="Cambria Math" panose="02040503050406030204" pitchFamily="18" charset="0"/>
                        </a:rPr>
                        <m:t>=</m:t>
                      </m:r>
                      <m:f>
                        <m:fPr>
                          <m:ctrlPr>
                            <a:rPr lang="es-CO" sz="2160" i="1">
                              <a:latin typeface="Cambria Math" panose="02040503050406030204" pitchFamily="18" charset="0"/>
                            </a:rPr>
                          </m:ctrlPr>
                        </m:fPr>
                        <m:num>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−2</m:t>
                              </m:r>
                              <m:r>
                                <a:rPr lang="es-CO" sz="2160" i="1">
                                  <a:latin typeface="Cambria Math" panose="02040503050406030204" pitchFamily="18" charset="0"/>
                                </a:rPr>
                                <m:t>𝑥</m:t>
                              </m:r>
                            </m:sup>
                          </m:sSup>
                        </m:num>
                        <m:den>
                          <m:r>
                            <a:rPr lang="es-CO" sz="2160" i="1">
                              <a:latin typeface="Cambria Math" panose="02040503050406030204" pitchFamily="18" charset="0"/>
                            </a:rPr>
                            <m:t>1+</m:t>
                          </m:r>
                          <m:sSup>
                            <m:sSupPr>
                              <m:ctrlPr>
                                <a:rPr lang="es-CO" sz="2160" i="1">
                                  <a:latin typeface="Cambria Math" panose="02040503050406030204" pitchFamily="18" charset="0"/>
                                </a:rPr>
                              </m:ctrlPr>
                            </m:sSupPr>
                            <m:e>
                              <m:r>
                                <a:rPr lang="es-CO" sz="2160" i="1">
                                  <a:latin typeface="Cambria Math" panose="02040503050406030204" pitchFamily="18" charset="0"/>
                                </a:rPr>
                                <m:t>ⅇ</m:t>
                              </m:r>
                            </m:e>
                            <m:sup>
                              <m:r>
                                <a:rPr lang="es-CO" sz="2160" i="1">
                                  <a:latin typeface="Cambria Math" panose="02040503050406030204" pitchFamily="18" charset="0"/>
                                </a:rPr>
                                <m:t>−2</m:t>
                              </m:r>
                              <m:r>
                                <a:rPr lang="es-CO" sz="2160" i="1">
                                  <a:latin typeface="Cambria Math" panose="02040503050406030204" pitchFamily="18" charset="0"/>
                                </a:rPr>
                                <m:t>𝑥</m:t>
                              </m:r>
                            </m:sup>
                          </m:sSup>
                        </m:den>
                      </m:f>
                    </m:oMath>
                  </m:oMathPara>
                </a14:m>
                <a:endParaRPr lang="es-CO" sz="2160" dirty="0"/>
              </a:p>
              <a:p>
                <a:endParaRPr lang="es-CO" sz="2160" dirty="0"/>
              </a:p>
            </p:txBody>
          </p:sp>
        </mc:Choice>
        <mc:Fallback xmlns="">
          <p:sp>
            <p:nvSpPr>
              <p:cNvPr id="4" name="CuadroTexto 3">
                <a:extLst>
                  <a:ext uri="{FF2B5EF4-FFF2-40B4-BE49-F238E27FC236}">
                    <a16:creationId xmlns:a16="http://schemas.microsoft.com/office/drawing/2014/main" id="{924E9DE7-26FA-4F86-A27F-934EA80B4229}"/>
                  </a:ext>
                </a:extLst>
              </p:cNvPr>
              <p:cNvSpPr txBox="1">
                <a:spLocks noRot="1" noChangeAspect="1" noMove="1" noResize="1" noEditPoints="1" noAdjustHandles="1" noChangeArrowheads="1" noChangeShapeType="1" noTextEdit="1"/>
              </p:cNvSpPr>
              <p:nvPr/>
            </p:nvSpPr>
            <p:spPr>
              <a:xfrm>
                <a:off x="288261" y="1854885"/>
                <a:ext cx="4999072" cy="6381042"/>
              </a:xfrm>
              <a:prstGeom prst="rect">
                <a:avLst/>
              </a:prstGeom>
              <a:blipFill>
                <a:blip r:embed="rId3"/>
                <a:stretch>
                  <a:fillRect l="-1463" t="-478"/>
                </a:stretch>
              </a:blipFill>
            </p:spPr>
            <p:txBody>
              <a:bodyPr/>
              <a:lstStyle/>
              <a:p>
                <a:r>
                  <a:rPr lang="es-CO">
                    <a:noFill/>
                  </a:rPr>
                  <a:t> </a:t>
                </a:r>
              </a:p>
            </p:txBody>
          </p:sp>
        </mc:Fallback>
      </mc:AlternateContent>
      <p:cxnSp>
        <p:nvCxnSpPr>
          <p:cNvPr id="6" name="Conector recto de flecha 5">
            <a:extLst>
              <a:ext uri="{FF2B5EF4-FFF2-40B4-BE49-F238E27FC236}">
                <a16:creationId xmlns:a16="http://schemas.microsoft.com/office/drawing/2014/main" id="{C517B9B8-D5CC-4EFE-AC47-6885083138D6}"/>
              </a:ext>
            </a:extLst>
          </p:cNvPr>
          <p:cNvCxnSpPr>
            <a:cxnSpLocks/>
          </p:cNvCxnSpPr>
          <p:nvPr/>
        </p:nvCxnSpPr>
        <p:spPr>
          <a:xfrm>
            <a:off x="4732023" y="4927115"/>
            <a:ext cx="602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8EBACB32-B02B-4A42-B015-9207B3CECE58}"/>
              </a:ext>
            </a:extLst>
          </p:cNvPr>
          <p:cNvSpPr txBox="1"/>
          <p:nvPr/>
        </p:nvSpPr>
        <p:spPr>
          <a:xfrm>
            <a:off x="10580252" y="4381498"/>
            <a:ext cx="3761886" cy="978729"/>
          </a:xfrm>
          <a:prstGeom prst="rect">
            <a:avLst/>
          </a:prstGeom>
          <a:noFill/>
        </p:spPr>
        <p:txBody>
          <a:bodyPr wrap="square" rtlCol="0">
            <a:spAutoFit/>
          </a:bodyPr>
          <a:lstStyle/>
          <a:p>
            <a:r>
              <a:rPr lang="es-MX" sz="1440" dirty="0">
                <a:latin typeface="Arial" panose="020B0604020202020204" pitchFamily="34" charset="0"/>
                <a:cs typeface="Arial" panose="020B0604020202020204" pitchFamily="34" charset="0"/>
              </a:rPr>
              <a:t>Ventajas: </a:t>
            </a:r>
          </a:p>
          <a:p>
            <a:pPr marL="411480" indent="-411480">
              <a:buFont typeface="Arial" panose="020B0604020202020204" pitchFamily="34" charset="0"/>
              <a:buChar char="•"/>
            </a:pPr>
            <a:r>
              <a:rPr lang="es-MX" sz="1440" dirty="0">
                <a:latin typeface="Arial" panose="020B0604020202020204" pitchFamily="34" charset="0"/>
                <a:cs typeface="Arial" panose="020B0604020202020204" pitchFamily="34" charset="0"/>
              </a:rPr>
              <a:t>Simplicidad en el cálculo.</a:t>
            </a:r>
          </a:p>
          <a:p>
            <a:pPr marL="411480" indent="-411480">
              <a:buFont typeface="Arial" panose="020B0604020202020204" pitchFamily="34" charset="0"/>
              <a:buChar char="•"/>
            </a:pPr>
            <a:r>
              <a:rPr lang="es-MX" sz="1440" dirty="0">
                <a:latin typeface="Arial" panose="020B0604020202020204" pitchFamily="34" charset="0"/>
                <a:cs typeface="Arial" panose="020B0604020202020204" pitchFamily="34" charset="0"/>
              </a:rPr>
              <a:t>Esparcimiento de la representación.</a:t>
            </a:r>
          </a:p>
          <a:p>
            <a:pPr marL="411480" indent="-411480">
              <a:buFont typeface="Arial" panose="020B0604020202020204" pitchFamily="34" charset="0"/>
              <a:buChar char="•"/>
            </a:pPr>
            <a:r>
              <a:rPr lang="es-MX" sz="1440" dirty="0">
                <a:latin typeface="Arial" panose="020B0604020202020204" pitchFamily="34" charset="0"/>
                <a:cs typeface="Arial" panose="020B0604020202020204" pitchFamily="34" charset="0"/>
              </a:rPr>
              <a:t>Comportamiento lineal. </a:t>
            </a:r>
            <a:endParaRPr lang="es-CO" sz="1440" dirty="0">
              <a:latin typeface="Arial" panose="020B0604020202020204" pitchFamily="34" charset="0"/>
              <a:cs typeface="Arial" panose="020B0604020202020204" pitchFamily="34" charset="0"/>
            </a:endParaRPr>
          </a:p>
        </p:txBody>
      </p:sp>
      <p:sp>
        <p:nvSpPr>
          <p:cNvPr id="9" name="Abrir llave 8">
            <a:extLst>
              <a:ext uri="{FF2B5EF4-FFF2-40B4-BE49-F238E27FC236}">
                <a16:creationId xmlns:a16="http://schemas.microsoft.com/office/drawing/2014/main" id="{86DD5FFC-88A6-40EE-B1C8-93C3C08F6A45}"/>
              </a:ext>
            </a:extLst>
          </p:cNvPr>
          <p:cNvSpPr/>
          <p:nvPr/>
        </p:nvSpPr>
        <p:spPr>
          <a:xfrm>
            <a:off x="10373311" y="4135234"/>
            <a:ext cx="206942" cy="1331048"/>
          </a:xfrm>
          <a:prstGeom prst="leftBrace">
            <a:avLst>
              <a:gd name="adj1" fmla="val 21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2160"/>
          </a:p>
        </p:txBody>
      </p:sp>
      <p:sp>
        <p:nvSpPr>
          <p:cNvPr id="11" name="CuadroTexto 10">
            <a:extLst>
              <a:ext uri="{FF2B5EF4-FFF2-40B4-BE49-F238E27FC236}">
                <a16:creationId xmlns:a16="http://schemas.microsoft.com/office/drawing/2014/main" id="{EE806787-5669-4822-98A5-8920DB27341F}"/>
              </a:ext>
            </a:extLst>
          </p:cNvPr>
          <p:cNvSpPr txBox="1"/>
          <p:nvPr/>
        </p:nvSpPr>
        <p:spPr>
          <a:xfrm>
            <a:off x="5596342" y="4545019"/>
            <a:ext cx="4537598" cy="978729"/>
          </a:xfrm>
          <a:prstGeom prst="rect">
            <a:avLst/>
          </a:prstGeom>
          <a:noFill/>
        </p:spPr>
        <p:txBody>
          <a:bodyPr wrap="square" rtlCol="0">
            <a:spAutoFit/>
          </a:bodyPr>
          <a:lstStyle/>
          <a:p>
            <a:pPr algn="just"/>
            <a:r>
              <a:rPr lang="es-MX" sz="1920" dirty="0"/>
              <a:t>La función </a:t>
            </a:r>
            <a:r>
              <a:rPr lang="es-MX" sz="1920" dirty="0" err="1"/>
              <a:t>ReLU</a:t>
            </a:r>
            <a:r>
              <a:rPr lang="es-MX" sz="1920" dirty="0"/>
              <a:t> transforma los valores introducidos anulando los valores negativos y dejando los positivos tal y como entran.</a:t>
            </a:r>
            <a:endParaRPr lang="es-CO" sz="1920" dirty="0"/>
          </a:p>
        </p:txBody>
      </p:sp>
      <p:sp>
        <p:nvSpPr>
          <p:cNvPr id="13" name="CuadroTexto 12">
            <a:extLst>
              <a:ext uri="{FF2B5EF4-FFF2-40B4-BE49-F238E27FC236}">
                <a16:creationId xmlns:a16="http://schemas.microsoft.com/office/drawing/2014/main" id="{738E24E1-F9E5-47A3-A11F-B2E43FD9A49E}"/>
              </a:ext>
            </a:extLst>
          </p:cNvPr>
          <p:cNvSpPr txBox="1"/>
          <p:nvPr/>
        </p:nvSpPr>
        <p:spPr>
          <a:xfrm>
            <a:off x="5615181" y="2286664"/>
            <a:ext cx="4537598" cy="1569660"/>
          </a:xfrm>
          <a:prstGeom prst="rect">
            <a:avLst/>
          </a:prstGeom>
          <a:noFill/>
        </p:spPr>
        <p:txBody>
          <a:bodyPr wrap="square" rtlCol="0">
            <a:spAutoFit/>
          </a:bodyPr>
          <a:lstStyle/>
          <a:p>
            <a:pPr algn="just"/>
            <a:r>
              <a:rPr lang="es-MX" sz="1920" dirty="0"/>
              <a:t>La función sigmoide transforma los valores introducidos a una escala (0,1), donde los valores altos tienden de manera asintótica a 1 y los valores muy bajos tienden de manera asintótica a 0.</a:t>
            </a:r>
            <a:endParaRPr lang="es-CO" sz="1920" dirty="0"/>
          </a:p>
        </p:txBody>
      </p:sp>
      <p:cxnSp>
        <p:nvCxnSpPr>
          <p:cNvPr id="14" name="Conector recto de flecha 13">
            <a:extLst>
              <a:ext uri="{FF2B5EF4-FFF2-40B4-BE49-F238E27FC236}">
                <a16:creationId xmlns:a16="http://schemas.microsoft.com/office/drawing/2014/main" id="{B9B10CAB-B68B-4728-BCA7-4A377C471C17}"/>
              </a:ext>
            </a:extLst>
          </p:cNvPr>
          <p:cNvCxnSpPr>
            <a:cxnSpLocks/>
          </p:cNvCxnSpPr>
          <p:nvPr/>
        </p:nvCxnSpPr>
        <p:spPr>
          <a:xfrm>
            <a:off x="4684905" y="3079629"/>
            <a:ext cx="602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8DB11178-09CF-4909-8DEE-6EC669E970DA}"/>
              </a:ext>
            </a:extLst>
          </p:cNvPr>
          <p:cNvSpPr txBox="1"/>
          <p:nvPr/>
        </p:nvSpPr>
        <p:spPr>
          <a:xfrm>
            <a:off x="10649891" y="2038737"/>
            <a:ext cx="3761886" cy="1717393"/>
          </a:xfrm>
          <a:prstGeom prst="rect">
            <a:avLst/>
          </a:prstGeom>
          <a:noFill/>
        </p:spPr>
        <p:txBody>
          <a:bodyPr wrap="square" rtlCol="0">
            <a:spAutoFit/>
          </a:bodyPr>
          <a:lstStyle/>
          <a:p>
            <a:pPr algn="just" fontAlgn="base"/>
            <a:endParaRPr lang="es-MX" sz="1440" dirty="0"/>
          </a:p>
          <a:p>
            <a:pPr marL="205740" indent="-205740" algn="just"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Satura y mata el gradiente.</a:t>
            </a:r>
          </a:p>
          <a:p>
            <a:pPr marL="205740" indent="-205740" algn="just"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Lenta convergencia.</a:t>
            </a:r>
          </a:p>
          <a:p>
            <a:pPr marL="205740" indent="-205740" algn="just"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No esta centrada en el cero.</a:t>
            </a:r>
          </a:p>
          <a:p>
            <a:pPr marL="205740" indent="-205740" algn="just"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Esta acotada entre 0 y 1.</a:t>
            </a:r>
          </a:p>
          <a:p>
            <a:pPr marL="205740" indent="-205740" algn="just"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Buen rendimiento en la última capa.</a:t>
            </a:r>
          </a:p>
          <a:p>
            <a:pPr algn="just"/>
            <a:endParaRPr lang="es-CO" sz="1920" dirty="0"/>
          </a:p>
        </p:txBody>
      </p:sp>
      <p:sp>
        <p:nvSpPr>
          <p:cNvPr id="18" name="CuadroTexto 17">
            <a:extLst>
              <a:ext uri="{FF2B5EF4-FFF2-40B4-BE49-F238E27FC236}">
                <a16:creationId xmlns:a16="http://schemas.microsoft.com/office/drawing/2014/main" id="{C2152B89-CB7A-4FBC-A3A7-9405F06FED9F}"/>
              </a:ext>
            </a:extLst>
          </p:cNvPr>
          <p:cNvSpPr txBox="1"/>
          <p:nvPr/>
        </p:nvSpPr>
        <p:spPr>
          <a:xfrm>
            <a:off x="5615181" y="6402415"/>
            <a:ext cx="4537598" cy="1384995"/>
          </a:xfrm>
          <a:prstGeom prst="rect">
            <a:avLst/>
          </a:prstGeom>
          <a:noFill/>
        </p:spPr>
        <p:txBody>
          <a:bodyPr wrap="square" rtlCol="0">
            <a:spAutoFit/>
          </a:bodyPr>
          <a:lstStyle/>
          <a:p>
            <a:pPr algn="just"/>
            <a:r>
              <a:rPr lang="es-MX" sz="1680" dirty="0"/>
              <a:t>La función tangente hiperbólica transforma los valores introducidos a una escala (-1,1), donde los valores altos tienden de manera asintótica a 1 y los valores muy bajos tienden de manera asintótica a -1.</a:t>
            </a:r>
            <a:endParaRPr lang="es-CO" sz="1680" dirty="0"/>
          </a:p>
        </p:txBody>
      </p:sp>
      <p:cxnSp>
        <p:nvCxnSpPr>
          <p:cNvPr id="19" name="Conector recto de flecha 18">
            <a:extLst>
              <a:ext uri="{FF2B5EF4-FFF2-40B4-BE49-F238E27FC236}">
                <a16:creationId xmlns:a16="http://schemas.microsoft.com/office/drawing/2014/main" id="{71C132CD-F81B-49C2-A370-AB877251736D}"/>
              </a:ext>
            </a:extLst>
          </p:cNvPr>
          <p:cNvCxnSpPr>
            <a:cxnSpLocks/>
          </p:cNvCxnSpPr>
          <p:nvPr/>
        </p:nvCxnSpPr>
        <p:spPr>
          <a:xfrm>
            <a:off x="4732023" y="7094913"/>
            <a:ext cx="6024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C0E0A9B3-1B37-492B-80CE-E1EB50B1039E}"/>
              </a:ext>
            </a:extLst>
          </p:cNvPr>
          <p:cNvSpPr txBox="1"/>
          <p:nvPr/>
        </p:nvSpPr>
        <p:spPr>
          <a:xfrm>
            <a:off x="10580254" y="5742723"/>
            <a:ext cx="3761886" cy="2345257"/>
          </a:xfrm>
          <a:prstGeom prst="rect">
            <a:avLst/>
          </a:prstGeom>
          <a:noFill/>
        </p:spPr>
        <p:txBody>
          <a:bodyPr wrap="square" rtlCol="0">
            <a:spAutoFit/>
          </a:bodyPr>
          <a:lstStyle/>
          <a:p>
            <a:pPr fontAlgn="base"/>
            <a:endParaRPr lang="es-MX" sz="1440" dirty="0">
              <a:latin typeface="Arial" panose="020B0604020202020204" pitchFamily="34" charset="0"/>
              <a:cs typeface="Arial" panose="020B0604020202020204" pitchFamily="34" charset="0"/>
            </a:endParaRP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Muy similar a la sigmoide</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Satura y mata el gradiente.</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Lenta convergencia.</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Centrada en 0.</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Esta acotada entre -1 y 1.</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Se utiliza para decidir entre uno opción y la contraria.</a:t>
            </a:r>
          </a:p>
          <a:p>
            <a:pPr marL="205740" indent="-205740" fontAlgn="base">
              <a:buFont typeface="Arial" panose="020B0604020202020204" pitchFamily="34" charset="0"/>
              <a:buChar char="•"/>
            </a:pPr>
            <a:r>
              <a:rPr lang="es-MX" sz="1440" dirty="0">
                <a:latin typeface="Arial" panose="020B0604020202020204" pitchFamily="34" charset="0"/>
                <a:cs typeface="Arial" panose="020B0604020202020204" pitchFamily="34" charset="0"/>
              </a:rPr>
              <a:t>Buen desempeño en redes recurrentes.</a:t>
            </a:r>
          </a:p>
          <a:p>
            <a:pPr marL="342900" indent="-342900" algn="just">
              <a:buFont typeface="Arial" panose="020B0604020202020204" pitchFamily="34" charset="0"/>
              <a:buChar char="•"/>
            </a:pPr>
            <a:endParaRPr lang="es-CO" sz="1680" dirty="0">
              <a:latin typeface="Arial" panose="020B0604020202020204" pitchFamily="34" charset="0"/>
              <a:cs typeface="Arial" panose="020B0604020202020204" pitchFamily="34" charset="0"/>
            </a:endParaRPr>
          </a:p>
        </p:txBody>
      </p:sp>
      <p:sp>
        <p:nvSpPr>
          <p:cNvPr id="22" name="Abrir llave 21">
            <a:extLst>
              <a:ext uri="{FF2B5EF4-FFF2-40B4-BE49-F238E27FC236}">
                <a16:creationId xmlns:a16="http://schemas.microsoft.com/office/drawing/2014/main" id="{CCF09AAD-761C-4697-A491-CED644045002}"/>
              </a:ext>
            </a:extLst>
          </p:cNvPr>
          <p:cNvSpPr/>
          <p:nvPr/>
        </p:nvSpPr>
        <p:spPr>
          <a:xfrm>
            <a:off x="10373313" y="2201892"/>
            <a:ext cx="206942" cy="1311365"/>
          </a:xfrm>
          <a:prstGeom prst="leftBrace">
            <a:avLst>
              <a:gd name="adj1" fmla="val 21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2160"/>
          </a:p>
        </p:txBody>
      </p:sp>
      <p:sp>
        <p:nvSpPr>
          <p:cNvPr id="24" name="Abrir llave 23">
            <a:extLst>
              <a:ext uri="{FF2B5EF4-FFF2-40B4-BE49-F238E27FC236}">
                <a16:creationId xmlns:a16="http://schemas.microsoft.com/office/drawing/2014/main" id="{BA6C126B-0E4F-40FD-9DC8-D54F6573ACC0}"/>
              </a:ext>
            </a:extLst>
          </p:cNvPr>
          <p:cNvSpPr/>
          <p:nvPr/>
        </p:nvSpPr>
        <p:spPr>
          <a:xfrm>
            <a:off x="10292629" y="5929027"/>
            <a:ext cx="287626" cy="2003502"/>
          </a:xfrm>
          <a:prstGeom prst="leftBrace">
            <a:avLst>
              <a:gd name="adj1" fmla="val 21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2160"/>
          </a:p>
        </p:txBody>
      </p:sp>
    </p:spTree>
    <p:extLst>
      <p:ext uri="{BB962C8B-B14F-4D97-AF65-F5344CB8AC3E}">
        <p14:creationId xmlns:p14="http://schemas.microsoft.com/office/powerpoint/2010/main" val="265276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572AED2A-8F00-44BC-84F0-00CF239E34F8}"/>
              </a:ext>
            </a:extLst>
          </p:cNvPr>
          <p:cNvGrpSpPr/>
          <p:nvPr/>
        </p:nvGrpSpPr>
        <p:grpSpPr>
          <a:xfrm>
            <a:off x="5539494" y="1044187"/>
            <a:ext cx="4052857" cy="929148"/>
            <a:chOff x="4616245" y="870155"/>
            <a:chExt cx="3377381" cy="774290"/>
          </a:xfrm>
          <a:solidFill>
            <a:schemeClr val="bg1">
              <a:lumMod val="65000"/>
            </a:schemeClr>
          </a:solidFill>
        </p:grpSpPr>
        <p:sp>
          <p:nvSpPr>
            <p:cNvPr id="3" name="Rectángulo: esquinas redondeadas 2">
              <a:extLst>
                <a:ext uri="{FF2B5EF4-FFF2-40B4-BE49-F238E27FC236}">
                  <a16:creationId xmlns:a16="http://schemas.microsoft.com/office/drawing/2014/main" id="{F915419B-BD57-470A-A26E-BE98DA4ACBF6}"/>
                </a:ext>
              </a:extLst>
            </p:cNvPr>
            <p:cNvSpPr/>
            <p:nvPr/>
          </p:nvSpPr>
          <p:spPr>
            <a:xfrm>
              <a:off x="4616245" y="870155"/>
              <a:ext cx="3377381" cy="77429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160"/>
            </a:p>
          </p:txBody>
        </p:sp>
        <p:sp>
          <p:nvSpPr>
            <p:cNvPr id="4" name="CuadroTexto 3">
              <a:extLst>
                <a:ext uri="{FF2B5EF4-FFF2-40B4-BE49-F238E27FC236}">
                  <a16:creationId xmlns:a16="http://schemas.microsoft.com/office/drawing/2014/main" id="{8257AC7A-8D99-46AC-AFF2-5354FC0FD085}"/>
                </a:ext>
              </a:extLst>
            </p:cNvPr>
            <p:cNvSpPr txBox="1"/>
            <p:nvPr/>
          </p:nvSpPr>
          <p:spPr>
            <a:xfrm>
              <a:off x="5029200" y="998114"/>
              <a:ext cx="2519654" cy="630942"/>
            </a:xfrm>
            <a:prstGeom prst="rect">
              <a:avLst/>
            </a:prstGeom>
            <a:grpFill/>
          </p:spPr>
          <p:txBody>
            <a:bodyPr wrap="none" rtlCol="0">
              <a:spAutoFit/>
            </a:bodyPr>
            <a:lstStyle/>
            <a:p>
              <a:r>
                <a:rPr lang="es-MX" sz="4320" dirty="0"/>
                <a:t>TIPO DE RED</a:t>
              </a:r>
              <a:endParaRPr lang="es-CO" sz="4320" dirty="0"/>
            </a:p>
          </p:txBody>
        </p:sp>
      </p:grpSp>
      <p:cxnSp>
        <p:nvCxnSpPr>
          <p:cNvPr id="7" name="Conector recto 6">
            <a:extLst>
              <a:ext uri="{FF2B5EF4-FFF2-40B4-BE49-F238E27FC236}">
                <a16:creationId xmlns:a16="http://schemas.microsoft.com/office/drawing/2014/main" id="{7153B87A-E1D8-4883-BB53-912DDCF3D370}"/>
              </a:ext>
            </a:extLst>
          </p:cNvPr>
          <p:cNvCxnSpPr>
            <a:cxnSpLocks/>
          </p:cNvCxnSpPr>
          <p:nvPr/>
        </p:nvCxnSpPr>
        <p:spPr>
          <a:xfrm>
            <a:off x="2594954" y="2322892"/>
            <a:ext cx="92527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EBC20225-B04D-44B8-A315-A5E308A60BF9}"/>
              </a:ext>
            </a:extLst>
          </p:cNvPr>
          <p:cNvCxnSpPr>
            <a:cxnSpLocks/>
            <a:stCxn id="4" idx="2"/>
          </p:cNvCxnSpPr>
          <p:nvPr/>
        </p:nvCxnSpPr>
        <p:spPr>
          <a:xfrm>
            <a:off x="7546833" y="1954868"/>
            <a:ext cx="12431" cy="368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C895900-BC55-4D7A-8F1B-CA3CDC29DD36}"/>
              </a:ext>
            </a:extLst>
          </p:cNvPr>
          <p:cNvCxnSpPr>
            <a:cxnSpLocks/>
          </p:cNvCxnSpPr>
          <p:nvPr/>
        </p:nvCxnSpPr>
        <p:spPr>
          <a:xfrm>
            <a:off x="2594954" y="2322892"/>
            <a:ext cx="0" cy="243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4930B09A-EFF4-4EEE-9C7E-B61E69EAF633}"/>
              </a:ext>
            </a:extLst>
          </p:cNvPr>
          <p:cNvCxnSpPr>
            <a:cxnSpLocks/>
          </p:cNvCxnSpPr>
          <p:nvPr/>
        </p:nvCxnSpPr>
        <p:spPr>
          <a:xfrm>
            <a:off x="6626390" y="2322892"/>
            <a:ext cx="0" cy="243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28E0368B-8646-4B90-86EE-17803F6F61DF}"/>
              </a:ext>
            </a:extLst>
          </p:cNvPr>
          <p:cNvCxnSpPr>
            <a:cxnSpLocks/>
          </p:cNvCxnSpPr>
          <p:nvPr/>
        </p:nvCxnSpPr>
        <p:spPr>
          <a:xfrm>
            <a:off x="11867340" y="2322892"/>
            <a:ext cx="0" cy="243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ángulo: esquinas redondeadas 13">
            <a:extLst>
              <a:ext uri="{FF2B5EF4-FFF2-40B4-BE49-F238E27FC236}">
                <a16:creationId xmlns:a16="http://schemas.microsoft.com/office/drawing/2014/main" id="{1005C77E-3623-471E-AEAE-B631415F1DF9}"/>
              </a:ext>
            </a:extLst>
          </p:cNvPr>
          <p:cNvSpPr/>
          <p:nvPr/>
        </p:nvSpPr>
        <p:spPr>
          <a:xfrm>
            <a:off x="10335219" y="2597257"/>
            <a:ext cx="2336123" cy="124766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Redes Neuronales Recurrentes</a:t>
            </a:r>
            <a:endParaRPr lang="es-CO" sz="2160" b="1" dirty="0">
              <a:solidFill>
                <a:schemeClr val="tx1"/>
              </a:solidFill>
            </a:endParaRPr>
          </a:p>
        </p:txBody>
      </p:sp>
      <p:sp>
        <p:nvSpPr>
          <p:cNvPr id="15" name="Rectángulo: esquinas redondeadas 14">
            <a:extLst>
              <a:ext uri="{FF2B5EF4-FFF2-40B4-BE49-F238E27FC236}">
                <a16:creationId xmlns:a16="http://schemas.microsoft.com/office/drawing/2014/main" id="{2915237A-DB1D-4D4F-9DF7-53E2FF8C5906}"/>
              </a:ext>
            </a:extLst>
          </p:cNvPr>
          <p:cNvSpPr/>
          <p:nvPr/>
        </p:nvSpPr>
        <p:spPr>
          <a:xfrm>
            <a:off x="1395043" y="2577803"/>
            <a:ext cx="2336123" cy="126538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err="1">
                <a:solidFill>
                  <a:schemeClr val="tx1"/>
                </a:solidFill>
              </a:rPr>
              <a:t>Perceptron</a:t>
            </a:r>
            <a:r>
              <a:rPr lang="es-MX" sz="2160" b="1" dirty="0">
                <a:solidFill>
                  <a:schemeClr val="tx1"/>
                </a:solidFill>
              </a:rPr>
              <a:t> </a:t>
            </a:r>
          </a:p>
          <a:p>
            <a:pPr algn="ctr"/>
            <a:r>
              <a:rPr lang="es-MX" sz="2160" b="1" dirty="0">
                <a:solidFill>
                  <a:schemeClr val="tx1"/>
                </a:solidFill>
              </a:rPr>
              <a:t>Multicapa</a:t>
            </a:r>
            <a:endParaRPr lang="es-CO" sz="2160" b="1" dirty="0">
              <a:solidFill>
                <a:schemeClr val="tx1"/>
              </a:solidFill>
            </a:endParaRPr>
          </a:p>
        </p:txBody>
      </p:sp>
      <p:sp>
        <p:nvSpPr>
          <p:cNvPr id="16" name="Rectángulo: esquinas redondeadas 15">
            <a:extLst>
              <a:ext uri="{FF2B5EF4-FFF2-40B4-BE49-F238E27FC236}">
                <a16:creationId xmlns:a16="http://schemas.microsoft.com/office/drawing/2014/main" id="{F8F9B277-6DE5-4BFA-B8D4-C957852B4E0B}"/>
              </a:ext>
            </a:extLst>
          </p:cNvPr>
          <p:cNvSpPr/>
          <p:nvPr/>
        </p:nvSpPr>
        <p:spPr>
          <a:xfrm>
            <a:off x="5333425" y="2582949"/>
            <a:ext cx="2336123" cy="124766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Redes Neuronales </a:t>
            </a:r>
            <a:r>
              <a:rPr lang="es-MX" sz="2160" b="1" dirty="0" err="1">
                <a:solidFill>
                  <a:schemeClr val="tx1"/>
                </a:solidFill>
              </a:rPr>
              <a:t>Convolucionales</a:t>
            </a:r>
            <a:endParaRPr lang="es-CO" sz="2160" b="1" dirty="0">
              <a:solidFill>
                <a:schemeClr val="tx1"/>
              </a:solidFill>
            </a:endParaRPr>
          </a:p>
        </p:txBody>
      </p:sp>
      <p:sp>
        <p:nvSpPr>
          <p:cNvPr id="17" name="Rectángulo: esquinas redondeadas 16">
            <a:extLst>
              <a:ext uri="{FF2B5EF4-FFF2-40B4-BE49-F238E27FC236}">
                <a16:creationId xmlns:a16="http://schemas.microsoft.com/office/drawing/2014/main" id="{041B90A2-FEF7-4C85-BF6E-34C5A3157353}"/>
              </a:ext>
            </a:extLst>
          </p:cNvPr>
          <p:cNvSpPr/>
          <p:nvPr/>
        </p:nvSpPr>
        <p:spPr>
          <a:xfrm>
            <a:off x="1426893" y="4183614"/>
            <a:ext cx="2336123" cy="124766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Función de activación </a:t>
            </a:r>
            <a:r>
              <a:rPr lang="es-MX" sz="2160" b="1" dirty="0" err="1">
                <a:solidFill>
                  <a:schemeClr val="tx1"/>
                </a:solidFill>
              </a:rPr>
              <a:t>ReLU</a:t>
            </a:r>
            <a:r>
              <a:rPr lang="es-MX" sz="2160" b="1" dirty="0">
                <a:solidFill>
                  <a:schemeClr val="tx1"/>
                </a:solidFill>
              </a:rPr>
              <a:t>  (Unidad Lineal Rectificada)</a:t>
            </a:r>
            <a:endParaRPr lang="es-CO" sz="2160" b="1" dirty="0">
              <a:solidFill>
                <a:schemeClr val="tx1"/>
              </a:solidFill>
            </a:endParaRPr>
          </a:p>
        </p:txBody>
      </p:sp>
      <p:sp>
        <p:nvSpPr>
          <p:cNvPr id="18" name="Rectángulo 17">
            <a:extLst>
              <a:ext uri="{FF2B5EF4-FFF2-40B4-BE49-F238E27FC236}">
                <a16:creationId xmlns:a16="http://schemas.microsoft.com/office/drawing/2014/main" id="{8A512BA0-5E04-4C56-A686-3DB59AFF5C0B}"/>
              </a:ext>
            </a:extLst>
          </p:cNvPr>
          <p:cNvSpPr/>
          <p:nvPr/>
        </p:nvSpPr>
        <p:spPr>
          <a:xfrm>
            <a:off x="720068" y="183304"/>
            <a:ext cx="10156110" cy="830997"/>
          </a:xfrm>
          <a:prstGeom prst="rect">
            <a:avLst/>
          </a:prstGeom>
        </p:spPr>
        <p:txBody>
          <a:bodyPr wrap="square">
            <a:spAutoFit/>
          </a:bodyPr>
          <a:lstStyle/>
          <a:p>
            <a:r>
              <a:rPr lang="es-MX" sz="2400" b="1" i="1" dirty="0">
                <a:solidFill>
                  <a:srgbClr val="333333"/>
                </a:solidFill>
                <a:latin typeface="Arial" panose="020B0604020202020204" pitchFamily="34" charset="0"/>
                <a:cs typeface="Arial" panose="020B0604020202020204" pitchFamily="34" charset="0"/>
              </a:rPr>
              <a:t>¿Cómo elegir una función de activación para las capas ocultas de su modelo de red neuronal?</a:t>
            </a:r>
            <a:endParaRPr lang="es-CO" sz="2400" b="1" i="1" dirty="0">
              <a:latin typeface="Arial" panose="020B0604020202020204" pitchFamily="34" charset="0"/>
              <a:cs typeface="Arial" panose="020B0604020202020204" pitchFamily="34" charset="0"/>
            </a:endParaRPr>
          </a:p>
        </p:txBody>
      </p:sp>
      <p:sp>
        <p:nvSpPr>
          <p:cNvPr id="20" name="Rectángulo: esquinas redondeadas 19">
            <a:extLst>
              <a:ext uri="{FF2B5EF4-FFF2-40B4-BE49-F238E27FC236}">
                <a16:creationId xmlns:a16="http://schemas.microsoft.com/office/drawing/2014/main" id="{4DD70A48-05A6-4C99-9227-63320D979C61}"/>
              </a:ext>
            </a:extLst>
          </p:cNvPr>
          <p:cNvSpPr/>
          <p:nvPr/>
        </p:nvSpPr>
        <p:spPr>
          <a:xfrm>
            <a:off x="8790448" y="4341440"/>
            <a:ext cx="1728510" cy="124766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Función Sigmoide</a:t>
            </a:r>
            <a:endParaRPr lang="es-CO" sz="2160" b="1" dirty="0">
              <a:solidFill>
                <a:schemeClr val="tx1"/>
              </a:solidFill>
            </a:endParaRPr>
          </a:p>
        </p:txBody>
      </p:sp>
      <p:sp>
        <p:nvSpPr>
          <p:cNvPr id="21" name="Rectángulo: esquinas redondeadas 20">
            <a:extLst>
              <a:ext uri="{FF2B5EF4-FFF2-40B4-BE49-F238E27FC236}">
                <a16:creationId xmlns:a16="http://schemas.microsoft.com/office/drawing/2014/main" id="{F5290C75-867C-4290-88DF-FA6EB9ACCA50}"/>
              </a:ext>
            </a:extLst>
          </p:cNvPr>
          <p:cNvSpPr/>
          <p:nvPr/>
        </p:nvSpPr>
        <p:spPr>
          <a:xfrm>
            <a:off x="12523568" y="4418384"/>
            <a:ext cx="1728510" cy="124766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Función </a:t>
            </a:r>
            <a:r>
              <a:rPr lang="es-MX" sz="2160" b="1" dirty="0" err="1">
                <a:solidFill>
                  <a:schemeClr val="tx1"/>
                </a:solidFill>
              </a:rPr>
              <a:t>Tanh</a:t>
            </a:r>
            <a:endParaRPr lang="es-CO" sz="2160" b="1" dirty="0">
              <a:solidFill>
                <a:schemeClr val="tx1"/>
              </a:solidFill>
            </a:endParaRPr>
          </a:p>
        </p:txBody>
      </p:sp>
      <p:cxnSp>
        <p:nvCxnSpPr>
          <p:cNvPr id="27" name="Conector recto 26">
            <a:extLst>
              <a:ext uri="{FF2B5EF4-FFF2-40B4-BE49-F238E27FC236}">
                <a16:creationId xmlns:a16="http://schemas.microsoft.com/office/drawing/2014/main" id="{F401DE36-C3A1-4D18-9B33-DB647B69DAF4}"/>
              </a:ext>
            </a:extLst>
          </p:cNvPr>
          <p:cNvCxnSpPr>
            <a:cxnSpLocks/>
            <a:stCxn id="16" idx="2"/>
          </p:cNvCxnSpPr>
          <p:nvPr/>
        </p:nvCxnSpPr>
        <p:spPr>
          <a:xfrm flipH="1">
            <a:off x="6501484" y="3830614"/>
            <a:ext cx="2" cy="2841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AF12F562-C68A-4074-8974-1551FCBF43F1}"/>
              </a:ext>
            </a:extLst>
          </p:cNvPr>
          <p:cNvCxnSpPr/>
          <p:nvPr/>
        </p:nvCxnSpPr>
        <p:spPr>
          <a:xfrm>
            <a:off x="2556871" y="3804985"/>
            <a:ext cx="0" cy="3611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EC9751B1-48A6-43CE-AA17-BF816CB4D805}"/>
              </a:ext>
            </a:extLst>
          </p:cNvPr>
          <p:cNvCxnSpPr>
            <a:cxnSpLocks/>
          </p:cNvCxnSpPr>
          <p:nvPr/>
        </p:nvCxnSpPr>
        <p:spPr>
          <a:xfrm>
            <a:off x="9986213" y="4114801"/>
            <a:ext cx="3401609" cy="7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BAFC6281-6E0B-4474-AB3A-174E9E27F474}"/>
              </a:ext>
            </a:extLst>
          </p:cNvPr>
          <p:cNvCxnSpPr>
            <a:cxnSpLocks/>
          </p:cNvCxnSpPr>
          <p:nvPr/>
        </p:nvCxnSpPr>
        <p:spPr>
          <a:xfrm>
            <a:off x="11554249" y="3816004"/>
            <a:ext cx="0" cy="3067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E89621A4-EC0C-46B0-AA33-47B05AD74AE4}"/>
              </a:ext>
            </a:extLst>
          </p:cNvPr>
          <p:cNvCxnSpPr>
            <a:cxnSpLocks/>
            <a:endCxn id="21" idx="0"/>
          </p:cNvCxnSpPr>
          <p:nvPr/>
        </p:nvCxnSpPr>
        <p:spPr>
          <a:xfrm>
            <a:off x="13376212" y="4125321"/>
            <a:ext cx="11611" cy="29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ángulo: esquinas redondeadas 40">
            <a:extLst>
              <a:ext uri="{FF2B5EF4-FFF2-40B4-BE49-F238E27FC236}">
                <a16:creationId xmlns:a16="http://schemas.microsoft.com/office/drawing/2014/main" id="{D45409C0-5836-4D02-93A7-7EB2AA17A565}"/>
              </a:ext>
            </a:extLst>
          </p:cNvPr>
          <p:cNvSpPr/>
          <p:nvPr/>
        </p:nvSpPr>
        <p:spPr>
          <a:xfrm>
            <a:off x="5388841" y="4114801"/>
            <a:ext cx="2336123" cy="124766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60" b="1" dirty="0">
                <a:solidFill>
                  <a:schemeClr val="tx1"/>
                </a:solidFill>
              </a:rPr>
              <a:t>Función de activación </a:t>
            </a:r>
            <a:r>
              <a:rPr lang="es-MX" sz="2160" b="1" dirty="0" err="1">
                <a:solidFill>
                  <a:schemeClr val="tx1"/>
                </a:solidFill>
              </a:rPr>
              <a:t>ReLU</a:t>
            </a:r>
            <a:r>
              <a:rPr lang="es-MX" sz="2160" b="1" dirty="0">
                <a:solidFill>
                  <a:schemeClr val="tx1"/>
                </a:solidFill>
              </a:rPr>
              <a:t>  (Unidad Lineal Rectificada)</a:t>
            </a:r>
            <a:endParaRPr lang="es-CO" sz="2160" b="1" dirty="0">
              <a:solidFill>
                <a:schemeClr val="tx1"/>
              </a:solidFill>
            </a:endParaRPr>
          </a:p>
        </p:txBody>
      </p:sp>
      <p:pic>
        <p:nvPicPr>
          <p:cNvPr id="2054" name="Picture 6" descr="https://ichi.pro/assets/images/max/724/1*njuH4XVXf-l9pR_RorUOrA.png">
            <a:extLst>
              <a:ext uri="{FF2B5EF4-FFF2-40B4-BE49-F238E27FC236}">
                <a16:creationId xmlns:a16="http://schemas.microsoft.com/office/drawing/2014/main" id="{B1FC4145-ECD3-40B5-8A00-7E7917A0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043" y="5769942"/>
            <a:ext cx="2568972" cy="225431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ichi.pro/assets/images/max/724/1*njuH4XVXf-l9pR_RorUOrA.png">
            <a:extLst>
              <a:ext uri="{FF2B5EF4-FFF2-40B4-BE49-F238E27FC236}">
                <a16:creationId xmlns:a16="http://schemas.microsoft.com/office/drawing/2014/main" id="{F8535922-C0F4-4D61-B037-1F0553F14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365" y="5666045"/>
            <a:ext cx="2657071" cy="2211983"/>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n 41">
            <a:extLst>
              <a:ext uri="{FF2B5EF4-FFF2-40B4-BE49-F238E27FC236}">
                <a16:creationId xmlns:a16="http://schemas.microsoft.com/office/drawing/2014/main" id="{592F3A68-CAD1-4FB2-A0A6-7CF29EF2FA11}"/>
              </a:ext>
            </a:extLst>
          </p:cNvPr>
          <p:cNvPicPr>
            <a:picLocks noChangeAspect="1"/>
          </p:cNvPicPr>
          <p:nvPr/>
        </p:nvPicPr>
        <p:blipFill>
          <a:blip r:embed="rId4"/>
          <a:stretch>
            <a:fillRect/>
          </a:stretch>
        </p:blipFill>
        <p:spPr>
          <a:xfrm>
            <a:off x="8104386" y="5708375"/>
            <a:ext cx="3100633" cy="2254313"/>
          </a:xfrm>
          <a:prstGeom prst="rect">
            <a:avLst/>
          </a:prstGeom>
        </p:spPr>
      </p:pic>
      <p:cxnSp>
        <p:nvCxnSpPr>
          <p:cNvPr id="51" name="Conector recto 50">
            <a:extLst>
              <a:ext uri="{FF2B5EF4-FFF2-40B4-BE49-F238E27FC236}">
                <a16:creationId xmlns:a16="http://schemas.microsoft.com/office/drawing/2014/main" id="{CCAC5A30-5FD1-4428-AA66-F09AA9F96055}"/>
              </a:ext>
            </a:extLst>
          </p:cNvPr>
          <p:cNvCxnSpPr>
            <a:cxnSpLocks/>
          </p:cNvCxnSpPr>
          <p:nvPr/>
        </p:nvCxnSpPr>
        <p:spPr>
          <a:xfrm>
            <a:off x="9986213" y="4114801"/>
            <a:ext cx="0" cy="218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Imagen 55">
            <a:extLst>
              <a:ext uri="{FF2B5EF4-FFF2-40B4-BE49-F238E27FC236}">
                <a16:creationId xmlns:a16="http://schemas.microsoft.com/office/drawing/2014/main" id="{3E739516-4F01-466D-8486-D84B9FCB8C03}"/>
              </a:ext>
            </a:extLst>
          </p:cNvPr>
          <p:cNvPicPr>
            <a:picLocks noChangeAspect="1"/>
          </p:cNvPicPr>
          <p:nvPr/>
        </p:nvPicPr>
        <p:blipFill>
          <a:blip r:embed="rId5"/>
          <a:stretch>
            <a:fillRect/>
          </a:stretch>
        </p:blipFill>
        <p:spPr>
          <a:xfrm>
            <a:off x="12118063" y="5813389"/>
            <a:ext cx="2384737" cy="2167418"/>
          </a:xfrm>
          <a:prstGeom prst="rect">
            <a:avLst/>
          </a:prstGeom>
        </p:spPr>
      </p:pic>
    </p:spTree>
    <p:extLst>
      <p:ext uri="{BB962C8B-B14F-4D97-AF65-F5344CB8AC3E}">
        <p14:creationId xmlns:p14="http://schemas.microsoft.com/office/powerpoint/2010/main" val="743558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1020</TotalTime>
  <Words>6320</Words>
  <Application>Microsoft Office PowerPoint</Application>
  <PresentationFormat>Personalizado</PresentationFormat>
  <Paragraphs>886</Paragraphs>
  <Slides>75</Slides>
  <Notes>32</Notes>
  <HiddenSlides>11</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75</vt:i4>
      </vt:variant>
    </vt:vector>
  </HeadingPairs>
  <TitlesOfParts>
    <vt:vector size="88" baseType="lpstr">
      <vt:lpstr>Arial</vt:lpstr>
      <vt:lpstr>Wingdings</vt:lpstr>
      <vt:lpstr>Times New Roman</vt:lpstr>
      <vt:lpstr>Instrument Sans Medium</vt:lpstr>
      <vt:lpstr>Aptos</vt:lpstr>
      <vt:lpstr>Cambria Math</vt:lpstr>
      <vt:lpstr>Calibri Light</vt:lpstr>
      <vt:lpstr>Google Sans</vt:lpstr>
      <vt:lpstr>MJXc-TeX-math-I</vt:lpstr>
      <vt:lpstr>Instrument Sans Semi Bold</vt:lpstr>
      <vt:lpstr>Calibri</vt:lpstr>
      <vt:lpstr>Office Theme</vt:lpstr>
      <vt:lpstr>Document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Pasos para hacer una red neuronal - Algoritmo en cinco pasos-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Oneidas</cp:lastModifiedBy>
  <cp:revision>59</cp:revision>
  <dcterms:created xsi:type="dcterms:W3CDTF">2025-04-03T19:09:11Z</dcterms:created>
  <dcterms:modified xsi:type="dcterms:W3CDTF">2025-04-09T03:26:25Z</dcterms:modified>
</cp:coreProperties>
</file>